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39" r:id="rId1"/>
  </p:sldMasterIdLst>
  <p:notesMasterIdLst>
    <p:notesMasterId r:id="rId9"/>
  </p:notesMasterIdLst>
  <p:sldIdLst>
    <p:sldId id="554" r:id="rId2"/>
    <p:sldId id="563" r:id="rId3"/>
    <p:sldId id="564" r:id="rId4"/>
    <p:sldId id="553" r:id="rId5"/>
    <p:sldId id="562" r:id="rId6"/>
    <p:sldId id="555" r:id="rId7"/>
    <p:sldId id="566" r:id="rId8"/>
  </p:sldIdLst>
  <p:sldSz cx="12192000" cy="6858000"/>
  <p:notesSz cx="6858000" cy="9144000"/>
  <p:embeddedFontLst>
    <p:embeddedFont>
      <p:font typeface="Colfax" panose="020B0304000000010002" pitchFamily="34" charset="0"/>
      <p:regular r:id="rId10"/>
      <p:bold r:id="rId11"/>
      <p:italic r:id="rId12"/>
      <p:boldItalic r:id="rId13"/>
    </p:embeddedFont>
    <p:embeddedFont>
      <p:font typeface="Gill Sans" panose="020B0604020202020204" charset="0"/>
      <p:regular r:id="rId14"/>
      <p:bold r:id="rId15"/>
    </p:embeddedFont>
    <p:embeddedFont>
      <p:font typeface="Montserrat" pitchFamily="2" charset="0"/>
      <p:regular r:id="rId16"/>
      <p:bold r:id="rId17"/>
      <p:italic r:id="rId18"/>
      <p:boldItalic r:id="rId19"/>
    </p:embeddedFont>
    <p:embeddedFont>
      <p:font typeface="Montserrat Light" pitchFamily="2" charset="0"/>
      <p:regular r:id="rId20"/>
      <p:italic r:id="rId21"/>
    </p:embeddedFont>
    <p:embeddedFont>
      <p:font typeface="Montserrat SemiBold" pitchFamily="2" charset="0"/>
      <p:bold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5F7"/>
    <a:srgbClr val="C5EEF1"/>
    <a:srgbClr val="CAE1F6"/>
    <a:srgbClr val="2EB8C3"/>
    <a:srgbClr val="195D98"/>
    <a:srgbClr val="93C2ED"/>
    <a:srgbClr val="404040"/>
    <a:srgbClr val="707070"/>
    <a:srgbClr val="F69E2B"/>
    <a:srgbClr val="F1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2" autoAdjust="0"/>
    <p:restoredTop sz="93842" autoAdjust="0"/>
  </p:normalViewPr>
  <p:slideViewPr>
    <p:cSldViewPr snapToGrid="0" snapToObjects="1" showGuides="1">
      <p:cViewPr varScale="1">
        <p:scale>
          <a:sx n="60" d="100"/>
          <a:sy n="60" d="100"/>
        </p:scale>
        <p:origin x="848" y="56"/>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training is designed to be delivered by a lawyer or paralegal to healthcare providers. It’s meant to increase healthcare providers’ understanding of the Section 8 rental assistance program and when a patient might need to see the MLP legal team. The training should take 20 minutes to deliver (15 minutes for presentation and 5 minutes for questions).</a:t>
            </a: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to presenter:</a:t>
            </a:r>
            <a:r>
              <a:rPr lang="en-US"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Add your legal aid organization’s logo to the top left of the slides (to the right of the other logos). Make it the same size as the other logos. You can add it to each slide individually, or go into “View \ Slide Master” and add it to the slide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Review the information in this presentation and </a:t>
            </a:r>
            <a:r>
              <a:rPr lang="en-US" b="1" u="none" dirty="0"/>
              <a:t>make sure it is accurate to your state / local jurisdiction</a:t>
            </a:r>
            <a:r>
              <a:rPr lang="en-US" u="none" dirty="0"/>
              <a:t>. Make changes as needed. Pay particular attention to any information highlighted in yellow. Once that information is correct, unhighlight the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introduce the topic to attendees, try doing one of the following to </a:t>
            </a:r>
            <a:r>
              <a:rPr lang="en-US" b="1" dirty="0"/>
              <a:t>ENGAGE</a:t>
            </a:r>
            <a:r>
              <a:rPr lang="en-US" dirty="0"/>
              <a:t> your attendees in the topic:</a:t>
            </a:r>
          </a:p>
          <a:p>
            <a:pPr marL="628650" lvl="1" indent="-171450">
              <a:buFont typeface="Arial" panose="020B0604020202020204" pitchFamily="34" charset="0"/>
              <a:buChar char="•"/>
            </a:pPr>
            <a:r>
              <a:rPr lang="en-US" b="1" dirty="0"/>
              <a:t>Share why this topic is relevant / urgent. </a:t>
            </a:r>
            <a:endParaRPr lang="en-US" dirty="0"/>
          </a:p>
          <a:p>
            <a:pPr marL="628650" lvl="1" indent="-171450">
              <a:buFont typeface="Arial" panose="020B0604020202020204" pitchFamily="34" charset="0"/>
              <a:buChar char="•"/>
            </a:pPr>
            <a:r>
              <a:rPr lang="en-US" b="1" dirty="0"/>
              <a:t>Ask attendees a question </a:t>
            </a:r>
            <a:r>
              <a:rPr lang="en-US" dirty="0"/>
              <a:t>related to the topic.</a:t>
            </a:r>
          </a:p>
          <a:p>
            <a:pPr marL="628650" lvl="1" indent="-171450">
              <a:buFont typeface="Arial" panose="020B0604020202020204" pitchFamily="34" charset="0"/>
              <a:buChar char="•"/>
            </a:pPr>
            <a:r>
              <a:rPr lang="en-US" b="1" dirty="0"/>
              <a:t>Tell a story </a:t>
            </a:r>
            <a:r>
              <a:rPr lang="en-US" dirty="0"/>
              <a:t>about a patient who was successfully referred for help with this issue.</a:t>
            </a:r>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372949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3</a:t>
            </a:fld>
            <a:endParaRPr lang="en-US" dirty="0"/>
          </a:p>
        </p:txBody>
      </p:sp>
    </p:spTree>
    <p:extLst>
      <p:ext uri="{BB962C8B-B14F-4D97-AF65-F5344CB8AC3E}">
        <p14:creationId xmlns:p14="http://schemas.microsoft.com/office/powerpoint/2010/main" val="97985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E8A3D76C-66BE-4E85-9581-FA5EFE6B7959}" type="slidenum">
              <a:rPr lang="en-US" smtClean="0"/>
              <a:t>4</a:t>
            </a:fld>
            <a:endParaRPr lang="en-US" dirty="0"/>
          </a:p>
        </p:txBody>
      </p:sp>
    </p:spTree>
    <p:extLst>
      <p:ext uri="{BB962C8B-B14F-4D97-AF65-F5344CB8AC3E}">
        <p14:creationId xmlns:p14="http://schemas.microsoft.com/office/powerpoint/2010/main" val="423690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It can be really helpful to gather feedback via a post-training survey to make improvements for future trainings. MLP teams are encouraged to create their own survey using a free tool like Google Forms. Add the survey link to the slide (on the computer screen) and insert a QR code to this slide (on the cell phone) to direct attendees to your survey. Here are a few practices to increase survey response rates:</a:t>
            </a:r>
          </a:p>
          <a:p>
            <a:pPr marL="171450" indent="-171450">
              <a:buFont typeface="Arial" panose="020B0604020202020204" pitchFamily="34" charset="0"/>
              <a:buChar char="•"/>
            </a:pPr>
            <a:r>
              <a:rPr lang="en-US" u="none" dirty="0"/>
              <a:t>Make time during the training for participants to complete it.</a:t>
            </a:r>
          </a:p>
          <a:p>
            <a:pPr marL="171450" indent="-171450">
              <a:buFont typeface="Arial" panose="020B0604020202020204" pitchFamily="34" charset="0"/>
              <a:buChar char="•"/>
            </a:pPr>
            <a:r>
              <a:rPr lang="en-US" u="none" dirty="0"/>
              <a:t>Create a QR code for the survey and encourage participants to scan the QR code on the screen.</a:t>
            </a:r>
          </a:p>
        </p:txBody>
      </p:sp>
      <p:sp>
        <p:nvSpPr>
          <p:cNvPr id="4" name="Slide Number Placeholder 3"/>
          <p:cNvSpPr>
            <a:spLocks noGrp="1"/>
          </p:cNvSpPr>
          <p:nvPr>
            <p:ph type="sldNum" sz="quarter" idx="5"/>
          </p:nvPr>
        </p:nvSpPr>
        <p:spPr/>
        <p:txBody>
          <a:bodyPr/>
          <a:lstStyle/>
          <a:p>
            <a:fld id="{7EA1C2F6-F8C5-48CD-A05A-DD85D36B4B0C}" type="slidenum">
              <a:rPr lang="en-US" smtClean="0"/>
              <a:t>6</a:t>
            </a:fld>
            <a:endParaRPr lang="en-US" dirty="0"/>
          </a:p>
        </p:txBody>
      </p:sp>
    </p:spTree>
    <p:extLst>
      <p:ext uri="{BB962C8B-B14F-4D97-AF65-F5344CB8AC3E}">
        <p14:creationId xmlns:p14="http://schemas.microsoft.com/office/powerpoint/2010/main" val="176015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7</a:t>
            </a:fld>
            <a:endParaRPr lang="en-US" dirty="0"/>
          </a:p>
        </p:txBody>
      </p:sp>
    </p:spTree>
    <p:extLst>
      <p:ext uri="{BB962C8B-B14F-4D97-AF65-F5344CB8AC3E}">
        <p14:creationId xmlns:p14="http://schemas.microsoft.com/office/powerpoint/2010/main" val="16666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55517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196804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425262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Project P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CE3B5-8E99-E9DC-B6C3-44AA6C5EF6AA}"/>
              </a:ext>
            </a:extLst>
          </p:cNvPr>
          <p:cNvSpPr/>
          <p:nvPr userDrawn="1"/>
        </p:nvSpPr>
        <p:spPr>
          <a:xfrm>
            <a:off x="0" y="2"/>
            <a:ext cx="12192000" cy="2094269"/>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ext Placeholder 3">
            <a:extLst>
              <a:ext uri="{FF2B5EF4-FFF2-40B4-BE49-F238E27FC236}">
                <a16:creationId xmlns:a16="http://schemas.microsoft.com/office/drawing/2014/main" id="{819E4142-1466-4E44-9ABC-D7878C71AD3E}"/>
              </a:ext>
            </a:extLst>
          </p:cNvPr>
          <p:cNvSpPr>
            <a:spLocks noGrp="1"/>
          </p:cNvSpPr>
          <p:nvPr>
            <p:ph type="body" sz="half" idx="14"/>
          </p:nvPr>
        </p:nvSpPr>
        <p:spPr>
          <a:xfrm>
            <a:off x="6096000" y="3836824"/>
            <a:ext cx="5308600" cy="2424112"/>
          </a:xfrm>
        </p:spPr>
        <p:txBody>
          <a:bodyPr>
            <a:normAutofit/>
          </a:bodyPr>
          <a:lstStyle>
            <a:lvl1pPr marL="0" indent="0">
              <a:lnSpc>
                <a:spcPct val="150000"/>
              </a:lnSpc>
              <a:buNone/>
              <a:defRPr sz="12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10014"/>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16770CC1-778D-C340-A8DC-67E70BF55265}"/>
              </a:ext>
            </a:extLst>
          </p:cNvPr>
          <p:cNvSpPr>
            <a:spLocks noGrp="1"/>
          </p:cNvSpPr>
          <p:nvPr>
            <p:ph type="body" sz="half" idx="15"/>
          </p:nvPr>
        </p:nvSpPr>
        <p:spPr>
          <a:xfrm>
            <a:off x="6096000" y="2377118"/>
            <a:ext cx="5308600" cy="823282"/>
          </a:xfrm>
        </p:spPr>
        <p:txBody>
          <a:bodyPr>
            <a:normAutofit/>
          </a:bodyPr>
          <a:lstStyle>
            <a:lvl1pPr marL="0" indent="0">
              <a:buNone/>
              <a:defRPr sz="1200" b="0" i="0" spc="0">
                <a:solidFill>
                  <a:schemeClr val="bg1"/>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0" name="Picture 9">
            <a:extLst>
              <a:ext uri="{FF2B5EF4-FFF2-40B4-BE49-F238E27FC236}">
                <a16:creationId xmlns:a16="http://schemas.microsoft.com/office/drawing/2014/main" id="{F67D6C39-C842-43EE-B764-443ABC8E76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64791" y="157956"/>
            <a:ext cx="1300101" cy="352058"/>
          </a:xfrm>
          <a:prstGeom prst="rect">
            <a:avLst/>
          </a:prstGeom>
        </p:spPr>
      </p:pic>
      <p:pic>
        <p:nvPicPr>
          <p:cNvPr id="2" name="Picture 1">
            <a:extLst>
              <a:ext uri="{FF2B5EF4-FFF2-40B4-BE49-F238E27FC236}">
                <a16:creationId xmlns:a16="http://schemas.microsoft.com/office/drawing/2014/main" id="{326B5D1A-A56E-835C-F12D-9DCF45419E04}"/>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1985960"/>
            <a:ext cx="12287250" cy="24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6AEE309-26A5-EFBE-6C15-418BDD161AEB}"/>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1860808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4_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4D824C-2698-E097-BED9-82B50BC42F7C}"/>
              </a:ext>
            </a:extLst>
          </p:cNvPr>
          <p:cNvPicPr>
            <a:picLocks noChangeAspect="1"/>
          </p:cNvPicPr>
          <p:nvPr userDrawn="1"/>
        </p:nvPicPr>
        <p:blipFill>
          <a:blip r:embed="rId2"/>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4212215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83744"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96BBE943-29F1-AC15-8EFA-2715C1415B5A}"/>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2520206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Project P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CE3B5-8E99-E9DC-B6C3-44AA6C5EF6AA}"/>
              </a:ext>
            </a:extLst>
          </p:cNvPr>
          <p:cNvSpPr/>
          <p:nvPr userDrawn="1"/>
        </p:nvSpPr>
        <p:spPr>
          <a:xfrm>
            <a:off x="0" y="2"/>
            <a:ext cx="12192000" cy="2300138"/>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ext Placeholder 3">
            <a:extLst>
              <a:ext uri="{FF2B5EF4-FFF2-40B4-BE49-F238E27FC236}">
                <a16:creationId xmlns:a16="http://schemas.microsoft.com/office/drawing/2014/main" id="{819E4142-1466-4E44-9ABC-D7878C71AD3E}"/>
              </a:ext>
            </a:extLst>
          </p:cNvPr>
          <p:cNvSpPr>
            <a:spLocks noGrp="1"/>
          </p:cNvSpPr>
          <p:nvPr>
            <p:ph type="body" sz="half" idx="14"/>
          </p:nvPr>
        </p:nvSpPr>
        <p:spPr>
          <a:xfrm>
            <a:off x="6096000" y="3836824"/>
            <a:ext cx="5308600" cy="2424112"/>
          </a:xfrm>
        </p:spPr>
        <p:txBody>
          <a:bodyPr>
            <a:normAutofit/>
          </a:bodyPr>
          <a:lstStyle>
            <a:lvl1pPr marL="0" indent="0">
              <a:lnSpc>
                <a:spcPct val="150000"/>
              </a:lnSpc>
              <a:buNone/>
              <a:defRPr sz="12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10014"/>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16770CC1-778D-C340-A8DC-67E70BF55265}"/>
              </a:ext>
            </a:extLst>
          </p:cNvPr>
          <p:cNvSpPr>
            <a:spLocks noGrp="1"/>
          </p:cNvSpPr>
          <p:nvPr>
            <p:ph type="body" sz="half" idx="15"/>
          </p:nvPr>
        </p:nvSpPr>
        <p:spPr>
          <a:xfrm>
            <a:off x="6096000" y="2377118"/>
            <a:ext cx="5308600" cy="823282"/>
          </a:xfrm>
        </p:spPr>
        <p:txBody>
          <a:bodyPr>
            <a:normAutofit/>
          </a:bodyPr>
          <a:lstStyle>
            <a:lvl1pPr marL="0" indent="0">
              <a:buNone/>
              <a:defRPr sz="1200" b="0" i="0" spc="0">
                <a:solidFill>
                  <a:schemeClr val="bg1"/>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0" name="Picture 9">
            <a:extLst>
              <a:ext uri="{FF2B5EF4-FFF2-40B4-BE49-F238E27FC236}">
                <a16:creationId xmlns:a16="http://schemas.microsoft.com/office/drawing/2014/main" id="{F67D6C39-C842-43EE-B764-443ABC8E76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64791" y="157956"/>
            <a:ext cx="1300101" cy="352058"/>
          </a:xfrm>
          <a:prstGeom prst="rect">
            <a:avLst/>
          </a:prstGeom>
        </p:spPr>
      </p:pic>
      <p:pic>
        <p:nvPicPr>
          <p:cNvPr id="2" name="Picture 1">
            <a:extLst>
              <a:ext uri="{FF2B5EF4-FFF2-40B4-BE49-F238E27FC236}">
                <a16:creationId xmlns:a16="http://schemas.microsoft.com/office/drawing/2014/main" id="{326B5D1A-A56E-835C-F12D-9DCF45419E04}"/>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2000094"/>
            <a:ext cx="12287250" cy="72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6AEE309-26A5-EFBE-6C15-418BDD161AEB}"/>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353504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823200" y="-15579"/>
            <a:ext cx="4365932"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5B4D824C-2698-E097-BED9-82B50BC42F7C}"/>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238204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rojec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6DB062-A7A7-C39E-41E5-8A79D7D2A8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369" y="-20789"/>
            <a:ext cx="5571241" cy="6853542"/>
          </a:xfrm>
          <a:prstGeom prst="rect">
            <a:avLst/>
          </a:prstGeom>
        </p:spPr>
      </p:pic>
      <p:sp>
        <p:nvSpPr>
          <p:cNvPr id="10" name="Rectangle 9">
            <a:extLst>
              <a:ext uri="{FF2B5EF4-FFF2-40B4-BE49-F238E27FC236}">
                <a16:creationId xmlns:a16="http://schemas.microsoft.com/office/drawing/2014/main" id="{3C3C8DD9-BE7C-9341-857D-121CD8DB26E6}"/>
              </a:ext>
            </a:extLst>
          </p:cNvPr>
          <p:cNvSpPr/>
          <p:nvPr userDrawn="1"/>
        </p:nvSpPr>
        <p:spPr>
          <a:xfrm>
            <a:off x="1" y="-20789"/>
            <a:ext cx="5307508" cy="6858000"/>
          </a:xfrm>
          <a:prstGeom prst="rect">
            <a:avLst/>
          </a:prstGeom>
          <a:gradFill>
            <a:gsLst>
              <a:gs pos="100000">
                <a:srgbClr val="195D98">
                  <a:alpha val="54000"/>
                </a:srgbClr>
              </a:gs>
              <a:gs pos="0">
                <a:srgbClr val="195D98">
                  <a:alpha val="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Content Placeholder 3">
            <a:extLst>
              <a:ext uri="{FF2B5EF4-FFF2-40B4-BE49-F238E27FC236}">
                <a16:creationId xmlns:a16="http://schemas.microsoft.com/office/drawing/2014/main" id="{AD36133D-673A-ED45-809B-77D39A69CC26}"/>
              </a:ext>
            </a:extLst>
          </p:cNvPr>
          <p:cNvSpPr>
            <a:spLocks noGrp="1"/>
          </p:cNvSpPr>
          <p:nvPr>
            <p:ph sz="half" idx="15" hasCustomPrompt="1"/>
          </p:nvPr>
        </p:nvSpPr>
        <p:spPr>
          <a:xfrm>
            <a:off x="4525702" y="1177134"/>
            <a:ext cx="6878898" cy="2503488"/>
          </a:xfrm>
        </p:spPr>
        <p:txBody>
          <a:bodyPr/>
          <a:lstStyle>
            <a:lvl1pPr marL="0" indent="0">
              <a:buNone/>
              <a:defRPr/>
            </a:lvl1pPr>
            <a:lvl2pPr marL="457200" indent="0">
              <a:buNone/>
              <a:defRPr/>
            </a:lvl2pPr>
          </a:lstStyle>
          <a:p>
            <a:pPr lvl="0"/>
            <a:r>
              <a:rPr lang="en-US" dirty="0"/>
              <a:t>CLICK TO EDIT MASTER TEXT STYLES</a:t>
            </a:r>
          </a:p>
        </p:txBody>
      </p:sp>
      <p:sp>
        <p:nvSpPr>
          <p:cNvPr id="18" name="Content Placeholder 3">
            <a:extLst>
              <a:ext uri="{FF2B5EF4-FFF2-40B4-BE49-F238E27FC236}">
                <a16:creationId xmlns:a16="http://schemas.microsoft.com/office/drawing/2014/main" id="{3F5D4FCD-43FE-1647-B673-CDF7A1DB4E60}"/>
              </a:ext>
            </a:extLst>
          </p:cNvPr>
          <p:cNvSpPr>
            <a:spLocks noGrp="1"/>
          </p:cNvSpPr>
          <p:nvPr>
            <p:ph sz="half" idx="16" hasCustomPrompt="1"/>
          </p:nvPr>
        </p:nvSpPr>
        <p:spPr>
          <a:xfrm>
            <a:off x="4525702" y="737813"/>
            <a:ext cx="6878898" cy="361220"/>
          </a:xfrm>
        </p:spPr>
        <p:txBody>
          <a:bodyPr>
            <a:noAutofit/>
          </a:bodyPr>
          <a:lstStyle>
            <a:lvl1pPr marL="0" indent="0" algn="l">
              <a:buNone/>
              <a:defRPr sz="1400" b="1">
                <a:solidFill>
                  <a:schemeClr val="tx1"/>
                </a:solidFill>
              </a:defRPr>
            </a:lvl1pPr>
            <a:lvl2pPr algn="l">
              <a:defRPr>
                <a:solidFill>
                  <a:schemeClr val="bg1"/>
                </a:solidFill>
              </a:defRPr>
            </a:lvl2pPr>
            <a:lvl3pPr marL="914400" indent="0">
              <a:buNone/>
              <a:defRPr/>
            </a:lvl3pPr>
          </a:lstStyle>
          <a:p>
            <a:pPr lvl="0"/>
            <a:r>
              <a:rPr lang="en-US" dirty="0"/>
              <a:t>CLICK TO EDIT MASTER TEXT STYLES</a:t>
            </a:r>
          </a:p>
        </p:txBody>
      </p:sp>
      <p:pic>
        <p:nvPicPr>
          <p:cNvPr id="9" name="Picture 37">
            <a:extLst>
              <a:ext uri="{FF2B5EF4-FFF2-40B4-BE49-F238E27FC236}">
                <a16:creationId xmlns:a16="http://schemas.microsoft.com/office/drawing/2014/main" id="{220D7637-DCDA-2F48-964F-742D4492878D}"/>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3">
            <a:extLst>
              <a:ext uri="{FF2B5EF4-FFF2-40B4-BE49-F238E27FC236}">
                <a16:creationId xmlns:a16="http://schemas.microsoft.com/office/drawing/2014/main" id="{691806D0-F0AC-6A4F-9B5C-9483768FED6C}"/>
              </a:ext>
            </a:extLst>
          </p:cNvPr>
          <p:cNvSpPr>
            <a:spLocks noGrp="1"/>
          </p:cNvSpPr>
          <p:nvPr>
            <p:ph type="body" sz="half" idx="13"/>
          </p:nvPr>
        </p:nvSpPr>
        <p:spPr>
          <a:xfrm>
            <a:off x="4525700" y="3836824"/>
            <a:ext cx="6878898" cy="2424112"/>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Picture 11">
            <a:extLst>
              <a:ext uri="{FF2B5EF4-FFF2-40B4-BE49-F238E27FC236}">
                <a16:creationId xmlns:a16="http://schemas.microsoft.com/office/drawing/2014/main" id="{5B80A335-3E30-4D2D-96AC-8EC2212DD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71E28101-1C36-4354-8999-E597C0B726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31223" y="157956"/>
            <a:ext cx="1300101" cy="352058"/>
          </a:xfrm>
          <a:prstGeom prst="rect">
            <a:avLst/>
          </a:prstGeom>
        </p:spPr>
      </p:pic>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6"/>
          <a:stretch>
            <a:fillRect/>
          </a:stretch>
        </p:blipFill>
        <p:spPr>
          <a:xfrm>
            <a:off x="3999274" y="206582"/>
            <a:ext cx="1264028" cy="349087"/>
          </a:xfrm>
          <a:prstGeom prst="rect">
            <a:avLst/>
          </a:prstGeom>
        </p:spPr>
      </p:pic>
    </p:spTree>
    <p:extLst>
      <p:ext uri="{BB962C8B-B14F-4D97-AF65-F5344CB8AC3E}">
        <p14:creationId xmlns:p14="http://schemas.microsoft.com/office/powerpoint/2010/main" val="1333735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sp>
        <p:nvSpPr>
          <p:cNvPr id="4" name="Shape 2525">
            <a:extLst>
              <a:ext uri="{FF2B5EF4-FFF2-40B4-BE49-F238E27FC236}">
                <a16:creationId xmlns:a16="http://schemas.microsoft.com/office/drawing/2014/main" id="{E7032D14-D7FC-1045-8BD2-430C2DDECC46}"/>
              </a:ext>
            </a:extLst>
          </p:cNvPr>
          <p:cNvSpPr/>
          <p:nvPr userDrawn="1"/>
        </p:nvSpPr>
        <p:spPr>
          <a:xfrm>
            <a:off x="625243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526">
            <a:extLst>
              <a:ext uri="{FF2B5EF4-FFF2-40B4-BE49-F238E27FC236}">
                <a16:creationId xmlns:a16="http://schemas.microsoft.com/office/drawing/2014/main" id="{CC413EA3-FC54-5F43-B739-80E63839DD61}"/>
              </a:ext>
            </a:extLst>
          </p:cNvPr>
          <p:cNvSpPr/>
          <p:nvPr userDrawn="1"/>
        </p:nvSpPr>
        <p:spPr>
          <a:xfrm>
            <a:off x="1946243"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528">
            <a:extLst>
              <a:ext uri="{FF2B5EF4-FFF2-40B4-BE49-F238E27FC236}">
                <a16:creationId xmlns:a16="http://schemas.microsoft.com/office/drawing/2014/main" id="{CA640874-7DB1-EC40-B852-7F645CD493A2}"/>
              </a:ext>
            </a:extLst>
          </p:cNvPr>
          <p:cNvSpPr/>
          <p:nvPr userDrawn="1"/>
        </p:nvSpPr>
        <p:spPr>
          <a:xfrm>
            <a:off x="2517966"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529">
            <a:extLst>
              <a:ext uri="{FF2B5EF4-FFF2-40B4-BE49-F238E27FC236}">
                <a16:creationId xmlns:a16="http://schemas.microsoft.com/office/drawing/2014/main" id="{048CA440-0E97-624A-89D8-694F5930C956}"/>
              </a:ext>
            </a:extLst>
          </p:cNvPr>
          <p:cNvSpPr/>
          <p:nvPr userDrawn="1"/>
        </p:nvSpPr>
        <p:spPr>
          <a:xfrm>
            <a:off x="3051575"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530">
            <a:extLst>
              <a:ext uri="{FF2B5EF4-FFF2-40B4-BE49-F238E27FC236}">
                <a16:creationId xmlns:a16="http://schemas.microsoft.com/office/drawing/2014/main" id="{F3487C60-D167-5340-98AB-2CE9F4C42602}"/>
              </a:ext>
            </a:extLst>
          </p:cNvPr>
          <p:cNvSpPr/>
          <p:nvPr userDrawn="1"/>
        </p:nvSpPr>
        <p:spPr>
          <a:xfrm>
            <a:off x="357247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531">
            <a:extLst>
              <a:ext uri="{FF2B5EF4-FFF2-40B4-BE49-F238E27FC236}">
                <a16:creationId xmlns:a16="http://schemas.microsoft.com/office/drawing/2014/main" id="{5181AE07-C7BA-6C4E-B3D0-3BD49AA3B061}"/>
              </a:ext>
            </a:extLst>
          </p:cNvPr>
          <p:cNvSpPr/>
          <p:nvPr userDrawn="1"/>
        </p:nvSpPr>
        <p:spPr>
          <a:xfrm>
            <a:off x="4106087"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532">
            <a:extLst>
              <a:ext uri="{FF2B5EF4-FFF2-40B4-BE49-F238E27FC236}">
                <a16:creationId xmlns:a16="http://schemas.microsoft.com/office/drawing/2014/main" id="{24C7E062-1E2A-6B4E-95EA-7B2A6CC91837}"/>
              </a:ext>
            </a:extLst>
          </p:cNvPr>
          <p:cNvSpPr/>
          <p:nvPr userDrawn="1"/>
        </p:nvSpPr>
        <p:spPr>
          <a:xfrm>
            <a:off x="4639695" y="2399899"/>
            <a:ext cx="227895"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533">
            <a:extLst>
              <a:ext uri="{FF2B5EF4-FFF2-40B4-BE49-F238E27FC236}">
                <a16:creationId xmlns:a16="http://schemas.microsoft.com/office/drawing/2014/main" id="{2CA2C84A-0670-4C48-A0E7-97B935FCE198}"/>
              </a:ext>
            </a:extLst>
          </p:cNvPr>
          <p:cNvSpPr/>
          <p:nvPr userDrawn="1"/>
        </p:nvSpPr>
        <p:spPr>
          <a:xfrm>
            <a:off x="517250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534">
            <a:extLst>
              <a:ext uri="{FF2B5EF4-FFF2-40B4-BE49-F238E27FC236}">
                <a16:creationId xmlns:a16="http://schemas.microsoft.com/office/drawing/2014/main" id="{0EB33C78-86B3-BF4C-A4D2-12B7581D87C9}"/>
              </a:ext>
            </a:extLst>
          </p:cNvPr>
          <p:cNvSpPr/>
          <p:nvPr userDrawn="1"/>
        </p:nvSpPr>
        <p:spPr>
          <a:xfrm>
            <a:off x="570611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5">
            <a:extLst>
              <a:ext uri="{FF2B5EF4-FFF2-40B4-BE49-F238E27FC236}">
                <a16:creationId xmlns:a16="http://schemas.microsoft.com/office/drawing/2014/main" id="{04F72DA4-CC44-2644-8E16-726077F7A7B3}"/>
              </a:ext>
            </a:extLst>
          </p:cNvPr>
          <p:cNvSpPr/>
          <p:nvPr userDrawn="1"/>
        </p:nvSpPr>
        <p:spPr>
          <a:xfrm>
            <a:off x="6797156" y="506714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536">
            <a:extLst>
              <a:ext uri="{FF2B5EF4-FFF2-40B4-BE49-F238E27FC236}">
                <a16:creationId xmlns:a16="http://schemas.microsoft.com/office/drawing/2014/main" id="{7AAA9B81-6FFD-EB42-9DF6-C75F15862DC3}"/>
              </a:ext>
            </a:extLst>
          </p:cNvPr>
          <p:cNvSpPr/>
          <p:nvPr userDrawn="1"/>
        </p:nvSpPr>
        <p:spPr>
          <a:xfrm>
            <a:off x="1946243"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537">
            <a:extLst>
              <a:ext uri="{FF2B5EF4-FFF2-40B4-BE49-F238E27FC236}">
                <a16:creationId xmlns:a16="http://schemas.microsoft.com/office/drawing/2014/main" id="{29CDF0BE-776E-A248-BDE5-46BC2E313046}"/>
              </a:ext>
            </a:extLst>
          </p:cNvPr>
          <p:cNvSpPr/>
          <p:nvPr userDrawn="1"/>
        </p:nvSpPr>
        <p:spPr>
          <a:xfrm>
            <a:off x="1971653"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38">
            <a:extLst>
              <a:ext uri="{FF2B5EF4-FFF2-40B4-BE49-F238E27FC236}">
                <a16:creationId xmlns:a16="http://schemas.microsoft.com/office/drawing/2014/main" id="{A7169511-9307-D84D-AF14-3C7F85839D57}"/>
              </a:ext>
            </a:extLst>
          </p:cNvPr>
          <p:cNvSpPr/>
          <p:nvPr userDrawn="1"/>
        </p:nvSpPr>
        <p:spPr>
          <a:xfrm>
            <a:off x="2505261"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39">
            <a:extLst>
              <a:ext uri="{FF2B5EF4-FFF2-40B4-BE49-F238E27FC236}">
                <a16:creationId xmlns:a16="http://schemas.microsoft.com/office/drawing/2014/main" id="{E065B331-AC6D-224E-A227-E47F329BB24E}"/>
              </a:ext>
            </a:extLst>
          </p:cNvPr>
          <p:cNvSpPr/>
          <p:nvPr userDrawn="1"/>
        </p:nvSpPr>
        <p:spPr>
          <a:xfrm>
            <a:off x="3013460" y="2977974"/>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540">
            <a:extLst>
              <a:ext uri="{FF2B5EF4-FFF2-40B4-BE49-F238E27FC236}">
                <a16:creationId xmlns:a16="http://schemas.microsoft.com/office/drawing/2014/main" id="{76FAA74E-CA0F-4A46-8DB6-D573A22CF01C}"/>
              </a:ext>
            </a:extLst>
          </p:cNvPr>
          <p:cNvSpPr/>
          <p:nvPr userDrawn="1"/>
        </p:nvSpPr>
        <p:spPr>
          <a:xfrm>
            <a:off x="354706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41">
            <a:extLst>
              <a:ext uri="{FF2B5EF4-FFF2-40B4-BE49-F238E27FC236}">
                <a16:creationId xmlns:a16="http://schemas.microsoft.com/office/drawing/2014/main" id="{EDDC80B3-9A03-1B40-A49F-F576916D856D}"/>
              </a:ext>
            </a:extLst>
          </p:cNvPr>
          <p:cNvSpPr/>
          <p:nvPr userDrawn="1"/>
        </p:nvSpPr>
        <p:spPr>
          <a:xfrm>
            <a:off x="4106087" y="2958918"/>
            <a:ext cx="228689" cy="228689"/>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2">
            <a:extLst>
              <a:ext uri="{FF2B5EF4-FFF2-40B4-BE49-F238E27FC236}">
                <a16:creationId xmlns:a16="http://schemas.microsoft.com/office/drawing/2014/main" id="{BD6F6344-BCBB-4549-B49C-015A5E40A192}"/>
              </a:ext>
            </a:extLst>
          </p:cNvPr>
          <p:cNvSpPr/>
          <p:nvPr userDrawn="1"/>
        </p:nvSpPr>
        <p:spPr>
          <a:xfrm>
            <a:off x="4614285" y="29335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543">
            <a:extLst>
              <a:ext uri="{FF2B5EF4-FFF2-40B4-BE49-F238E27FC236}">
                <a16:creationId xmlns:a16="http://schemas.microsoft.com/office/drawing/2014/main" id="{79CB4DC0-0314-204A-8DA0-A0D9F7DB569E}"/>
              </a:ext>
            </a:extLst>
          </p:cNvPr>
          <p:cNvSpPr/>
          <p:nvPr userDrawn="1"/>
        </p:nvSpPr>
        <p:spPr>
          <a:xfrm>
            <a:off x="514709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4">
            <a:extLst>
              <a:ext uri="{FF2B5EF4-FFF2-40B4-BE49-F238E27FC236}">
                <a16:creationId xmlns:a16="http://schemas.microsoft.com/office/drawing/2014/main" id="{0D1A2622-49D7-164E-9DF1-C521D37267A0}"/>
              </a:ext>
            </a:extLst>
          </p:cNvPr>
          <p:cNvSpPr/>
          <p:nvPr userDrawn="1"/>
        </p:nvSpPr>
        <p:spPr>
          <a:xfrm>
            <a:off x="568070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545">
            <a:extLst>
              <a:ext uri="{FF2B5EF4-FFF2-40B4-BE49-F238E27FC236}">
                <a16:creationId xmlns:a16="http://schemas.microsoft.com/office/drawing/2014/main" id="{BDB5EC9F-61B7-5C4A-BB21-312FDBB22EFC}"/>
              </a:ext>
            </a:extLst>
          </p:cNvPr>
          <p:cNvSpPr/>
          <p:nvPr userDrawn="1"/>
        </p:nvSpPr>
        <p:spPr>
          <a:xfrm>
            <a:off x="731964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546">
            <a:extLst>
              <a:ext uri="{FF2B5EF4-FFF2-40B4-BE49-F238E27FC236}">
                <a16:creationId xmlns:a16="http://schemas.microsoft.com/office/drawing/2014/main" id="{4C79C0F9-6817-824E-83E5-DA4ED68D968A}"/>
              </a:ext>
            </a:extLst>
          </p:cNvPr>
          <p:cNvSpPr/>
          <p:nvPr userDrawn="1"/>
        </p:nvSpPr>
        <p:spPr>
          <a:xfrm>
            <a:off x="6230198" y="3492526"/>
            <a:ext cx="278715"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547">
            <a:extLst>
              <a:ext uri="{FF2B5EF4-FFF2-40B4-BE49-F238E27FC236}">
                <a16:creationId xmlns:a16="http://schemas.microsoft.com/office/drawing/2014/main" id="{91A45CB0-C9EE-C348-8BDB-9471870FCC5D}"/>
              </a:ext>
            </a:extLst>
          </p:cNvPr>
          <p:cNvSpPr/>
          <p:nvPr userDrawn="1"/>
        </p:nvSpPr>
        <p:spPr>
          <a:xfrm>
            <a:off x="1946243"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548">
            <a:extLst>
              <a:ext uri="{FF2B5EF4-FFF2-40B4-BE49-F238E27FC236}">
                <a16:creationId xmlns:a16="http://schemas.microsoft.com/office/drawing/2014/main" id="{931951BD-A105-604D-AC70-C7C76BD68040}"/>
              </a:ext>
            </a:extLst>
          </p:cNvPr>
          <p:cNvSpPr/>
          <p:nvPr userDrawn="1"/>
        </p:nvSpPr>
        <p:spPr>
          <a:xfrm>
            <a:off x="2479851" y="3575108"/>
            <a:ext cx="279509" cy="6352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549">
            <a:extLst>
              <a:ext uri="{FF2B5EF4-FFF2-40B4-BE49-F238E27FC236}">
                <a16:creationId xmlns:a16="http://schemas.microsoft.com/office/drawing/2014/main" id="{B538419C-14BF-DE44-B8DD-12986F7B22E3}"/>
              </a:ext>
            </a:extLst>
          </p:cNvPr>
          <p:cNvSpPr/>
          <p:nvPr userDrawn="1"/>
        </p:nvSpPr>
        <p:spPr>
          <a:xfrm>
            <a:off x="3013460"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550">
            <a:extLst>
              <a:ext uri="{FF2B5EF4-FFF2-40B4-BE49-F238E27FC236}">
                <a16:creationId xmlns:a16="http://schemas.microsoft.com/office/drawing/2014/main" id="{AE86FFC4-31F1-7C44-AC53-DC2BB1EA8AD3}"/>
              </a:ext>
            </a:extLst>
          </p:cNvPr>
          <p:cNvSpPr/>
          <p:nvPr userDrawn="1"/>
        </p:nvSpPr>
        <p:spPr>
          <a:xfrm>
            <a:off x="3547068"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551">
            <a:extLst>
              <a:ext uri="{FF2B5EF4-FFF2-40B4-BE49-F238E27FC236}">
                <a16:creationId xmlns:a16="http://schemas.microsoft.com/office/drawing/2014/main" id="{07FA92AA-1BC0-3944-8C81-ACB036B1D7A1}"/>
              </a:ext>
            </a:extLst>
          </p:cNvPr>
          <p:cNvSpPr/>
          <p:nvPr userDrawn="1"/>
        </p:nvSpPr>
        <p:spPr>
          <a:xfrm>
            <a:off x="4080677"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552">
            <a:extLst>
              <a:ext uri="{FF2B5EF4-FFF2-40B4-BE49-F238E27FC236}">
                <a16:creationId xmlns:a16="http://schemas.microsoft.com/office/drawing/2014/main" id="{79A92063-49EF-BF4F-9857-3262463E7134}"/>
              </a:ext>
            </a:extLst>
          </p:cNvPr>
          <p:cNvSpPr/>
          <p:nvPr userDrawn="1"/>
        </p:nvSpPr>
        <p:spPr>
          <a:xfrm>
            <a:off x="4614285" y="347982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553">
            <a:extLst>
              <a:ext uri="{FF2B5EF4-FFF2-40B4-BE49-F238E27FC236}">
                <a16:creationId xmlns:a16="http://schemas.microsoft.com/office/drawing/2014/main" id="{189D2781-F915-F84F-8F68-E4BF4F27698A}"/>
              </a:ext>
            </a:extLst>
          </p:cNvPr>
          <p:cNvSpPr/>
          <p:nvPr userDrawn="1"/>
        </p:nvSpPr>
        <p:spPr>
          <a:xfrm>
            <a:off x="5147099"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554">
            <a:extLst>
              <a:ext uri="{FF2B5EF4-FFF2-40B4-BE49-F238E27FC236}">
                <a16:creationId xmlns:a16="http://schemas.microsoft.com/office/drawing/2014/main" id="{6747B238-15AF-5840-92CF-4A0E669CDDED}"/>
              </a:ext>
            </a:extLst>
          </p:cNvPr>
          <p:cNvSpPr/>
          <p:nvPr userDrawn="1"/>
        </p:nvSpPr>
        <p:spPr>
          <a:xfrm>
            <a:off x="568070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555">
            <a:extLst>
              <a:ext uri="{FF2B5EF4-FFF2-40B4-BE49-F238E27FC236}">
                <a16:creationId xmlns:a16="http://schemas.microsoft.com/office/drawing/2014/main" id="{151A9048-3327-934E-9C61-6DCDA58B3B33}"/>
              </a:ext>
            </a:extLst>
          </p:cNvPr>
          <p:cNvSpPr/>
          <p:nvPr userDrawn="1"/>
        </p:nvSpPr>
        <p:spPr>
          <a:xfrm>
            <a:off x="7852462"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556">
            <a:extLst>
              <a:ext uri="{FF2B5EF4-FFF2-40B4-BE49-F238E27FC236}">
                <a16:creationId xmlns:a16="http://schemas.microsoft.com/office/drawing/2014/main" id="{38F6FE8A-0229-2346-A5C3-35887B95F755}"/>
              </a:ext>
            </a:extLst>
          </p:cNvPr>
          <p:cNvSpPr/>
          <p:nvPr userDrawn="1"/>
        </p:nvSpPr>
        <p:spPr>
          <a:xfrm>
            <a:off x="1947037"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557">
            <a:extLst>
              <a:ext uri="{FF2B5EF4-FFF2-40B4-BE49-F238E27FC236}">
                <a16:creationId xmlns:a16="http://schemas.microsoft.com/office/drawing/2014/main" id="{70B4E330-85D9-A44E-BD73-15F7BCA7FDC3}"/>
              </a:ext>
            </a:extLst>
          </p:cNvPr>
          <p:cNvSpPr/>
          <p:nvPr userDrawn="1"/>
        </p:nvSpPr>
        <p:spPr>
          <a:xfrm>
            <a:off x="2479851"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558">
            <a:extLst>
              <a:ext uri="{FF2B5EF4-FFF2-40B4-BE49-F238E27FC236}">
                <a16:creationId xmlns:a16="http://schemas.microsoft.com/office/drawing/2014/main" id="{8640CDE7-2705-784E-BF32-D4093E59E27C}"/>
              </a:ext>
            </a:extLst>
          </p:cNvPr>
          <p:cNvSpPr/>
          <p:nvPr userDrawn="1"/>
        </p:nvSpPr>
        <p:spPr>
          <a:xfrm>
            <a:off x="3013460"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559">
            <a:extLst>
              <a:ext uri="{FF2B5EF4-FFF2-40B4-BE49-F238E27FC236}">
                <a16:creationId xmlns:a16="http://schemas.microsoft.com/office/drawing/2014/main" id="{0BC911FD-6A03-D24B-BDB8-0042BFFB9198}"/>
              </a:ext>
            </a:extLst>
          </p:cNvPr>
          <p:cNvSpPr/>
          <p:nvPr userDrawn="1"/>
        </p:nvSpPr>
        <p:spPr>
          <a:xfrm>
            <a:off x="3547068"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560">
            <a:extLst>
              <a:ext uri="{FF2B5EF4-FFF2-40B4-BE49-F238E27FC236}">
                <a16:creationId xmlns:a16="http://schemas.microsoft.com/office/drawing/2014/main" id="{F0CCA4F6-E209-5741-B040-0BF17F3BAA49}"/>
              </a:ext>
            </a:extLst>
          </p:cNvPr>
          <p:cNvSpPr/>
          <p:nvPr userDrawn="1"/>
        </p:nvSpPr>
        <p:spPr>
          <a:xfrm>
            <a:off x="4080677"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561">
            <a:extLst>
              <a:ext uri="{FF2B5EF4-FFF2-40B4-BE49-F238E27FC236}">
                <a16:creationId xmlns:a16="http://schemas.microsoft.com/office/drawing/2014/main" id="{02FA1ECB-D505-FB43-AC4E-17AE8AA45FC9}"/>
              </a:ext>
            </a:extLst>
          </p:cNvPr>
          <p:cNvSpPr/>
          <p:nvPr userDrawn="1"/>
        </p:nvSpPr>
        <p:spPr>
          <a:xfrm>
            <a:off x="4614285"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562">
            <a:extLst>
              <a:ext uri="{FF2B5EF4-FFF2-40B4-BE49-F238E27FC236}">
                <a16:creationId xmlns:a16="http://schemas.microsoft.com/office/drawing/2014/main" id="{9A763B58-A890-DA41-B232-5EFDD3CFFBFD}"/>
              </a:ext>
            </a:extLst>
          </p:cNvPr>
          <p:cNvSpPr/>
          <p:nvPr userDrawn="1"/>
        </p:nvSpPr>
        <p:spPr>
          <a:xfrm>
            <a:off x="514789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563">
            <a:extLst>
              <a:ext uri="{FF2B5EF4-FFF2-40B4-BE49-F238E27FC236}">
                <a16:creationId xmlns:a16="http://schemas.microsoft.com/office/drawing/2014/main" id="{FD4C6FB9-DB93-A947-A76F-36FD8020F47B}"/>
              </a:ext>
            </a:extLst>
          </p:cNvPr>
          <p:cNvSpPr/>
          <p:nvPr userDrawn="1"/>
        </p:nvSpPr>
        <p:spPr>
          <a:xfrm>
            <a:off x="5680708"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564">
            <a:extLst>
              <a:ext uri="{FF2B5EF4-FFF2-40B4-BE49-F238E27FC236}">
                <a16:creationId xmlns:a16="http://schemas.microsoft.com/office/drawing/2014/main" id="{70F71AA3-5CAF-4146-AC1B-DF154A9FC4A2}"/>
              </a:ext>
            </a:extLst>
          </p:cNvPr>
          <p:cNvSpPr/>
          <p:nvPr userDrawn="1"/>
        </p:nvSpPr>
        <p:spPr>
          <a:xfrm>
            <a:off x="621431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65">
            <a:extLst>
              <a:ext uri="{FF2B5EF4-FFF2-40B4-BE49-F238E27FC236}">
                <a16:creationId xmlns:a16="http://schemas.microsoft.com/office/drawing/2014/main" id="{FB0F62A7-AA9B-D049-BC06-4F145E83DCCA}"/>
              </a:ext>
            </a:extLst>
          </p:cNvPr>
          <p:cNvSpPr/>
          <p:nvPr userDrawn="1"/>
        </p:nvSpPr>
        <p:spPr>
          <a:xfrm>
            <a:off x="8419421" y="5092557"/>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66">
            <a:extLst>
              <a:ext uri="{FF2B5EF4-FFF2-40B4-BE49-F238E27FC236}">
                <a16:creationId xmlns:a16="http://schemas.microsoft.com/office/drawing/2014/main" id="{3DCD3B1D-4D53-0149-AF55-BE01BDA5B055}"/>
              </a:ext>
            </a:extLst>
          </p:cNvPr>
          <p:cNvSpPr/>
          <p:nvPr userDrawn="1"/>
        </p:nvSpPr>
        <p:spPr>
          <a:xfrm>
            <a:off x="2479851" y="5118760"/>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567">
            <a:extLst>
              <a:ext uri="{FF2B5EF4-FFF2-40B4-BE49-F238E27FC236}">
                <a16:creationId xmlns:a16="http://schemas.microsoft.com/office/drawing/2014/main" id="{D3CA66CA-3C9B-2C43-A870-67D72334A64B}"/>
              </a:ext>
            </a:extLst>
          </p:cNvPr>
          <p:cNvSpPr/>
          <p:nvPr userDrawn="1"/>
        </p:nvSpPr>
        <p:spPr>
          <a:xfrm>
            <a:off x="1946243"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568">
            <a:extLst>
              <a:ext uri="{FF2B5EF4-FFF2-40B4-BE49-F238E27FC236}">
                <a16:creationId xmlns:a16="http://schemas.microsoft.com/office/drawing/2014/main" id="{0148D6D1-4A65-D04C-98AE-50A9D5ABFB42}"/>
              </a:ext>
            </a:extLst>
          </p:cNvPr>
          <p:cNvSpPr/>
          <p:nvPr userDrawn="1"/>
        </p:nvSpPr>
        <p:spPr>
          <a:xfrm>
            <a:off x="247985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569">
            <a:extLst>
              <a:ext uri="{FF2B5EF4-FFF2-40B4-BE49-F238E27FC236}">
                <a16:creationId xmlns:a16="http://schemas.microsoft.com/office/drawing/2014/main" id="{F0DFB548-948A-9D4E-BC8A-4CB063437E2A}"/>
              </a:ext>
            </a:extLst>
          </p:cNvPr>
          <p:cNvSpPr/>
          <p:nvPr userDrawn="1"/>
        </p:nvSpPr>
        <p:spPr>
          <a:xfrm>
            <a:off x="3013460"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570">
            <a:extLst>
              <a:ext uri="{FF2B5EF4-FFF2-40B4-BE49-F238E27FC236}">
                <a16:creationId xmlns:a16="http://schemas.microsoft.com/office/drawing/2014/main" id="{226719BF-47D0-784D-BFD2-2A9EF55DB34B}"/>
              </a:ext>
            </a:extLst>
          </p:cNvPr>
          <p:cNvSpPr/>
          <p:nvPr userDrawn="1"/>
        </p:nvSpPr>
        <p:spPr>
          <a:xfrm>
            <a:off x="3547068" y="4540685"/>
            <a:ext cx="279509" cy="27236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571">
            <a:extLst>
              <a:ext uri="{FF2B5EF4-FFF2-40B4-BE49-F238E27FC236}">
                <a16:creationId xmlns:a16="http://schemas.microsoft.com/office/drawing/2014/main" id="{93241F64-06DD-5445-AEF2-825C5F3633C4}"/>
              </a:ext>
            </a:extLst>
          </p:cNvPr>
          <p:cNvSpPr/>
          <p:nvPr userDrawn="1"/>
        </p:nvSpPr>
        <p:spPr>
          <a:xfrm>
            <a:off x="4080677"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572">
            <a:extLst>
              <a:ext uri="{FF2B5EF4-FFF2-40B4-BE49-F238E27FC236}">
                <a16:creationId xmlns:a16="http://schemas.microsoft.com/office/drawing/2014/main" id="{084C624D-E4BE-B64F-819E-3659BB4D4C0E}"/>
              </a:ext>
            </a:extLst>
          </p:cNvPr>
          <p:cNvSpPr/>
          <p:nvPr userDrawn="1"/>
        </p:nvSpPr>
        <p:spPr>
          <a:xfrm>
            <a:off x="4614285" y="453433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573">
            <a:extLst>
              <a:ext uri="{FF2B5EF4-FFF2-40B4-BE49-F238E27FC236}">
                <a16:creationId xmlns:a16="http://schemas.microsoft.com/office/drawing/2014/main" id="{A59EAD29-36AA-F34C-B1D9-2CF0B687CD53}"/>
              </a:ext>
            </a:extLst>
          </p:cNvPr>
          <p:cNvSpPr/>
          <p:nvPr userDrawn="1"/>
        </p:nvSpPr>
        <p:spPr>
          <a:xfrm>
            <a:off x="5147099"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575">
            <a:extLst>
              <a:ext uri="{FF2B5EF4-FFF2-40B4-BE49-F238E27FC236}">
                <a16:creationId xmlns:a16="http://schemas.microsoft.com/office/drawing/2014/main" id="{520C2CC5-C62C-094F-A4D6-213B980807AC}"/>
              </a:ext>
            </a:extLst>
          </p:cNvPr>
          <p:cNvSpPr/>
          <p:nvPr userDrawn="1"/>
        </p:nvSpPr>
        <p:spPr>
          <a:xfrm>
            <a:off x="8957794"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576">
            <a:extLst>
              <a:ext uri="{FF2B5EF4-FFF2-40B4-BE49-F238E27FC236}">
                <a16:creationId xmlns:a16="http://schemas.microsoft.com/office/drawing/2014/main" id="{929CFC40-6F4B-7B47-84C9-C7AE2A0BD639}"/>
              </a:ext>
            </a:extLst>
          </p:cNvPr>
          <p:cNvSpPr/>
          <p:nvPr userDrawn="1"/>
        </p:nvSpPr>
        <p:spPr>
          <a:xfrm>
            <a:off x="9491402"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579">
            <a:extLst>
              <a:ext uri="{FF2B5EF4-FFF2-40B4-BE49-F238E27FC236}">
                <a16:creationId xmlns:a16="http://schemas.microsoft.com/office/drawing/2014/main" id="{F20662AA-C890-EC49-918A-FB4CB301960D}"/>
              </a:ext>
            </a:extLst>
          </p:cNvPr>
          <p:cNvSpPr/>
          <p:nvPr userDrawn="1"/>
        </p:nvSpPr>
        <p:spPr>
          <a:xfrm>
            <a:off x="3013460"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581">
            <a:extLst>
              <a:ext uri="{FF2B5EF4-FFF2-40B4-BE49-F238E27FC236}">
                <a16:creationId xmlns:a16="http://schemas.microsoft.com/office/drawing/2014/main" id="{69630C8B-7E7C-A24C-AF7D-E2812B97401A}"/>
              </a:ext>
            </a:extLst>
          </p:cNvPr>
          <p:cNvSpPr/>
          <p:nvPr userDrawn="1"/>
        </p:nvSpPr>
        <p:spPr>
          <a:xfrm>
            <a:off x="353595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582">
            <a:extLst>
              <a:ext uri="{FF2B5EF4-FFF2-40B4-BE49-F238E27FC236}">
                <a16:creationId xmlns:a16="http://schemas.microsoft.com/office/drawing/2014/main" id="{385D85E8-6507-1E45-8B5A-855FCF1F0CF7}"/>
              </a:ext>
            </a:extLst>
          </p:cNvPr>
          <p:cNvSpPr/>
          <p:nvPr userDrawn="1"/>
        </p:nvSpPr>
        <p:spPr>
          <a:xfrm>
            <a:off x="4614285"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84">
            <a:extLst>
              <a:ext uri="{FF2B5EF4-FFF2-40B4-BE49-F238E27FC236}">
                <a16:creationId xmlns:a16="http://schemas.microsoft.com/office/drawing/2014/main" id="{67BCA7D0-8156-4548-BD9F-16EA7892C4F8}"/>
              </a:ext>
            </a:extLst>
          </p:cNvPr>
          <p:cNvSpPr/>
          <p:nvPr userDrawn="1"/>
        </p:nvSpPr>
        <p:spPr>
          <a:xfrm>
            <a:off x="568070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85">
            <a:extLst>
              <a:ext uri="{FF2B5EF4-FFF2-40B4-BE49-F238E27FC236}">
                <a16:creationId xmlns:a16="http://schemas.microsoft.com/office/drawing/2014/main" id="{EEDD3643-DC65-1D4B-9AE8-89B3767A27B0}"/>
              </a:ext>
            </a:extLst>
          </p:cNvPr>
          <p:cNvSpPr/>
          <p:nvPr userDrawn="1"/>
        </p:nvSpPr>
        <p:spPr>
          <a:xfrm>
            <a:off x="6277841"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586">
            <a:extLst>
              <a:ext uri="{FF2B5EF4-FFF2-40B4-BE49-F238E27FC236}">
                <a16:creationId xmlns:a16="http://schemas.microsoft.com/office/drawing/2014/main" id="{444D259E-3876-1347-85CB-31E1C4479B03}"/>
              </a:ext>
            </a:extLst>
          </p:cNvPr>
          <p:cNvSpPr/>
          <p:nvPr userDrawn="1"/>
        </p:nvSpPr>
        <p:spPr>
          <a:xfrm>
            <a:off x="681144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588">
            <a:extLst>
              <a:ext uri="{FF2B5EF4-FFF2-40B4-BE49-F238E27FC236}">
                <a16:creationId xmlns:a16="http://schemas.microsoft.com/office/drawing/2014/main" id="{B2F25761-0730-7B48-80A8-8C033331E5DA}"/>
              </a:ext>
            </a:extLst>
          </p:cNvPr>
          <p:cNvSpPr/>
          <p:nvPr userDrawn="1"/>
        </p:nvSpPr>
        <p:spPr>
          <a:xfrm>
            <a:off x="7852462"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589">
            <a:extLst>
              <a:ext uri="{FF2B5EF4-FFF2-40B4-BE49-F238E27FC236}">
                <a16:creationId xmlns:a16="http://schemas.microsoft.com/office/drawing/2014/main" id="{7F9014C8-2A9B-0C46-AF67-AC8DB5794C32}"/>
              </a:ext>
            </a:extLst>
          </p:cNvPr>
          <p:cNvSpPr/>
          <p:nvPr userDrawn="1"/>
        </p:nvSpPr>
        <p:spPr>
          <a:xfrm>
            <a:off x="8386071"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590">
            <a:extLst>
              <a:ext uri="{FF2B5EF4-FFF2-40B4-BE49-F238E27FC236}">
                <a16:creationId xmlns:a16="http://schemas.microsoft.com/office/drawing/2014/main" id="{498F37A6-387A-BD4E-84A8-DE571E469693}"/>
              </a:ext>
            </a:extLst>
          </p:cNvPr>
          <p:cNvSpPr/>
          <p:nvPr userDrawn="1"/>
        </p:nvSpPr>
        <p:spPr>
          <a:xfrm>
            <a:off x="8919679"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591">
            <a:extLst>
              <a:ext uri="{FF2B5EF4-FFF2-40B4-BE49-F238E27FC236}">
                <a16:creationId xmlns:a16="http://schemas.microsoft.com/office/drawing/2014/main" id="{02388DEC-121C-264F-B5C5-646E2375C780}"/>
              </a:ext>
            </a:extLst>
          </p:cNvPr>
          <p:cNvSpPr/>
          <p:nvPr userDrawn="1"/>
        </p:nvSpPr>
        <p:spPr>
          <a:xfrm>
            <a:off x="9453288"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592">
            <a:extLst>
              <a:ext uri="{FF2B5EF4-FFF2-40B4-BE49-F238E27FC236}">
                <a16:creationId xmlns:a16="http://schemas.microsoft.com/office/drawing/2014/main" id="{543AA664-7CE5-2E47-A1C7-096C1C406F99}"/>
              </a:ext>
            </a:extLst>
          </p:cNvPr>
          <p:cNvSpPr/>
          <p:nvPr userDrawn="1"/>
        </p:nvSpPr>
        <p:spPr>
          <a:xfrm>
            <a:off x="9986896"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593">
            <a:extLst>
              <a:ext uri="{FF2B5EF4-FFF2-40B4-BE49-F238E27FC236}">
                <a16:creationId xmlns:a16="http://schemas.microsoft.com/office/drawing/2014/main" id="{FE992DE3-A999-034A-B5B4-110E3D85D2C2}"/>
              </a:ext>
            </a:extLst>
          </p:cNvPr>
          <p:cNvSpPr/>
          <p:nvPr userDrawn="1"/>
        </p:nvSpPr>
        <p:spPr>
          <a:xfrm>
            <a:off x="7318854" y="239989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594">
            <a:extLst>
              <a:ext uri="{FF2B5EF4-FFF2-40B4-BE49-F238E27FC236}">
                <a16:creationId xmlns:a16="http://schemas.microsoft.com/office/drawing/2014/main" id="{18D971B8-F57D-7C48-A8DB-3D0F13611FD5}"/>
              </a:ext>
            </a:extLst>
          </p:cNvPr>
          <p:cNvSpPr/>
          <p:nvPr userDrawn="1"/>
        </p:nvSpPr>
        <p:spPr>
          <a:xfrm>
            <a:off x="4079089" y="508938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595">
            <a:extLst>
              <a:ext uri="{FF2B5EF4-FFF2-40B4-BE49-F238E27FC236}">
                <a16:creationId xmlns:a16="http://schemas.microsoft.com/office/drawing/2014/main" id="{7382B0A5-66E3-814A-8C18-A9439FEB3E9A}"/>
              </a:ext>
            </a:extLst>
          </p:cNvPr>
          <p:cNvSpPr/>
          <p:nvPr userDrawn="1"/>
        </p:nvSpPr>
        <p:spPr>
          <a:xfrm>
            <a:off x="6252431" y="294621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596">
            <a:extLst>
              <a:ext uri="{FF2B5EF4-FFF2-40B4-BE49-F238E27FC236}">
                <a16:creationId xmlns:a16="http://schemas.microsoft.com/office/drawing/2014/main" id="{12D2FCCC-F9C0-F34E-99B5-73B5A0C686F0}"/>
              </a:ext>
            </a:extLst>
          </p:cNvPr>
          <p:cNvSpPr/>
          <p:nvPr userDrawn="1"/>
        </p:nvSpPr>
        <p:spPr>
          <a:xfrm>
            <a:off x="6786039" y="297162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597">
            <a:extLst>
              <a:ext uri="{FF2B5EF4-FFF2-40B4-BE49-F238E27FC236}">
                <a16:creationId xmlns:a16="http://schemas.microsoft.com/office/drawing/2014/main" id="{45F8F2CE-7314-4A4B-A666-1BB6B1D610E0}"/>
              </a:ext>
            </a:extLst>
          </p:cNvPr>
          <p:cNvSpPr/>
          <p:nvPr userDrawn="1"/>
        </p:nvSpPr>
        <p:spPr>
          <a:xfrm>
            <a:off x="7319648"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598">
            <a:extLst>
              <a:ext uri="{FF2B5EF4-FFF2-40B4-BE49-F238E27FC236}">
                <a16:creationId xmlns:a16="http://schemas.microsoft.com/office/drawing/2014/main" id="{D96A9731-0C7C-AF41-A37C-13F0520B2B33}"/>
              </a:ext>
            </a:extLst>
          </p:cNvPr>
          <p:cNvSpPr/>
          <p:nvPr userDrawn="1"/>
        </p:nvSpPr>
        <p:spPr>
          <a:xfrm>
            <a:off x="7852462"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2599">
            <a:extLst>
              <a:ext uri="{FF2B5EF4-FFF2-40B4-BE49-F238E27FC236}">
                <a16:creationId xmlns:a16="http://schemas.microsoft.com/office/drawing/2014/main" id="{EA27748F-BA34-654C-92CC-325B4C8C4FF3}"/>
              </a:ext>
            </a:extLst>
          </p:cNvPr>
          <p:cNvSpPr/>
          <p:nvPr userDrawn="1"/>
        </p:nvSpPr>
        <p:spPr>
          <a:xfrm>
            <a:off x="8386071"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600">
            <a:extLst>
              <a:ext uri="{FF2B5EF4-FFF2-40B4-BE49-F238E27FC236}">
                <a16:creationId xmlns:a16="http://schemas.microsoft.com/office/drawing/2014/main" id="{8C6673BA-DED6-0D46-A13B-C30AA11609A9}"/>
              </a:ext>
            </a:extLst>
          </p:cNvPr>
          <p:cNvSpPr/>
          <p:nvPr userDrawn="1"/>
        </p:nvSpPr>
        <p:spPr>
          <a:xfrm>
            <a:off x="891967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601">
            <a:extLst>
              <a:ext uri="{FF2B5EF4-FFF2-40B4-BE49-F238E27FC236}">
                <a16:creationId xmlns:a16="http://schemas.microsoft.com/office/drawing/2014/main" id="{3A8FEBE4-B697-DE43-BDF2-CCC52F95EFF3}"/>
              </a:ext>
            </a:extLst>
          </p:cNvPr>
          <p:cNvSpPr/>
          <p:nvPr userDrawn="1"/>
        </p:nvSpPr>
        <p:spPr>
          <a:xfrm>
            <a:off x="945328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602">
            <a:extLst>
              <a:ext uri="{FF2B5EF4-FFF2-40B4-BE49-F238E27FC236}">
                <a16:creationId xmlns:a16="http://schemas.microsoft.com/office/drawing/2014/main" id="{FD483F3E-3DE4-1A43-A7E8-9FE92C4CB94D}"/>
              </a:ext>
            </a:extLst>
          </p:cNvPr>
          <p:cNvSpPr/>
          <p:nvPr userDrawn="1"/>
        </p:nvSpPr>
        <p:spPr>
          <a:xfrm>
            <a:off x="9986896"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604">
            <a:extLst>
              <a:ext uri="{FF2B5EF4-FFF2-40B4-BE49-F238E27FC236}">
                <a16:creationId xmlns:a16="http://schemas.microsoft.com/office/drawing/2014/main" id="{C703B9AE-F47F-4149-97D9-AF31BA7F44E1}"/>
              </a:ext>
            </a:extLst>
          </p:cNvPr>
          <p:cNvSpPr/>
          <p:nvPr userDrawn="1"/>
        </p:nvSpPr>
        <p:spPr>
          <a:xfrm>
            <a:off x="5693413" y="4584359"/>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606">
            <a:extLst>
              <a:ext uri="{FF2B5EF4-FFF2-40B4-BE49-F238E27FC236}">
                <a16:creationId xmlns:a16="http://schemas.microsoft.com/office/drawing/2014/main" id="{79E89BAF-4B62-BD4D-AEE9-E51E2C97770B}"/>
              </a:ext>
            </a:extLst>
          </p:cNvPr>
          <p:cNvSpPr/>
          <p:nvPr userDrawn="1"/>
        </p:nvSpPr>
        <p:spPr>
          <a:xfrm>
            <a:off x="6786039"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607">
            <a:extLst>
              <a:ext uri="{FF2B5EF4-FFF2-40B4-BE49-F238E27FC236}">
                <a16:creationId xmlns:a16="http://schemas.microsoft.com/office/drawing/2014/main" id="{8306CC21-DA82-C44F-A743-42F8EFF3059D}"/>
              </a:ext>
            </a:extLst>
          </p:cNvPr>
          <p:cNvSpPr/>
          <p:nvPr userDrawn="1"/>
        </p:nvSpPr>
        <p:spPr>
          <a:xfrm>
            <a:off x="7319648"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608">
            <a:extLst>
              <a:ext uri="{FF2B5EF4-FFF2-40B4-BE49-F238E27FC236}">
                <a16:creationId xmlns:a16="http://schemas.microsoft.com/office/drawing/2014/main" id="{FB6EDC84-63EC-5940-A029-36D9C4806984}"/>
              </a:ext>
            </a:extLst>
          </p:cNvPr>
          <p:cNvSpPr/>
          <p:nvPr userDrawn="1"/>
        </p:nvSpPr>
        <p:spPr>
          <a:xfrm>
            <a:off x="7852462"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609">
            <a:extLst>
              <a:ext uri="{FF2B5EF4-FFF2-40B4-BE49-F238E27FC236}">
                <a16:creationId xmlns:a16="http://schemas.microsoft.com/office/drawing/2014/main" id="{DBDCE178-68C9-A447-B46D-6302A60D5EB7}"/>
              </a:ext>
            </a:extLst>
          </p:cNvPr>
          <p:cNvSpPr/>
          <p:nvPr userDrawn="1"/>
        </p:nvSpPr>
        <p:spPr>
          <a:xfrm>
            <a:off x="8386071"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610">
            <a:extLst>
              <a:ext uri="{FF2B5EF4-FFF2-40B4-BE49-F238E27FC236}">
                <a16:creationId xmlns:a16="http://schemas.microsoft.com/office/drawing/2014/main" id="{5C019E11-FF71-7C4E-A8F5-BF654AA5FAD2}"/>
              </a:ext>
            </a:extLst>
          </p:cNvPr>
          <p:cNvSpPr/>
          <p:nvPr userDrawn="1"/>
        </p:nvSpPr>
        <p:spPr>
          <a:xfrm>
            <a:off x="8919679"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611">
            <a:extLst>
              <a:ext uri="{FF2B5EF4-FFF2-40B4-BE49-F238E27FC236}">
                <a16:creationId xmlns:a16="http://schemas.microsoft.com/office/drawing/2014/main" id="{C9CC6792-2D6B-8040-AD12-D943EAC711DB}"/>
              </a:ext>
            </a:extLst>
          </p:cNvPr>
          <p:cNvSpPr/>
          <p:nvPr userDrawn="1"/>
        </p:nvSpPr>
        <p:spPr>
          <a:xfrm>
            <a:off x="945328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612">
            <a:extLst>
              <a:ext uri="{FF2B5EF4-FFF2-40B4-BE49-F238E27FC236}">
                <a16:creationId xmlns:a16="http://schemas.microsoft.com/office/drawing/2014/main" id="{C908B445-351C-0745-B957-80453F8D7671}"/>
              </a:ext>
            </a:extLst>
          </p:cNvPr>
          <p:cNvSpPr/>
          <p:nvPr userDrawn="1"/>
        </p:nvSpPr>
        <p:spPr>
          <a:xfrm>
            <a:off x="9986896"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613">
            <a:extLst>
              <a:ext uri="{FF2B5EF4-FFF2-40B4-BE49-F238E27FC236}">
                <a16:creationId xmlns:a16="http://schemas.microsoft.com/office/drawing/2014/main" id="{E2D87B8C-0DBD-3741-96D4-05FEA5685701}"/>
              </a:ext>
            </a:extLst>
          </p:cNvPr>
          <p:cNvSpPr/>
          <p:nvPr userDrawn="1"/>
        </p:nvSpPr>
        <p:spPr>
          <a:xfrm>
            <a:off x="8919679" y="453353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614">
            <a:extLst>
              <a:ext uri="{FF2B5EF4-FFF2-40B4-BE49-F238E27FC236}">
                <a16:creationId xmlns:a16="http://schemas.microsoft.com/office/drawing/2014/main" id="{876A9AF4-7B41-5145-AB9D-680AC9F2357A}"/>
              </a:ext>
            </a:extLst>
          </p:cNvPr>
          <p:cNvSpPr/>
          <p:nvPr userDrawn="1"/>
        </p:nvSpPr>
        <p:spPr>
          <a:xfrm>
            <a:off x="9453288" y="40126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615">
            <a:extLst>
              <a:ext uri="{FF2B5EF4-FFF2-40B4-BE49-F238E27FC236}">
                <a16:creationId xmlns:a16="http://schemas.microsoft.com/office/drawing/2014/main" id="{1FC13FC5-AD53-FD43-AFF2-F30332F71ACA}"/>
              </a:ext>
            </a:extLst>
          </p:cNvPr>
          <p:cNvSpPr/>
          <p:nvPr userDrawn="1"/>
        </p:nvSpPr>
        <p:spPr>
          <a:xfrm>
            <a:off x="6786039"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616">
            <a:extLst>
              <a:ext uri="{FF2B5EF4-FFF2-40B4-BE49-F238E27FC236}">
                <a16:creationId xmlns:a16="http://schemas.microsoft.com/office/drawing/2014/main" id="{B1EC302D-BCDE-4D4A-BE46-783C99DACA3F}"/>
              </a:ext>
            </a:extLst>
          </p:cNvPr>
          <p:cNvSpPr/>
          <p:nvPr userDrawn="1"/>
        </p:nvSpPr>
        <p:spPr>
          <a:xfrm>
            <a:off x="7319648" y="401342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617">
            <a:extLst>
              <a:ext uri="{FF2B5EF4-FFF2-40B4-BE49-F238E27FC236}">
                <a16:creationId xmlns:a16="http://schemas.microsoft.com/office/drawing/2014/main" id="{6C64441E-F48E-644B-8693-D0D75602B0F7}"/>
              </a:ext>
            </a:extLst>
          </p:cNvPr>
          <p:cNvSpPr/>
          <p:nvPr userDrawn="1"/>
        </p:nvSpPr>
        <p:spPr>
          <a:xfrm>
            <a:off x="7853256"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618">
            <a:extLst>
              <a:ext uri="{FF2B5EF4-FFF2-40B4-BE49-F238E27FC236}">
                <a16:creationId xmlns:a16="http://schemas.microsoft.com/office/drawing/2014/main" id="{CB4E2CFA-CE1C-5847-A6A1-F2C81C000328}"/>
              </a:ext>
            </a:extLst>
          </p:cNvPr>
          <p:cNvSpPr/>
          <p:nvPr userDrawn="1"/>
        </p:nvSpPr>
        <p:spPr>
          <a:xfrm>
            <a:off x="8386071" y="4000724"/>
            <a:ext cx="279509" cy="27950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622">
            <a:extLst>
              <a:ext uri="{FF2B5EF4-FFF2-40B4-BE49-F238E27FC236}">
                <a16:creationId xmlns:a16="http://schemas.microsoft.com/office/drawing/2014/main" id="{54A13D02-5928-8745-9670-62B316BE3987}"/>
              </a:ext>
            </a:extLst>
          </p:cNvPr>
          <p:cNvSpPr/>
          <p:nvPr userDrawn="1"/>
        </p:nvSpPr>
        <p:spPr>
          <a:xfrm>
            <a:off x="998689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623">
            <a:extLst>
              <a:ext uri="{FF2B5EF4-FFF2-40B4-BE49-F238E27FC236}">
                <a16:creationId xmlns:a16="http://schemas.microsoft.com/office/drawing/2014/main" id="{C49065BE-2847-054A-9F54-50C312599F01}"/>
              </a:ext>
            </a:extLst>
          </p:cNvPr>
          <p:cNvSpPr/>
          <p:nvPr userDrawn="1"/>
        </p:nvSpPr>
        <p:spPr>
          <a:xfrm>
            <a:off x="892047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624">
            <a:extLst>
              <a:ext uri="{FF2B5EF4-FFF2-40B4-BE49-F238E27FC236}">
                <a16:creationId xmlns:a16="http://schemas.microsoft.com/office/drawing/2014/main" id="{DD0095E7-73E7-7743-924B-B26596E1901E}"/>
              </a:ext>
            </a:extLst>
          </p:cNvPr>
          <p:cNvSpPr/>
          <p:nvPr userDrawn="1"/>
        </p:nvSpPr>
        <p:spPr>
          <a:xfrm>
            <a:off x="10024217" y="50687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625">
            <a:extLst>
              <a:ext uri="{FF2B5EF4-FFF2-40B4-BE49-F238E27FC236}">
                <a16:creationId xmlns:a16="http://schemas.microsoft.com/office/drawing/2014/main" id="{38EF3AFD-9354-CD40-AF4A-4FC5AA325E7E}"/>
              </a:ext>
            </a:extLst>
          </p:cNvPr>
          <p:cNvSpPr/>
          <p:nvPr userDrawn="1"/>
        </p:nvSpPr>
        <p:spPr>
          <a:xfrm>
            <a:off x="6252431"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626">
            <a:extLst>
              <a:ext uri="{FF2B5EF4-FFF2-40B4-BE49-F238E27FC236}">
                <a16:creationId xmlns:a16="http://schemas.microsoft.com/office/drawing/2014/main" id="{BF70B311-E97D-8F49-955D-315402D1D954}"/>
              </a:ext>
            </a:extLst>
          </p:cNvPr>
          <p:cNvSpPr/>
          <p:nvPr userDrawn="1"/>
        </p:nvSpPr>
        <p:spPr>
          <a:xfrm>
            <a:off x="6811449"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627">
            <a:extLst>
              <a:ext uri="{FF2B5EF4-FFF2-40B4-BE49-F238E27FC236}">
                <a16:creationId xmlns:a16="http://schemas.microsoft.com/office/drawing/2014/main" id="{9AA01170-E7D7-9A48-B10F-6694BB43692F}"/>
              </a:ext>
            </a:extLst>
          </p:cNvPr>
          <p:cNvSpPr/>
          <p:nvPr userDrawn="1"/>
        </p:nvSpPr>
        <p:spPr>
          <a:xfrm>
            <a:off x="7364114" y="4534333"/>
            <a:ext cx="190574" cy="27871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628">
            <a:extLst>
              <a:ext uri="{FF2B5EF4-FFF2-40B4-BE49-F238E27FC236}">
                <a16:creationId xmlns:a16="http://schemas.microsoft.com/office/drawing/2014/main" id="{E7CB496B-332F-934B-8B9B-43F19D99ECC9}"/>
              </a:ext>
            </a:extLst>
          </p:cNvPr>
          <p:cNvSpPr/>
          <p:nvPr userDrawn="1"/>
        </p:nvSpPr>
        <p:spPr>
          <a:xfrm>
            <a:off x="7852462"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629">
            <a:extLst>
              <a:ext uri="{FF2B5EF4-FFF2-40B4-BE49-F238E27FC236}">
                <a16:creationId xmlns:a16="http://schemas.microsoft.com/office/drawing/2014/main" id="{41B710E0-3AB1-F84F-9906-0B2626E1BAE8}"/>
              </a:ext>
            </a:extLst>
          </p:cNvPr>
          <p:cNvSpPr/>
          <p:nvPr userDrawn="1"/>
        </p:nvSpPr>
        <p:spPr>
          <a:xfrm>
            <a:off x="838607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631">
            <a:extLst>
              <a:ext uri="{FF2B5EF4-FFF2-40B4-BE49-F238E27FC236}">
                <a16:creationId xmlns:a16="http://schemas.microsoft.com/office/drawing/2014/main" id="{9933E4C8-2467-7247-940A-C3C20752D872}"/>
              </a:ext>
            </a:extLst>
          </p:cNvPr>
          <p:cNvSpPr/>
          <p:nvPr userDrawn="1"/>
        </p:nvSpPr>
        <p:spPr>
          <a:xfrm>
            <a:off x="9453288"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632">
            <a:extLst>
              <a:ext uri="{FF2B5EF4-FFF2-40B4-BE49-F238E27FC236}">
                <a16:creationId xmlns:a16="http://schemas.microsoft.com/office/drawing/2014/main" id="{C916E9DA-1980-3748-8CED-59A35D1865DF}"/>
              </a:ext>
            </a:extLst>
          </p:cNvPr>
          <p:cNvSpPr/>
          <p:nvPr userDrawn="1"/>
        </p:nvSpPr>
        <p:spPr>
          <a:xfrm>
            <a:off x="10012306"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634">
            <a:extLst>
              <a:ext uri="{FF2B5EF4-FFF2-40B4-BE49-F238E27FC236}">
                <a16:creationId xmlns:a16="http://schemas.microsoft.com/office/drawing/2014/main" id="{D145D54D-4BCC-5447-A409-E81C21AC69C2}"/>
              </a:ext>
            </a:extLst>
          </p:cNvPr>
          <p:cNvSpPr/>
          <p:nvPr userDrawn="1"/>
        </p:nvSpPr>
        <p:spPr>
          <a:xfrm>
            <a:off x="5145511" y="506794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635">
            <a:extLst>
              <a:ext uri="{FF2B5EF4-FFF2-40B4-BE49-F238E27FC236}">
                <a16:creationId xmlns:a16="http://schemas.microsoft.com/office/drawing/2014/main" id="{B7717935-1ADF-8241-A5BC-2EC7B0AF89F9}"/>
              </a:ext>
            </a:extLst>
          </p:cNvPr>
          <p:cNvSpPr>
            <a:spLocks noChangeArrowheads="1"/>
          </p:cNvSpPr>
          <p:nvPr userDrawn="1"/>
        </p:nvSpPr>
        <p:spPr bwMode="auto">
          <a:xfrm>
            <a:off x="3987770" y="774365"/>
            <a:ext cx="4216864" cy="1100755"/>
          </a:xfrm>
          <a:prstGeom prst="rect">
            <a:avLst/>
          </a:prstGeom>
          <a:noFill/>
          <a:ln>
            <a:noFill/>
          </a:ln>
        </p:spPr>
        <p:txBody>
          <a:bodyPr wrap="none" lIns="19052" tIns="19052" rIns="19052" bIns="19052" anchor="ctr">
            <a:spAutoFit/>
          </a:bodyPr>
          <a:lstStyle>
            <a:lvl1pPr algn="l">
              <a:defRPr sz="3000" b="1" cap="none" spc="-90">
                <a:solidFill>
                  <a:srgbClr val="1C1D21"/>
                </a:solidFill>
                <a:latin typeface="+mj-lt"/>
                <a:ea typeface="+mj-ea"/>
                <a:cs typeface="+mj-cs"/>
                <a:sym typeface="Karla"/>
              </a:defRPr>
            </a:lvl1pPr>
          </a:lstStyle>
          <a:p>
            <a:pPr defTabSz="914583" eaLnBrk="1" fontAlgn="auto" hangingPunct="1">
              <a:spcBef>
                <a:spcPts val="0"/>
              </a:spcBef>
              <a:spcAft>
                <a:spcPts val="0"/>
              </a:spcAft>
              <a:defRPr/>
            </a:pPr>
            <a:r>
              <a:rPr lang="en-US" sz="6903" b="0" dirty="0">
                <a:solidFill>
                  <a:srgbClr val="2EB8C3"/>
                </a:solidFill>
                <a:latin typeface="Montserrat Light" pitchFamily="2" charset="77"/>
              </a:rPr>
              <a:t>GENERAL</a:t>
            </a:r>
            <a:endParaRPr sz="6903" b="0" dirty="0">
              <a:solidFill>
                <a:srgbClr val="2EB8C3"/>
              </a:solidFill>
              <a:latin typeface="Montserrat Light" pitchFamily="2" charset="77"/>
            </a:endParaRPr>
          </a:p>
        </p:txBody>
      </p:sp>
    </p:spTree>
    <p:extLst>
      <p:ext uri="{BB962C8B-B14F-4D97-AF65-F5344CB8AC3E}">
        <p14:creationId xmlns:p14="http://schemas.microsoft.com/office/powerpoint/2010/main" val="4067491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772">
            <a:extLst>
              <a:ext uri="{FF2B5EF4-FFF2-40B4-BE49-F238E27FC236}">
                <a16:creationId xmlns:a16="http://schemas.microsoft.com/office/drawing/2014/main" id="{0C5F4F94-41C5-814E-A9F7-0433A2F4BD36}"/>
              </a:ext>
            </a:extLst>
          </p:cNvPr>
          <p:cNvSpPr/>
          <p:nvPr userDrawn="1"/>
        </p:nvSpPr>
        <p:spPr>
          <a:xfrm>
            <a:off x="834478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spTree>
    <p:extLst>
      <p:ext uri="{BB962C8B-B14F-4D97-AF65-F5344CB8AC3E}">
        <p14:creationId xmlns:p14="http://schemas.microsoft.com/office/powerpoint/2010/main" val="391424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4056724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spTree>
    <p:extLst>
      <p:ext uri="{BB962C8B-B14F-4D97-AF65-F5344CB8AC3E}">
        <p14:creationId xmlns:p14="http://schemas.microsoft.com/office/powerpoint/2010/main" val="2810405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spTree>
    <p:extLst>
      <p:ext uri="{BB962C8B-B14F-4D97-AF65-F5344CB8AC3E}">
        <p14:creationId xmlns:p14="http://schemas.microsoft.com/office/powerpoint/2010/main" val="950616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1927979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Project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5EF059-F528-414C-B56A-DCDB5C7B69D6}"/>
              </a:ext>
            </a:extLst>
          </p:cNvPr>
          <p:cNvSpPr/>
          <p:nvPr userDrawn="1"/>
        </p:nvSpPr>
        <p:spPr>
          <a:xfrm>
            <a:off x="-19851" y="-2337"/>
            <a:ext cx="12222174" cy="3103757"/>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19" name="Picture 31">
            <a:extLst>
              <a:ext uri="{FF2B5EF4-FFF2-40B4-BE49-F238E27FC236}">
                <a16:creationId xmlns:a16="http://schemas.microsoft.com/office/drawing/2014/main" id="{D97FA76B-7433-E847-AEEA-D360630C20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819" y="2551660"/>
            <a:ext cx="4788183" cy="3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C6C12330-2341-4542-851B-B51C2C6A3C2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64889" y="157956"/>
            <a:ext cx="1300101" cy="352058"/>
          </a:xfrm>
          <a:prstGeom prst="rect">
            <a:avLst/>
          </a:prstGeom>
        </p:spPr>
      </p:pic>
      <p:pic>
        <p:nvPicPr>
          <p:cNvPr id="2" name="Picture 22">
            <a:extLst>
              <a:ext uri="{FF2B5EF4-FFF2-40B4-BE49-F238E27FC236}">
                <a16:creationId xmlns:a16="http://schemas.microsoft.com/office/drawing/2014/main" id="{6940570E-DABF-39C3-A283-8A9446D71FEC}"/>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638649" y="1282045"/>
            <a:ext cx="3429922" cy="53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71135C6-F979-B7BE-9DFA-231745E22559}"/>
              </a:ext>
            </a:extLst>
          </p:cNvPr>
          <p:cNvPicPr>
            <a:picLocks noChangeAspect="1"/>
          </p:cNvPicPr>
          <p:nvPr userDrawn="1"/>
        </p:nvPicPr>
        <p:blipFill>
          <a:blip r:embed="rId7"/>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272553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253587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46190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98544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370897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30381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391000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D3A489-E4E3-544E-9592-2B99CB01CD52}" type="slidenum">
              <a:rPr lang="en-MX" smtClean="0"/>
              <a:pPr/>
              <a:t>‹#›</a:t>
            </a:fld>
            <a:endParaRPr lang="en-MX" dirty="0"/>
          </a:p>
        </p:txBody>
      </p:sp>
    </p:spTree>
    <p:extLst>
      <p:ext uri="{BB962C8B-B14F-4D97-AF65-F5344CB8AC3E}">
        <p14:creationId xmlns:p14="http://schemas.microsoft.com/office/powerpoint/2010/main" val="142972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A489-E4E3-544E-9592-2B99CB01CD52}" type="slidenum">
              <a:rPr lang="en-MX" smtClean="0"/>
              <a:pPr/>
              <a:t>‹#›</a:t>
            </a:fld>
            <a:endParaRPr lang="en-MX" dirty="0"/>
          </a:p>
        </p:txBody>
      </p:sp>
      <p:sp>
        <p:nvSpPr>
          <p:cNvPr id="7" name="TextBox 6">
            <a:extLst>
              <a:ext uri="{FF2B5EF4-FFF2-40B4-BE49-F238E27FC236}">
                <a16:creationId xmlns:a16="http://schemas.microsoft.com/office/drawing/2014/main" id="{84BDA5BE-4B98-2FD8-E8D0-9E6FAC29D95B}"/>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2023. All Rights Reserved.</a:t>
            </a:r>
          </a:p>
        </p:txBody>
      </p:sp>
      <p:pic>
        <p:nvPicPr>
          <p:cNvPr id="8" name="Picture 7">
            <a:extLst>
              <a:ext uri="{FF2B5EF4-FFF2-40B4-BE49-F238E27FC236}">
                <a16:creationId xmlns:a16="http://schemas.microsoft.com/office/drawing/2014/main" id="{1BC895B0-7F2E-64FA-C2FF-8D766A7F5AE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620683" y="169611"/>
            <a:ext cx="1283017" cy="347432"/>
          </a:xfrm>
          <a:prstGeom prst="rect">
            <a:avLst/>
          </a:prstGeom>
        </p:spPr>
      </p:pic>
      <p:pic>
        <p:nvPicPr>
          <p:cNvPr id="9" name="Picture 8">
            <a:extLst>
              <a:ext uri="{FF2B5EF4-FFF2-40B4-BE49-F238E27FC236}">
                <a16:creationId xmlns:a16="http://schemas.microsoft.com/office/drawing/2014/main" id="{67794229-3D3C-F7AC-2ACD-5F85258AEF74}"/>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10" name="Picture 37">
            <a:extLst>
              <a:ext uri="{FF2B5EF4-FFF2-40B4-BE49-F238E27FC236}">
                <a16:creationId xmlns:a16="http://schemas.microsoft.com/office/drawing/2014/main" id="{191BF653-3E13-CECA-CE7D-BDBB13C7C42A}"/>
              </a:ext>
            </a:extLst>
          </p:cNvPr>
          <p:cNvPicPr>
            <a:picLocks noChangeAspect="1" noChangeArrowheads="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3268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679" r:id="rId14"/>
    <p:sldLayoutId id="2147483735" r:id="rId15"/>
    <p:sldLayoutId id="2147483731" r:id="rId16"/>
    <p:sldLayoutId id="2147483732" r:id="rId17"/>
    <p:sldLayoutId id="2147483708" r:id="rId18"/>
    <p:sldLayoutId id="2147483709" r:id="rId19"/>
    <p:sldLayoutId id="2147483710" r:id="rId20"/>
    <p:sldLayoutId id="2147483711" r:id="rId21"/>
    <p:sldLayoutId id="2147483754" r:id="rId22"/>
    <p:sldLayoutId id="2147483755"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hyperlink" Target="https://lsnc.net/" TargetMode="External"/><Relationship Id="rId3" Type="http://schemas.openxmlformats.org/officeDocument/2006/relationships/hyperlink" Target="https://www.medical-legalpartnership.org/" TargetMode="External"/><Relationship Id="rId7" Type="http://schemas.openxmlformats.org/officeDocument/2006/relationships/hyperlink" Target="https://lasoregon.org/"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hyperlink" Target="https://www.coloradolegalservices.org/" TargetMode="External"/><Relationship Id="rId5" Type="http://schemas.openxmlformats.org/officeDocument/2006/relationships/hyperlink" Target="https://www.whotellsthestory.org/" TargetMode="External"/><Relationship Id="rId10" Type="http://schemas.openxmlformats.org/officeDocument/2006/relationships/hyperlink" Target="https://nlsla.org/" TargetMode="External"/><Relationship Id="rId4" Type="http://schemas.openxmlformats.org/officeDocument/2006/relationships/hyperlink" Target="https://healthbegins.org/" TargetMode="External"/><Relationship Id="rId9" Type="http://schemas.openxmlformats.org/officeDocument/2006/relationships/hyperlink" Target="https://www.mdla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47">
            <a:extLst>
              <a:ext uri="{FF2B5EF4-FFF2-40B4-BE49-F238E27FC236}">
                <a16:creationId xmlns:a16="http://schemas.microsoft.com/office/drawing/2014/main" id="{A04677E7-A7CA-D9E3-766B-4569461A6856}"/>
              </a:ext>
            </a:extLst>
          </p:cNvPr>
          <p:cNvSpPr>
            <a:spLocks noGrp="1"/>
          </p:cNvSpPr>
          <p:nvPr>
            <p:ph type="title"/>
          </p:nvPr>
        </p:nvSpPr>
        <p:spPr>
          <a:xfrm>
            <a:off x="-93009" y="740026"/>
            <a:ext cx="12285009" cy="14628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700" b="0" i="0" u="none" strike="noStrike" kern="1200" cap="none" spc="600" normalizeH="0" baseline="0" noProof="0" dirty="0">
                <a:ln>
                  <a:noFill/>
                </a:ln>
                <a:effectLst/>
                <a:uLnTx/>
                <a:uFillTx/>
                <a:latin typeface="Montserrat Light" pitchFamily="2" charset="77"/>
                <a:ea typeface="+mn-ea"/>
                <a:cs typeface="+mn-cs"/>
              </a:rPr>
              <a:t>Section 8</a:t>
            </a:r>
            <a:br>
              <a:rPr kumimoji="0" lang="en-US" sz="3200" b="0" i="0" u="none" strike="noStrike" kern="1200" cap="none" spc="600" normalizeH="0" baseline="0" noProof="0" dirty="0">
                <a:ln>
                  <a:noFill/>
                </a:ln>
                <a:effectLst/>
                <a:uLnTx/>
                <a:uFillTx/>
                <a:latin typeface="Montserrat Light" pitchFamily="2" charset="77"/>
                <a:ea typeface="+mn-ea"/>
                <a:cs typeface="+mn-cs"/>
              </a:rPr>
            </a:br>
            <a:r>
              <a:rPr kumimoji="0" lang="en-US" sz="2200" b="0" i="0" u="none" strike="noStrike" kern="1200" cap="none" spc="600" normalizeH="0" baseline="0" noProof="0" dirty="0">
                <a:ln>
                  <a:noFill/>
                </a:ln>
                <a:effectLst/>
                <a:uLnTx/>
                <a:uFillTx/>
                <a:latin typeface="Montserrat Light" pitchFamily="2" charset="77"/>
                <a:ea typeface="+mn-ea"/>
                <a:cs typeface="+mn-cs"/>
              </a:rPr>
              <a:t>A nationwide rental assistance program</a:t>
            </a:r>
          </a:p>
        </p:txBody>
      </p:sp>
      <p:sp>
        <p:nvSpPr>
          <p:cNvPr id="24" name="Title 2">
            <a:extLst>
              <a:ext uri="{FF2B5EF4-FFF2-40B4-BE49-F238E27FC236}">
                <a16:creationId xmlns:a16="http://schemas.microsoft.com/office/drawing/2014/main" id="{6070930E-723E-9F91-5511-2675FFD3E7F5}"/>
              </a:ext>
            </a:extLst>
          </p:cNvPr>
          <p:cNvSpPr txBox="1">
            <a:spLocks/>
          </p:cNvSpPr>
          <p:nvPr/>
        </p:nvSpPr>
        <p:spPr>
          <a:xfrm>
            <a:off x="359361" y="2308222"/>
            <a:ext cx="2157697"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nSpc>
                <a:spcPct val="100000"/>
              </a:lnSpc>
              <a:spcBef>
                <a:spcPts val="0"/>
              </a:spcBef>
              <a:defRPr/>
            </a:pPr>
            <a:r>
              <a:rPr lang="en-US" sz="1600" b="1" cap="all" dirty="0">
                <a:solidFill>
                  <a:srgbClr val="2EB8C3"/>
                </a:solidFill>
                <a:latin typeface="Montserrat" pitchFamily="2" charset="0"/>
                <a:ea typeface="Segoe UI" pitchFamily="34" charset="0"/>
                <a:cs typeface="Segoe UI" pitchFamily="34" charset="0"/>
              </a:rPr>
              <a:t>WHY IT’S NEEDED</a:t>
            </a:r>
          </a:p>
        </p:txBody>
      </p:sp>
      <p:pic>
        <p:nvPicPr>
          <p:cNvPr id="6" name="Picture 5">
            <a:extLst>
              <a:ext uri="{FF2B5EF4-FFF2-40B4-BE49-F238E27FC236}">
                <a16:creationId xmlns:a16="http://schemas.microsoft.com/office/drawing/2014/main" id="{9C7F06BA-D7DB-DEAC-7F45-163986C689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33034" y="2366872"/>
            <a:ext cx="961507" cy="961507"/>
          </a:xfrm>
          <a:prstGeom prst="rect">
            <a:avLst/>
          </a:prstGeom>
        </p:spPr>
      </p:pic>
      <p:sp>
        <p:nvSpPr>
          <p:cNvPr id="8" name="Shape 2798">
            <a:extLst>
              <a:ext uri="{FF2B5EF4-FFF2-40B4-BE49-F238E27FC236}">
                <a16:creationId xmlns:a16="http://schemas.microsoft.com/office/drawing/2014/main" id="{38B15F69-F160-ADBA-1378-DC8DB410670E}"/>
              </a:ext>
              <a:ext uri="{C183D7F6-B498-43B3-948B-1728B52AA6E4}">
                <adec:decorative xmlns:adec="http://schemas.microsoft.com/office/drawing/2017/decorative" val="1"/>
              </a:ext>
            </a:extLst>
          </p:cNvPr>
          <p:cNvSpPr/>
          <p:nvPr/>
        </p:nvSpPr>
        <p:spPr>
          <a:xfrm>
            <a:off x="4825058" y="2728862"/>
            <a:ext cx="384894" cy="209943"/>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Text Placeholder 46">
            <a:extLst>
              <a:ext uri="{FF2B5EF4-FFF2-40B4-BE49-F238E27FC236}">
                <a16:creationId xmlns:a16="http://schemas.microsoft.com/office/drawing/2014/main" id="{CA2A9C33-CFA5-BA93-A695-7BC967837782}"/>
              </a:ext>
            </a:extLst>
          </p:cNvPr>
          <p:cNvSpPr txBox="1">
            <a:spLocks/>
          </p:cNvSpPr>
          <p:nvPr/>
        </p:nvSpPr>
        <p:spPr>
          <a:xfrm>
            <a:off x="3071973" y="3429000"/>
            <a:ext cx="3883630" cy="97881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35000"/>
              </a:lnSpc>
            </a:pPr>
            <a:r>
              <a:rPr lang="en-US" sz="1300" dirty="0">
                <a:solidFill>
                  <a:srgbClr val="404040"/>
                </a:solidFill>
                <a:latin typeface="Colfax" panose="020B0304000000010002"/>
                <a:cs typeface="Segoe UI" panose="020B0502040204020203" pitchFamily="34" charset="0"/>
              </a:rPr>
              <a:t>Housing is generally considered “affordable” when rent and utilities are </a:t>
            </a:r>
            <a:r>
              <a:rPr lang="en-US" sz="1300" b="1" dirty="0">
                <a:solidFill>
                  <a:srgbClr val="404040"/>
                </a:solidFill>
                <a:latin typeface="Colfax" panose="020B0304000000010002"/>
                <a:cs typeface="Segoe UI" panose="020B0502040204020203" pitchFamily="34" charset="0"/>
              </a:rPr>
              <a:t>30% or less of a household’s income.</a:t>
            </a:r>
            <a:endParaRPr lang="en-US" sz="1600" dirty="0">
              <a:latin typeface="Colfax" panose="020B0304000000010002"/>
              <a:cs typeface="Segoe UI" panose="020B0502040204020203" pitchFamily="34" charset="0"/>
            </a:endParaRPr>
          </a:p>
        </p:txBody>
      </p:sp>
      <p:pic>
        <p:nvPicPr>
          <p:cNvPr id="10" name="Picture 9">
            <a:extLst>
              <a:ext uri="{FF2B5EF4-FFF2-40B4-BE49-F238E27FC236}">
                <a16:creationId xmlns:a16="http://schemas.microsoft.com/office/drawing/2014/main" id="{98C7B266-5B82-8FC9-49DB-3F45AA308C3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89851" y="2404848"/>
            <a:ext cx="1323313" cy="906632"/>
          </a:xfrm>
          <a:prstGeom prst="rect">
            <a:avLst/>
          </a:prstGeom>
        </p:spPr>
      </p:pic>
      <p:sp>
        <p:nvSpPr>
          <p:cNvPr id="7" name="Text Placeholder 46">
            <a:extLst>
              <a:ext uri="{FF2B5EF4-FFF2-40B4-BE49-F238E27FC236}">
                <a16:creationId xmlns:a16="http://schemas.microsoft.com/office/drawing/2014/main" id="{777608CE-3290-325C-1198-A0D8B49C3DE4}"/>
              </a:ext>
            </a:extLst>
          </p:cNvPr>
          <p:cNvSpPr txBox="1">
            <a:spLocks/>
          </p:cNvSpPr>
          <p:nvPr/>
        </p:nvSpPr>
        <p:spPr>
          <a:xfrm>
            <a:off x="7761250" y="3429000"/>
            <a:ext cx="3380516" cy="97881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35000"/>
              </a:lnSpc>
            </a:pPr>
            <a:r>
              <a:rPr lang="en-US" sz="1300" dirty="0">
                <a:solidFill>
                  <a:srgbClr val="404040"/>
                </a:solidFill>
                <a:latin typeface="Colfax" panose="020B0304000000010002"/>
                <a:cs typeface="Segoe UI" panose="020B0502040204020203" pitchFamily="34" charset="0"/>
              </a:rPr>
              <a:t>Approximately </a:t>
            </a:r>
            <a:r>
              <a:rPr lang="en-US" sz="1300" b="1" dirty="0">
                <a:solidFill>
                  <a:srgbClr val="404040"/>
                </a:solidFill>
                <a:latin typeface="Colfax" panose="020B0304000000010002"/>
                <a:cs typeface="Segoe UI" panose="020B0502040204020203" pitchFamily="34" charset="0"/>
              </a:rPr>
              <a:t>1 in 5 Americans need </a:t>
            </a:r>
            <a:r>
              <a:rPr lang="en-US" sz="1300" dirty="0">
                <a:solidFill>
                  <a:srgbClr val="404040"/>
                </a:solidFill>
                <a:latin typeface="Colfax" panose="020B0304000000010002"/>
                <a:cs typeface="Segoe UI" panose="020B0502040204020203" pitchFamily="34" charset="0"/>
              </a:rPr>
              <a:t>(but don’t all get)</a:t>
            </a:r>
            <a:r>
              <a:rPr lang="en-US" sz="1300" b="1" dirty="0">
                <a:solidFill>
                  <a:srgbClr val="404040"/>
                </a:solidFill>
                <a:latin typeface="Colfax" panose="020B0304000000010002"/>
                <a:cs typeface="Segoe UI" panose="020B0502040204020203" pitchFamily="34" charset="0"/>
              </a:rPr>
              <a:t> assistance </a:t>
            </a:r>
            <a:r>
              <a:rPr lang="en-US" sz="1300" dirty="0">
                <a:solidFill>
                  <a:srgbClr val="404040"/>
                </a:solidFill>
                <a:latin typeface="Colfax" panose="020B0304000000010002"/>
                <a:cs typeface="Segoe UI" panose="020B0502040204020203" pitchFamily="34" charset="0"/>
              </a:rPr>
              <a:t>paying for their housing.</a:t>
            </a:r>
            <a:endParaRPr lang="en-US" sz="1600" dirty="0">
              <a:latin typeface="Colfax" panose="020B0304000000010002"/>
              <a:cs typeface="Segoe UI" panose="020B0502040204020203" pitchFamily="34" charset="0"/>
            </a:endParaRPr>
          </a:p>
        </p:txBody>
      </p:sp>
      <p:sp>
        <p:nvSpPr>
          <p:cNvPr id="26" name="Title 2">
            <a:extLst>
              <a:ext uri="{FF2B5EF4-FFF2-40B4-BE49-F238E27FC236}">
                <a16:creationId xmlns:a16="http://schemas.microsoft.com/office/drawing/2014/main" id="{0A950AFD-97C2-9D48-42EB-F2393300B130}"/>
              </a:ext>
            </a:extLst>
          </p:cNvPr>
          <p:cNvSpPr txBox="1">
            <a:spLocks/>
          </p:cNvSpPr>
          <p:nvPr/>
        </p:nvSpPr>
        <p:spPr>
          <a:xfrm>
            <a:off x="338147" y="4808080"/>
            <a:ext cx="2178911"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nSpc>
                <a:spcPct val="100000"/>
              </a:lnSpc>
              <a:spcBef>
                <a:spcPts val="0"/>
              </a:spcBef>
              <a:defRPr/>
            </a:pPr>
            <a:r>
              <a:rPr lang="en-US" sz="1600" b="1" cap="all" dirty="0">
                <a:solidFill>
                  <a:srgbClr val="2EB8C3"/>
                </a:solidFill>
                <a:latin typeface="Montserrat" pitchFamily="2" charset="0"/>
                <a:ea typeface="Segoe UI" pitchFamily="34" charset="0"/>
                <a:cs typeface="Segoe UI" pitchFamily="34" charset="0"/>
              </a:rPr>
              <a:t>PROGRAM BASICS</a:t>
            </a:r>
          </a:p>
        </p:txBody>
      </p:sp>
      <p:sp>
        <p:nvSpPr>
          <p:cNvPr id="2" name="Text Placeholder 46">
            <a:extLst>
              <a:ext uri="{FF2B5EF4-FFF2-40B4-BE49-F238E27FC236}">
                <a16:creationId xmlns:a16="http://schemas.microsoft.com/office/drawing/2014/main" id="{4288B9C2-6B8A-2E7B-4164-0BC2451355F3}"/>
              </a:ext>
            </a:extLst>
          </p:cNvPr>
          <p:cNvSpPr txBox="1">
            <a:spLocks/>
          </p:cNvSpPr>
          <p:nvPr/>
        </p:nvSpPr>
        <p:spPr>
          <a:xfrm>
            <a:off x="3071974" y="4776530"/>
            <a:ext cx="8069791" cy="16953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35000"/>
              </a:lnSpc>
              <a:buFont typeface="Arial" panose="020B0604020202020204" pitchFamily="34" charset="0"/>
              <a:buChar char="•"/>
            </a:pPr>
            <a:r>
              <a:rPr lang="en-US" sz="1300" dirty="0">
                <a:solidFill>
                  <a:srgbClr val="404040"/>
                </a:solidFill>
                <a:latin typeface="Colfax" panose="020B0304000000010002"/>
                <a:cs typeface="Segoe UI" panose="020B0502040204020203" pitchFamily="34" charset="0"/>
              </a:rPr>
              <a:t>Section 8 is federal money distributed by local housing authorities through two separate programs – </a:t>
            </a:r>
            <a:r>
              <a:rPr lang="en-US" sz="1300" b="1" dirty="0">
                <a:solidFill>
                  <a:srgbClr val="404040"/>
                </a:solidFill>
                <a:latin typeface="Colfax" panose="020B0304000000010002"/>
                <a:cs typeface="Segoe UI" panose="020B0502040204020203" pitchFamily="34" charset="0"/>
              </a:rPr>
              <a:t>housing choice vouchers</a:t>
            </a:r>
            <a:r>
              <a:rPr lang="en-US" sz="1300" dirty="0">
                <a:solidFill>
                  <a:srgbClr val="404040"/>
                </a:solidFill>
                <a:latin typeface="Colfax" panose="020B0304000000010002"/>
                <a:cs typeface="Segoe UI" panose="020B0502040204020203" pitchFamily="34" charset="0"/>
              </a:rPr>
              <a:t> and </a:t>
            </a:r>
            <a:r>
              <a:rPr lang="en-US" sz="1300" b="1" dirty="0">
                <a:solidFill>
                  <a:srgbClr val="404040"/>
                </a:solidFill>
                <a:latin typeface="Colfax" panose="020B0304000000010002"/>
                <a:cs typeface="Segoe UI" panose="020B0502040204020203" pitchFamily="34" charset="0"/>
              </a:rPr>
              <a:t>project-based units.</a:t>
            </a:r>
          </a:p>
          <a:p>
            <a:pPr marL="285750" indent="-285750">
              <a:lnSpc>
                <a:spcPct val="135000"/>
              </a:lnSpc>
              <a:buFont typeface="Arial" panose="020B0604020202020204" pitchFamily="34" charset="0"/>
              <a:buChar char="•"/>
            </a:pPr>
            <a:r>
              <a:rPr lang="en-US" sz="1300" b="1" dirty="0">
                <a:solidFill>
                  <a:srgbClr val="404040"/>
                </a:solidFill>
                <a:latin typeface="Colfax" panose="020B0304000000010002"/>
                <a:cs typeface="Segoe UI" panose="020B0502040204020203" pitchFamily="34" charset="0"/>
              </a:rPr>
              <a:t>Eligibility</a:t>
            </a:r>
            <a:r>
              <a:rPr lang="en-US" sz="1300" dirty="0">
                <a:solidFill>
                  <a:srgbClr val="404040"/>
                </a:solidFill>
                <a:latin typeface="Colfax" panose="020B0304000000010002"/>
                <a:cs typeface="Segoe UI" panose="020B0502040204020203" pitchFamily="34" charset="0"/>
              </a:rPr>
              <a:t> is based on income.</a:t>
            </a:r>
          </a:p>
          <a:p>
            <a:pPr marL="285750" indent="-285750">
              <a:lnSpc>
                <a:spcPct val="135000"/>
              </a:lnSpc>
              <a:buFont typeface="Arial" panose="020B0604020202020204" pitchFamily="34" charset="0"/>
              <a:buChar char="•"/>
            </a:pPr>
            <a:r>
              <a:rPr lang="en-US" sz="1300" dirty="0">
                <a:solidFill>
                  <a:srgbClr val="404040"/>
                </a:solidFill>
                <a:latin typeface="Colfax" panose="020B0304000000010002"/>
                <a:cs typeface="Segoe UI" panose="020B0502040204020203" pitchFamily="34" charset="0"/>
              </a:rPr>
              <a:t>A person with Section 8 </a:t>
            </a:r>
            <a:r>
              <a:rPr lang="en-US" sz="1300" b="1" dirty="0">
                <a:solidFill>
                  <a:srgbClr val="404040"/>
                </a:solidFill>
                <a:latin typeface="Colfax" panose="020B0304000000010002"/>
                <a:cs typeface="Segoe UI" panose="020B0502040204020203" pitchFamily="34" charset="0"/>
              </a:rPr>
              <a:t>pays 30 – 40 % of their income</a:t>
            </a:r>
            <a:r>
              <a:rPr lang="en-US" sz="1300" dirty="0">
                <a:solidFill>
                  <a:srgbClr val="404040"/>
                </a:solidFill>
                <a:latin typeface="Colfax" panose="020B0304000000010002"/>
                <a:cs typeface="Segoe UI" panose="020B0502040204020203" pitchFamily="34" charset="0"/>
              </a:rPr>
              <a:t> in rent. The rest is subsidized. Section 8 works on a </a:t>
            </a:r>
            <a:r>
              <a:rPr lang="en-US" sz="1300" dirty="0"/>
              <a:t>sliding scale, so the tenant's portion can go up and down with changes in their income.</a:t>
            </a:r>
            <a:endParaRPr lang="en-US" sz="1300" dirty="0">
              <a:solidFill>
                <a:srgbClr val="404040"/>
              </a:solidFill>
              <a:latin typeface="Colfax" panose="020B0304000000010002"/>
              <a:cs typeface="Segoe UI" panose="020B0502040204020203" pitchFamily="34" charset="0"/>
            </a:endParaRPr>
          </a:p>
        </p:txBody>
      </p:sp>
    </p:spTree>
    <p:extLst>
      <p:ext uri="{BB962C8B-B14F-4D97-AF65-F5344CB8AC3E}">
        <p14:creationId xmlns:p14="http://schemas.microsoft.com/office/powerpoint/2010/main" val="35265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grpId="0" nodeType="withEffect">
                                  <p:stCondLst>
                                    <p:cond delay="0"/>
                                  </p:stCondLst>
                                  <p:childTnLst>
                                    <p:set>
                                      <p:cBhvr>
                                        <p:cTn id="9" dur="indefinite"/>
                                        <p:tgtEl>
                                          <p:spTgt spid="24"/>
                                        </p:tgtEl>
                                        <p:attrNameLst>
                                          <p:attrName>style.opacity</p:attrName>
                                        </p:attrNameLst>
                                      </p:cBhvr>
                                      <p:to>
                                        <p:strVal val="0.5"/>
                                      </p:to>
                                    </p:set>
                                    <p:animEffect filter="image" prLst="opacity: 0.5">
                                      <p:cBhvr rctx="IE">
                                        <p:cTn id="10" dur="indefinite"/>
                                        <p:tgtEl>
                                          <p:spTgt spid="24"/>
                                        </p:tgtEl>
                                      </p:cBhvr>
                                    </p:animEffect>
                                  </p:childTnLst>
                                </p:cTn>
                              </p:par>
                              <p:par>
                                <p:cTn id="11" presetID="9" presetClass="emph" presetSubtype="0" grpId="0" nodeType="withEffect">
                                  <p:stCondLst>
                                    <p:cond delay="0"/>
                                  </p:stCondLst>
                                  <p:childTnLst>
                                    <p:set>
                                      <p:cBhvr>
                                        <p:cTn id="12" dur="indefinite"/>
                                        <p:tgtEl>
                                          <p:spTgt spid="28"/>
                                        </p:tgtEl>
                                        <p:attrNameLst>
                                          <p:attrName>style.opacity</p:attrName>
                                        </p:attrNameLst>
                                      </p:cBhvr>
                                      <p:to>
                                        <p:strVal val="0.5"/>
                                      </p:to>
                                    </p:set>
                                    <p:animEffect filter="image" prLst="opacity: 0.5">
                                      <p:cBhvr rctx="IE">
                                        <p:cTn id="13" dur="indefinite"/>
                                        <p:tgtEl>
                                          <p:spTgt spid="28"/>
                                        </p:tgtEl>
                                      </p:cBhvr>
                                    </p:animEffect>
                                  </p:childTnLst>
                                </p:cTn>
                              </p:par>
                              <p:par>
                                <p:cTn id="14" presetID="9" presetClass="emph" presetSubtype="0" nodeType="withEffect">
                                  <p:stCondLst>
                                    <p:cond delay="0"/>
                                  </p:stCondLst>
                                  <p:childTnLst>
                                    <p:set>
                                      <p:cBhvr>
                                        <p:cTn id="15" dur="indefinite"/>
                                        <p:tgtEl>
                                          <p:spTgt spid="6"/>
                                        </p:tgtEl>
                                        <p:attrNameLst>
                                          <p:attrName>style.opacity</p:attrName>
                                        </p:attrNameLst>
                                      </p:cBhvr>
                                      <p:to>
                                        <p:strVal val="0.5"/>
                                      </p:to>
                                    </p:set>
                                    <p:animEffect filter="image" prLst="opacity: 0.5">
                                      <p:cBhvr rctx="IE">
                                        <p:cTn id="16" dur="indefinite"/>
                                        <p:tgtEl>
                                          <p:spTgt spid="6"/>
                                        </p:tgtEl>
                                      </p:cBhvr>
                                    </p:animEffect>
                                  </p:childTnLst>
                                </p:cTn>
                              </p:par>
                              <p:par>
                                <p:cTn id="17" presetID="9" presetClass="emph" presetSubtype="0" grpId="0" nodeType="withEffect">
                                  <p:stCondLst>
                                    <p:cond delay="0"/>
                                  </p:stCondLst>
                                  <p:childTnLst>
                                    <p:set>
                                      <p:cBhvr>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par>
                                <p:cTn id="20" presetID="9" presetClass="emph" presetSubtype="0" nodeType="withEffect">
                                  <p:stCondLst>
                                    <p:cond delay="0"/>
                                  </p:stCondLst>
                                  <p:childTnLst>
                                    <p:set>
                                      <p:cBhvr>
                                        <p:cTn id="21" dur="indefinite"/>
                                        <p:tgtEl>
                                          <p:spTgt spid="10"/>
                                        </p:tgtEl>
                                        <p:attrNameLst>
                                          <p:attrName>style.opacity</p:attrName>
                                        </p:attrNameLst>
                                      </p:cBhvr>
                                      <p:to>
                                        <p:strVal val="0.5"/>
                                      </p:to>
                                    </p:set>
                                    <p:animEffect filter="image" prLst="opacity: 0.5">
                                      <p:cBhvr rctx="IE">
                                        <p:cTn id="22" dur="indefinite"/>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animBg="1"/>
      <p:bldP spid="28" grpId="0"/>
      <p:bldP spid="7" grpId="0"/>
      <p:bldP spid="2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23477B-0EF2-CDA9-5F8A-4E313BE80180}"/>
              </a:ext>
            </a:extLst>
          </p:cNvPr>
          <p:cNvSpPr>
            <a:spLocks noGrp="1"/>
          </p:cNvSpPr>
          <p:nvPr>
            <p:ph type="title" idx="4294967295"/>
          </p:nvPr>
        </p:nvSpPr>
        <p:spPr>
          <a:xfrm>
            <a:off x="630749" y="1083013"/>
            <a:ext cx="560955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2EB8C3"/>
                </a:solidFill>
                <a:effectLst/>
                <a:uLnTx/>
                <a:uFillTx/>
                <a:latin typeface="Montserrat" pitchFamily="2" charset="0"/>
                <a:ea typeface="Segoe UI" pitchFamily="34" charset="0"/>
                <a:cs typeface="Segoe UI" pitchFamily="34" charset="0"/>
              </a:rPr>
              <a:t>PROGRAM DETAILS</a:t>
            </a:r>
            <a:b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Two Types of Section 8 Assistance</a:t>
            </a:r>
          </a:p>
        </p:txBody>
      </p:sp>
      <p:sp>
        <p:nvSpPr>
          <p:cNvPr id="7" name="TextBox 6">
            <a:extLst>
              <a:ext uri="{FF2B5EF4-FFF2-40B4-BE49-F238E27FC236}">
                <a16:creationId xmlns:a16="http://schemas.microsoft.com/office/drawing/2014/main" id="{6CFA9EA2-073D-6BDB-5DA4-92EEBBA1A7C8}"/>
              </a:ext>
              <a:ext uri="{C183D7F6-B498-43B3-948B-1728B52AA6E4}">
                <adec:decorative xmlns:adec="http://schemas.microsoft.com/office/drawing/2017/decorative" val="1"/>
              </a:ext>
            </a:extLst>
          </p:cNvPr>
          <p:cNvSpPr txBox="1"/>
          <p:nvPr/>
        </p:nvSpPr>
        <p:spPr>
          <a:xfrm>
            <a:off x="630749" y="1790899"/>
            <a:ext cx="8106851" cy="307777"/>
          </a:xfrm>
          <a:prstGeom prst="rect">
            <a:avLst/>
          </a:prstGeom>
          <a:noFill/>
        </p:spPr>
        <p:txBody>
          <a:bodyPr wrap="square">
            <a:spAutoFit/>
          </a:bodyPr>
          <a:lstStyle/>
          <a:p>
            <a:pPr rtl="0">
              <a:spcBef>
                <a:spcPts val="0"/>
              </a:spcBef>
              <a:spcAft>
                <a:spcPts val="0"/>
              </a:spcAft>
            </a:pPr>
            <a:r>
              <a:rPr lang="en-US" sz="1400" dirty="0">
                <a:latin typeface="Colfax" panose="020B0304000000010002" pitchFamily="34" charset="0"/>
              </a:rPr>
              <a:t>People can apply for both programs, but there is a </a:t>
            </a:r>
            <a:r>
              <a:rPr lang="en-US" sz="1400" b="1" dirty="0">
                <a:latin typeface="Colfax" panose="020B0304000000010002" pitchFamily="34" charset="0"/>
              </a:rPr>
              <a:t>separate application process for each one.</a:t>
            </a:r>
            <a:endParaRPr lang="en-US" sz="1400" dirty="0">
              <a:effectLst/>
              <a:latin typeface="Colfax" panose="020B0304000000010002" pitchFamily="34" charset="0"/>
            </a:endParaRPr>
          </a:p>
        </p:txBody>
      </p:sp>
      <p:graphicFrame>
        <p:nvGraphicFramePr>
          <p:cNvPr id="2" name="Table 1">
            <a:extLst>
              <a:ext uri="{FF2B5EF4-FFF2-40B4-BE49-F238E27FC236}">
                <a16:creationId xmlns:a16="http://schemas.microsoft.com/office/drawing/2014/main" id="{5D0C7F1C-DAAE-9553-72B7-E4DBC1410834}"/>
              </a:ext>
            </a:extLst>
          </p:cNvPr>
          <p:cNvGraphicFramePr>
            <a:graphicFrameLocks noGrp="1"/>
          </p:cNvGraphicFramePr>
          <p:nvPr>
            <p:extLst>
              <p:ext uri="{D42A27DB-BD31-4B8C-83A1-F6EECF244321}">
                <p14:modId xmlns:p14="http://schemas.microsoft.com/office/powerpoint/2010/main" val="834625673"/>
              </p:ext>
            </p:extLst>
          </p:nvPr>
        </p:nvGraphicFramePr>
        <p:xfrm>
          <a:off x="725485" y="2268575"/>
          <a:ext cx="10885267" cy="4201630"/>
        </p:xfrm>
        <a:graphic>
          <a:graphicData uri="http://schemas.openxmlformats.org/drawingml/2006/table">
            <a:tbl>
              <a:tblPr firstRow="1" bandRow="1">
                <a:tableStyleId>{5C22544A-7EE6-4342-B048-85BDC9FD1C3A}</a:tableStyleId>
              </a:tblPr>
              <a:tblGrid>
                <a:gridCol w="1199511">
                  <a:extLst>
                    <a:ext uri="{9D8B030D-6E8A-4147-A177-3AD203B41FA5}">
                      <a16:colId xmlns:a16="http://schemas.microsoft.com/office/drawing/2014/main" val="1485898803"/>
                    </a:ext>
                  </a:extLst>
                </a:gridCol>
                <a:gridCol w="4805413">
                  <a:extLst>
                    <a:ext uri="{9D8B030D-6E8A-4147-A177-3AD203B41FA5}">
                      <a16:colId xmlns:a16="http://schemas.microsoft.com/office/drawing/2014/main" val="1359662561"/>
                    </a:ext>
                  </a:extLst>
                </a:gridCol>
                <a:gridCol w="4880343">
                  <a:extLst>
                    <a:ext uri="{9D8B030D-6E8A-4147-A177-3AD203B41FA5}">
                      <a16:colId xmlns:a16="http://schemas.microsoft.com/office/drawing/2014/main" val="1773536723"/>
                    </a:ext>
                  </a:extLst>
                </a:gridCol>
              </a:tblGrid>
              <a:tr h="423825">
                <a:tc>
                  <a:txBody>
                    <a:bodyPr/>
                    <a:lstStyle/>
                    <a:p>
                      <a:pPr algn="ctr" rtl="0" fontAlgn="t">
                        <a:spcBef>
                          <a:spcPts val="0"/>
                        </a:spcBef>
                        <a:spcAft>
                          <a:spcPts val="0"/>
                        </a:spcAft>
                      </a:pPr>
                      <a:endParaRPr lang="en-US" sz="1400" dirty="0">
                        <a:solidFill>
                          <a:schemeClr val="tx1"/>
                        </a:solidFill>
                        <a:effectLst/>
                        <a:latin typeface="Colfax" panose="020B0304000000010002" pitchFamily="34" charset="0"/>
                      </a:endParaRPr>
                    </a:p>
                  </a:txBody>
                  <a:tcPr marL="63500" marR="63500" marT="63500" marB="63500">
                    <a:noFill/>
                  </a:tcPr>
                </a:tc>
                <a:tc>
                  <a:txBody>
                    <a:bodyPr/>
                    <a:lstStyle/>
                    <a:p>
                      <a:pPr algn="ctr" rtl="0" fontAlgn="t">
                        <a:spcBef>
                          <a:spcPts val="0"/>
                        </a:spcBef>
                        <a:spcAft>
                          <a:spcPts val="0"/>
                        </a:spcAft>
                      </a:pPr>
                      <a:r>
                        <a:rPr lang="en-US" sz="1800" b="1" i="0" u="none" strike="noStrike" dirty="0">
                          <a:solidFill>
                            <a:schemeClr val="tx1"/>
                          </a:solidFill>
                          <a:effectLst/>
                          <a:latin typeface="Colfax" panose="020B0304000000010002" pitchFamily="34" charset="0"/>
                        </a:rPr>
                        <a:t>Housing Choice Voucher</a:t>
                      </a:r>
                      <a:endParaRPr lang="en-US" sz="1200" b="0" i="0" u="none" strike="noStrike" dirty="0">
                        <a:solidFill>
                          <a:schemeClr val="tx1"/>
                        </a:solidFill>
                        <a:effectLst/>
                        <a:latin typeface="Colfax" panose="020B0304000000010002" pitchFamily="34" charset="0"/>
                      </a:endParaRPr>
                    </a:p>
                  </a:txBody>
                  <a:tcPr marL="63500" marR="63500" marT="63500" marB="63500">
                    <a:noFill/>
                  </a:tcPr>
                </a:tc>
                <a:tc>
                  <a:txBody>
                    <a:bodyPr/>
                    <a:lstStyle/>
                    <a:p>
                      <a:pPr algn="ctr" rtl="0" fontAlgn="t">
                        <a:spcBef>
                          <a:spcPts val="0"/>
                        </a:spcBef>
                        <a:spcAft>
                          <a:spcPts val="0"/>
                        </a:spcAft>
                      </a:pPr>
                      <a:r>
                        <a:rPr lang="en-US" sz="1800" b="1" i="0" u="none" strike="noStrike" dirty="0">
                          <a:solidFill>
                            <a:schemeClr val="tx1"/>
                          </a:solidFill>
                          <a:effectLst/>
                          <a:latin typeface="Colfax" panose="020B0304000000010002" pitchFamily="34" charset="0"/>
                        </a:rPr>
                        <a:t>Project-Based Unit</a:t>
                      </a:r>
                      <a:endParaRPr lang="en-US" sz="1200" b="0" i="0" u="none" strike="noStrike" dirty="0">
                        <a:solidFill>
                          <a:schemeClr val="tx1"/>
                        </a:solidFill>
                        <a:effectLst/>
                        <a:latin typeface="Colfax" panose="020B0304000000010002" pitchFamily="34" charset="0"/>
                      </a:endParaRPr>
                    </a:p>
                  </a:txBody>
                  <a:tcPr marL="63500" marR="63500" marT="63500" marB="63500">
                    <a:noFill/>
                  </a:tcPr>
                </a:tc>
                <a:extLst>
                  <a:ext uri="{0D108BD9-81ED-4DB2-BD59-A6C34878D82A}">
                    <a16:rowId xmlns:a16="http://schemas.microsoft.com/office/drawing/2014/main" val="254841028"/>
                  </a:ext>
                </a:extLst>
              </a:tr>
              <a:tr h="329098">
                <a:tc>
                  <a:txBody>
                    <a:bodyPr/>
                    <a:lstStyle/>
                    <a:p>
                      <a:pPr rtl="0" fontAlgn="t">
                        <a:spcBef>
                          <a:spcPts val="0"/>
                        </a:spcBef>
                        <a:spcAft>
                          <a:spcPts val="0"/>
                        </a:spcAft>
                      </a:pPr>
                      <a:r>
                        <a:rPr lang="en-US" sz="1150" dirty="0">
                          <a:effectLst/>
                          <a:latin typeface="Colfax" panose="020B0304000000010002" pitchFamily="34" charset="0"/>
                        </a:rPr>
                        <a:t>Overview</a:t>
                      </a:r>
                    </a:p>
                  </a:txBody>
                  <a:tcPr marL="63500" marR="63500" marT="63500" marB="63500">
                    <a:noFill/>
                  </a:tcPr>
                </a:tc>
                <a:tc>
                  <a:txBody>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dirty="0">
                          <a:solidFill>
                            <a:schemeClr val="tx1"/>
                          </a:solidFill>
                          <a:effectLst/>
                          <a:latin typeface="Colfax" panose="020B0304000000010002" pitchFamily="34" charset="0"/>
                        </a:rPr>
                        <a:t>Spent in the private market.</a:t>
                      </a:r>
                      <a:r>
                        <a:rPr lang="en-US" sz="1200" b="0" i="0" u="none" strike="noStrike" dirty="0">
                          <a:solidFill>
                            <a:schemeClr val="tx1"/>
                          </a:solidFill>
                          <a:effectLst/>
                          <a:latin typeface="Colfax" panose="020B0304000000010002" pitchFamily="34" charset="0"/>
                        </a:rPr>
                        <a:t> Person finds a unit that accepts Section 8 and meets “reasonably priced” requirements and then spends their voucher there.</a:t>
                      </a: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chemeClr val="tx1"/>
                        </a:solidFill>
                        <a:effectLst/>
                        <a:latin typeface="Colfax" panose="020B0304000000010002" pitchFamily="34" charset="0"/>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dirty="0">
                          <a:solidFill>
                            <a:schemeClr val="tx1"/>
                          </a:solidFill>
                          <a:effectLst/>
                          <a:latin typeface="Colfax" panose="020B0304000000010002" pitchFamily="34" charset="0"/>
                        </a:rPr>
                        <a:t>T</a:t>
                      </a:r>
                      <a:r>
                        <a:rPr lang="en-US" sz="1200" b="0" dirty="0">
                          <a:solidFill>
                            <a:schemeClr val="tx1"/>
                          </a:solidFill>
                          <a:latin typeface="Colfax" panose="020B0304000000010002" pitchFamily="34" charset="0"/>
                        </a:rPr>
                        <a:t>here are no federal protections against discrimination based on Section 8 status. Unless a local law prohibits it, </a:t>
                      </a:r>
                      <a:r>
                        <a:rPr lang="en-US" sz="1200" b="1" dirty="0">
                          <a:solidFill>
                            <a:schemeClr val="tx1"/>
                          </a:solidFill>
                          <a:latin typeface="Colfax" panose="020B0304000000010002" pitchFamily="34" charset="0"/>
                        </a:rPr>
                        <a:t>landlords can refuse to accept a Section 8 voucher</a:t>
                      </a:r>
                      <a:r>
                        <a:rPr lang="en-US" sz="1200" b="0" dirty="0">
                          <a:solidFill>
                            <a:schemeClr val="tx1"/>
                          </a:solidFill>
                          <a:latin typeface="Colfax" panose="020B0304000000010002" pitchFamily="34" charset="0"/>
                        </a:rPr>
                        <a:t>.</a:t>
                      </a:r>
                      <a:endParaRPr lang="en-US" sz="1200" b="0" dirty="0">
                        <a:solidFill>
                          <a:schemeClr val="tx1"/>
                        </a:solidFill>
                        <a:effectLst/>
                        <a:latin typeface="Colfax" panose="020B0304000000010002" pitchFamily="34" charset="0"/>
                      </a:endParaRPr>
                    </a:p>
                  </a:txBody>
                  <a:tcPr marL="63500" marR="63500" marT="63500" marB="63500">
                    <a:solidFill>
                      <a:srgbClr val="DDF5F7"/>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olfax" panose="020B0304000000010002" pitchFamily="34" charset="0"/>
                        </a:rPr>
                        <a:t>   Person is </a:t>
                      </a:r>
                      <a:r>
                        <a:rPr lang="en-US" sz="1200" b="1" i="0" u="none" strike="noStrike" dirty="0">
                          <a:solidFill>
                            <a:schemeClr val="tx1"/>
                          </a:solidFill>
                          <a:effectLst/>
                          <a:latin typeface="Colfax" panose="020B0304000000010002" pitchFamily="34" charset="0"/>
                        </a:rPr>
                        <a:t>placed in a specific property</a:t>
                      </a:r>
                      <a:r>
                        <a:rPr lang="en-US" sz="1200" b="0" i="0" u="none" strike="noStrike" dirty="0">
                          <a:solidFill>
                            <a:schemeClr val="tx1"/>
                          </a:solidFill>
                          <a:effectLst/>
                          <a:latin typeface="Colfax" panose="020B0304000000010002" pitchFamily="34" charset="0"/>
                        </a:rPr>
                        <a:t> owned by either the local</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olfax" panose="020B0304000000010002" pitchFamily="34" charset="0"/>
                        </a:rPr>
                        <a:t>   housing authority or private entity and they </a:t>
                      </a:r>
                      <a:r>
                        <a:rPr lang="en-US" sz="1200" b="1" i="0" u="none" strike="noStrike" dirty="0">
                          <a:solidFill>
                            <a:schemeClr val="tx1"/>
                          </a:solidFill>
                          <a:effectLst/>
                          <a:latin typeface="Colfax" panose="020B0304000000010002" pitchFamily="34" charset="0"/>
                        </a:rPr>
                        <a:t>rent the unit at a</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Colfax" panose="020B0304000000010002" pitchFamily="34" charset="0"/>
                        </a:rPr>
                        <a:t>   discounted rate</a:t>
                      </a:r>
                      <a:r>
                        <a:rPr lang="en-US" sz="1200" b="0" i="0" u="none" strike="noStrike" dirty="0">
                          <a:solidFill>
                            <a:schemeClr val="tx1"/>
                          </a:solidFill>
                          <a:effectLst/>
                          <a:latin typeface="Colfax" panose="020B0304000000010002" pitchFamily="34" charset="0"/>
                        </a:rPr>
                        <a:t>.</a:t>
                      </a:r>
                      <a:endParaRPr lang="en-US" sz="1200" dirty="0">
                        <a:solidFill>
                          <a:schemeClr val="tx1"/>
                        </a:solidFill>
                        <a:effectLst/>
                        <a:latin typeface="Colfax" panose="020B0304000000010002" pitchFamily="34" charset="0"/>
                      </a:endParaRPr>
                    </a:p>
                    <a:p>
                      <a:pPr rtl="0" fontAlgn="t">
                        <a:spcBef>
                          <a:spcPts val="0"/>
                        </a:spcBef>
                        <a:spcAft>
                          <a:spcPts val="0"/>
                        </a:spcAft>
                      </a:pPr>
                      <a:endParaRPr lang="en-US" sz="1200" dirty="0">
                        <a:effectLst/>
                        <a:latin typeface="Colfax" panose="020B0304000000010002" pitchFamily="34" charset="0"/>
                      </a:endParaRPr>
                    </a:p>
                  </a:txBody>
                  <a:tcPr marL="63500" marR="63500" marT="63500" marB="63500">
                    <a:solidFill>
                      <a:srgbClr val="DDF5F7"/>
                    </a:solidFill>
                  </a:tcPr>
                </a:tc>
                <a:extLst>
                  <a:ext uri="{0D108BD9-81ED-4DB2-BD59-A6C34878D82A}">
                    <a16:rowId xmlns:a16="http://schemas.microsoft.com/office/drawing/2014/main" val="1092890455"/>
                  </a:ext>
                </a:extLst>
              </a:tr>
              <a:tr h="329098">
                <a:tc>
                  <a:txBody>
                    <a:bodyPr/>
                    <a:lstStyle/>
                    <a:p>
                      <a:pPr rtl="0" fontAlgn="t">
                        <a:spcBef>
                          <a:spcPts val="0"/>
                        </a:spcBef>
                        <a:spcAft>
                          <a:spcPts val="0"/>
                        </a:spcAft>
                      </a:pPr>
                      <a:r>
                        <a:rPr lang="en-US" sz="1150" b="0" i="0" u="none" strike="noStrike" dirty="0">
                          <a:solidFill>
                            <a:srgbClr val="000000"/>
                          </a:solidFill>
                          <a:effectLst/>
                          <a:latin typeface="Colfax" panose="020B0304000000010002" pitchFamily="34" charset="0"/>
                        </a:rPr>
                        <a:t>Geography</a:t>
                      </a:r>
                      <a:endParaRPr lang="en-US" sz="1150" dirty="0">
                        <a:effectLst/>
                        <a:latin typeface="Colfax" panose="020B0304000000010002" pitchFamily="34" charset="0"/>
                      </a:endParaRPr>
                    </a:p>
                  </a:txBody>
                  <a:tcPr marL="63500" marR="63500" marT="63500" marB="63500">
                    <a:noFill/>
                  </a:tcPr>
                </a:tc>
                <a:tc>
                  <a:txBody>
                    <a:bodyPr/>
                    <a:lstStyle/>
                    <a:p>
                      <a:pPr rtl="0" fontAlgn="t">
                        <a:spcBef>
                          <a:spcPts val="0"/>
                        </a:spcBef>
                        <a:spcAft>
                          <a:spcPts val="0"/>
                        </a:spcAft>
                      </a:pPr>
                      <a:r>
                        <a:rPr lang="en-US" sz="1200" b="1" i="0" u="none" strike="noStrike" dirty="0">
                          <a:solidFill>
                            <a:srgbClr val="000000"/>
                          </a:solidFill>
                          <a:effectLst/>
                          <a:latin typeface="Colfax" panose="020B0304000000010002" pitchFamily="34" charset="0"/>
                        </a:rPr>
                        <a:t>Portable </a:t>
                      </a:r>
                      <a:r>
                        <a:rPr lang="en-US" sz="1200" b="0" i="0" u="none" strike="noStrike" dirty="0">
                          <a:solidFill>
                            <a:srgbClr val="000000"/>
                          </a:solidFill>
                          <a:effectLst/>
                          <a:latin typeface="Colfax" panose="020B0304000000010002" pitchFamily="34" charset="0"/>
                        </a:rPr>
                        <a:t>within the state it is issued and from state-to-state.</a:t>
                      </a:r>
                    </a:p>
                    <a:p>
                      <a:pPr rtl="0" fontAlgn="t">
                        <a:spcBef>
                          <a:spcPts val="0"/>
                        </a:spcBef>
                        <a:spcAft>
                          <a:spcPts val="0"/>
                        </a:spcAft>
                      </a:pPr>
                      <a:endParaRPr lang="en-US" sz="1200" dirty="0">
                        <a:effectLst/>
                        <a:latin typeface="Colfax" panose="020B0304000000010002" pitchFamily="34" charset="0"/>
                      </a:endParaRPr>
                    </a:p>
                  </a:txBody>
                  <a:tcPr marL="63500" marR="63500" marT="63500" marB="63500">
                    <a:solidFill>
                      <a:schemeClr val="bg1">
                        <a:lumMod val="95000"/>
                      </a:schemeClr>
                    </a:solidFill>
                  </a:tcPr>
                </a:tc>
                <a:tc>
                  <a:txBody>
                    <a:bodyPr/>
                    <a:lstStyle/>
                    <a:p>
                      <a:pPr rtl="0" fontAlgn="t">
                        <a:spcBef>
                          <a:spcPts val="0"/>
                        </a:spcBef>
                        <a:spcAft>
                          <a:spcPts val="0"/>
                        </a:spcAft>
                      </a:pPr>
                      <a:r>
                        <a:rPr lang="en-US" sz="1200" b="0" i="0" u="none" strike="noStrike" dirty="0">
                          <a:solidFill>
                            <a:srgbClr val="000000"/>
                          </a:solidFill>
                          <a:effectLst/>
                          <a:latin typeface="Colfax" panose="020B0304000000010002" pitchFamily="34" charset="0"/>
                        </a:rPr>
                        <a:t>   </a:t>
                      </a:r>
                      <a:r>
                        <a:rPr lang="en-US" sz="1200" b="1" i="0" u="none" strike="noStrike" dirty="0">
                          <a:solidFill>
                            <a:srgbClr val="000000"/>
                          </a:solidFill>
                          <a:effectLst/>
                          <a:latin typeface="Colfax" panose="020B0304000000010002" pitchFamily="34" charset="0"/>
                        </a:rPr>
                        <a:t>Local only. </a:t>
                      </a:r>
                      <a:r>
                        <a:rPr lang="en-US" sz="1200" b="0" i="0" u="none" strike="noStrike" dirty="0">
                          <a:solidFill>
                            <a:srgbClr val="000000"/>
                          </a:solidFill>
                          <a:effectLst/>
                          <a:latin typeface="Colfax" panose="020B0304000000010002" pitchFamily="34" charset="0"/>
                        </a:rPr>
                        <a:t>Have to reapply if you move to another region or state.</a:t>
                      </a:r>
                      <a:endParaRPr lang="en-US" sz="1200" dirty="0">
                        <a:effectLst/>
                        <a:latin typeface="Colfax" panose="020B0304000000010002"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94988499"/>
                  </a:ext>
                </a:extLst>
              </a:tr>
              <a:tr h="437295">
                <a:tc>
                  <a:txBody>
                    <a:bodyPr/>
                    <a:lstStyle/>
                    <a:p>
                      <a:pPr rtl="0" fontAlgn="t">
                        <a:spcBef>
                          <a:spcPts val="0"/>
                        </a:spcBef>
                        <a:spcAft>
                          <a:spcPts val="0"/>
                        </a:spcAft>
                      </a:pPr>
                      <a:r>
                        <a:rPr lang="en-US" sz="1150" b="0" i="0" u="none" strike="noStrike" dirty="0">
                          <a:solidFill>
                            <a:srgbClr val="000000"/>
                          </a:solidFill>
                          <a:effectLst/>
                          <a:latin typeface="Colfax" panose="020B0304000000010002" pitchFamily="34" charset="0"/>
                        </a:rPr>
                        <a:t>Transferability</a:t>
                      </a:r>
                      <a:endParaRPr lang="en-US" sz="1150" dirty="0">
                        <a:effectLst/>
                        <a:latin typeface="Colfax" panose="020B0304000000010002" pitchFamily="34" charset="0"/>
                      </a:endParaRPr>
                    </a:p>
                  </a:txBody>
                  <a:tcPr marL="63500" marR="63500" marT="63500" marB="63500">
                    <a:noFill/>
                  </a:tcPr>
                </a:tc>
                <a:tc>
                  <a:txBody>
                    <a:bodyPr/>
                    <a:lstStyle/>
                    <a:p>
                      <a:pPr rtl="0" fontAlgn="t">
                        <a:spcBef>
                          <a:spcPts val="0"/>
                        </a:spcBef>
                        <a:spcAft>
                          <a:spcPts val="0"/>
                        </a:spcAft>
                      </a:pPr>
                      <a:r>
                        <a:rPr lang="en-US" sz="1200" b="0" i="0" u="none" strike="noStrike" dirty="0">
                          <a:solidFill>
                            <a:srgbClr val="000000"/>
                          </a:solidFill>
                          <a:effectLst/>
                          <a:latin typeface="Colfax" panose="020B0304000000010002" pitchFamily="34" charset="0"/>
                        </a:rPr>
                        <a:t>If a person leaves one property, </a:t>
                      </a:r>
                      <a:r>
                        <a:rPr lang="en-US" sz="1200" b="1" i="0" u="none" strike="noStrike" dirty="0">
                          <a:solidFill>
                            <a:srgbClr val="000000"/>
                          </a:solidFill>
                          <a:effectLst/>
                          <a:latin typeface="Colfax" panose="020B0304000000010002" pitchFamily="34" charset="0"/>
                        </a:rPr>
                        <a:t>they can use the voucher at another property</a:t>
                      </a:r>
                      <a:r>
                        <a:rPr lang="en-US" sz="1200" b="0" i="0" u="none" strike="noStrike" dirty="0">
                          <a:solidFill>
                            <a:srgbClr val="000000"/>
                          </a:solidFill>
                          <a:effectLst/>
                          <a:latin typeface="Colfax" panose="020B0304000000010002" pitchFamily="34" charset="0"/>
                        </a:rPr>
                        <a:t>.</a:t>
                      </a:r>
                    </a:p>
                    <a:p>
                      <a:pPr rtl="0" fontAlgn="t">
                        <a:spcBef>
                          <a:spcPts val="0"/>
                        </a:spcBef>
                        <a:spcAft>
                          <a:spcPts val="0"/>
                        </a:spcAft>
                      </a:pPr>
                      <a:endParaRPr lang="en-US" sz="1200" dirty="0">
                        <a:effectLst/>
                        <a:latin typeface="Colfax" panose="020B0304000000010002" pitchFamily="34" charset="0"/>
                      </a:endParaRPr>
                    </a:p>
                  </a:txBody>
                  <a:tcPr marL="63500" marR="63500" marT="63500" marB="63500">
                    <a:solidFill>
                      <a:srgbClr val="DDF5F7"/>
                    </a:solidFill>
                  </a:tcPr>
                </a:tc>
                <a:tc>
                  <a:txBody>
                    <a:bodyPr/>
                    <a:lstStyle/>
                    <a:p>
                      <a:pPr rtl="0" fontAlgn="t">
                        <a:spcBef>
                          <a:spcPts val="0"/>
                        </a:spcBef>
                        <a:spcAft>
                          <a:spcPts val="0"/>
                        </a:spcAft>
                      </a:pPr>
                      <a:r>
                        <a:rPr lang="en-US" sz="1200" b="0" i="0" u="none" strike="noStrike" dirty="0">
                          <a:solidFill>
                            <a:srgbClr val="000000"/>
                          </a:solidFill>
                          <a:effectLst/>
                          <a:latin typeface="Colfax" panose="020B0304000000010002" pitchFamily="34" charset="0"/>
                        </a:rPr>
                        <a:t>   If a person leaves the property (without being evicted), they aren’t</a:t>
                      </a:r>
                    </a:p>
                    <a:p>
                      <a:pPr rtl="0" fontAlgn="t">
                        <a:spcBef>
                          <a:spcPts val="0"/>
                        </a:spcBef>
                        <a:spcAft>
                          <a:spcPts val="0"/>
                        </a:spcAft>
                      </a:pPr>
                      <a:r>
                        <a:rPr lang="en-US" sz="1200" b="0" i="0" u="none" strike="noStrike" dirty="0">
                          <a:solidFill>
                            <a:srgbClr val="000000"/>
                          </a:solidFill>
                          <a:effectLst/>
                          <a:latin typeface="Colfax" panose="020B0304000000010002" pitchFamily="34" charset="0"/>
                        </a:rPr>
                        <a:t>   guaranteed another unit. </a:t>
                      </a:r>
                      <a:r>
                        <a:rPr lang="en-US" sz="1200" b="1" i="0" u="none" strike="noStrike" dirty="0">
                          <a:solidFill>
                            <a:srgbClr val="000000"/>
                          </a:solidFill>
                          <a:effectLst/>
                          <a:latin typeface="Colfax" panose="020B0304000000010002" pitchFamily="34" charset="0"/>
                        </a:rPr>
                        <a:t>They go back on waiting list.</a:t>
                      </a:r>
                      <a:endParaRPr lang="en-US" sz="1200" b="1" dirty="0">
                        <a:effectLst/>
                        <a:latin typeface="Colfax" panose="020B0304000000010002" pitchFamily="34" charset="0"/>
                      </a:endParaRPr>
                    </a:p>
                  </a:txBody>
                  <a:tcPr marL="63500" marR="63500" marT="63500" marB="63500">
                    <a:solidFill>
                      <a:srgbClr val="DDF5F7"/>
                    </a:solidFill>
                  </a:tcPr>
                </a:tc>
                <a:extLst>
                  <a:ext uri="{0D108BD9-81ED-4DB2-BD59-A6C34878D82A}">
                    <a16:rowId xmlns:a16="http://schemas.microsoft.com/office/drawing/2014/main" val="3699344279"/>
                  </a:ext>
                </a:extLst>
              </a:tr>
              <a:tr h="571261">
                <a:tc>
                  <a:txBody>
                    <a:bodyPr/>
                    <a:lstStyle/>
                    <a:p>
                      <a:pPr rtl="0" fontAlgn="t">
                        <a:spcBef>
                          <a:spcPts val="0"/>
                        </a:spcBef>
                        <a:spcAft>
                          <a:spcPts val="0"/>
                        </a:spcAft>
                      </a:pPr>
                      <a:r>
                        <a:rPr lang="en-US" sz="1150" b="0" i="0" u="none" strike="noStrike" dirty="0">
                          <a:solidFill>
                            <a:srgbClr val="000000"/>
                          </a:solidFill>
                          <a:effectLst/>
                          <a:latin typeface="Colfax" panose="020B0304000000010002" pitchFamily="34" charset="0"/>
                        </a:rPr>
                        <a:t>Application Process</a:t>
                      </a:r>
                    </a:p>
                  </a:txBody>
                  <a:tcPr marL="63500" marR="63500" marT="63500" marB="63500">
                    <a:noFill/>
                  </a:tcPr>
                </a:tc>
                <a:tc>
                  <a:txBody>
                    <a:bodyPr/>
                    <a:lstStyle/>
                    <a:p>
                      <a:pPr rtl="0" fontAlgn="t">
                        <a:spcBef>
                          <a:spcPts val="0"/>
                        </a:spcBef>
                        <a:spcAft>
                          <a:spcPts val="0"/>
                        </a:spcAft>
                      </a:pPr>
                      <a:r>
                        <a:rPr lang="en-US" sz="1200" b="1" i="0" u="none" strike="noStrike" kern="1200" dirty="0">
                          <a:solidFill>
                            <a:schemeClr val="dk1"/>
                          </a:solidFill>
                          <a:effectLst/>
                          <a:latin typeface="Colfax" panose="020B0304000000010002" pitchFamily="34" charset="0"/>
                          <a:ea typeface="+mn-ea"/>
                          <a:cs typeface="+mn-cs"/>
                        </a:rPr>
                        <a:t>A short application period opens periodically. </a:t>
                      </a:r>
                      <a:r>
                        <a:rPr lang="en-US" sz="1200" b="0" i="0" u="none" strike="noStrike" kern="1200" dirty="0">
                          <a:solidFill>
                            <a:schemeClr val="dk1"/>
                          </a:solidFill>
                          <a:effectLst/>
                          <a:highlight>
                            <a:srgbClr val="FFFF00"/>
                          </a:highlight>
                          <a:latin typeface="Colfax" panose="020B0304000000010002" pitchFamily="34" charset="0"/>
                          <a:ea typeface="+mn-ea"/>
                          <a:cs typeface="+mn-cs"/>
                        </a:rPr>
                        <a:t>Eligible applicants are entered into a lottery drawing to see who get benefits immediately and who goes on a waiting list</a:t>
                      </a:r>
                      <a:r>
                        <a:rPr lang="en-US" sz="1200" b="0" i="0" u="none" strike="noStrike" kern="1200" dirty="0">
                          <a:solidFill>
                            <a:schemeClr val="dk1"/>
                          </a:solidFill>
                          <a:effectLst/>
                          <a:latin typeface="Colfax" panose="020B0304000000010002" pitchFamily="34" charset="0"/>
                          <a:ea typeface="+mn-ea"/>
                          <a:cs typeface="+mn-cs"/>
                        </a:rPr>
                        <a:t> (that can last for years).</a:t>
                      </a:r>
                      <a:endParaRPr lang="en-US" sz="1200" dirty="0">
                        <a:effectLst/>
                        <a:latin typeface="Colfax" panose="020B0304000000010002" pitchFamily="34" charset="0"/>
                      </a:endParaRPr>
                    </a:p>
                  </a:txBody>
                  <a:tcPr marL="63500" marR="63500" marT="63500" marB="63500">
                    <a:solidFill>
                      <a:schemeClr val="bg1">
                        <a:lumMod val="95000"/>
                      </a:schemeClr>
                    </a:solidFill>
                  </a:tcPr>
                </a:tc>
                <a:tc>
                  <a:txBody>
                    <a:bodyPr/>
                    <a:lstStyle/>
                    <a:p>
                      <a:pPr rtl="0" fontAlgn="t">
                        <a:spcBef>
                          <a:spcPts val="0"/>
                        </a:spcBef>
                        <a:spcAft>
                          <a:spcPts val="0"/>
                        </a:spcAft>
                      </a:pPr>
                      <a:r>
                        <a:rPr lang="en-US" sz="1200" b="0" i="0" u="none" strike="noStrike" dirty="0">
                          <a:solidFill>
                            <a:srgbClr val="000000"/>
                          </a:solidFill>
                          <a:effectLst/>
                          <a:latin typeface="Colfax" panose="020B0304000000010002" pitchFamily="34" charset="0"/>
                        </a:rPr>
                        <a:t>   Apply anytime and go on a waiting list. </a:t>
                      </a:r>
                      <a:r>
                        <a:rPr lang="en-US" sz="1200" b="1" i="0" u="none" strike="noStrike" dirty="0">
                          <a:solidFill>
                            <a:srgbClr val="000000"/>
                          </a:solidFill>
                          <a:effectLst/>
                          <a:latin typeface="Colfax" panose="020B0304000000010002" pitchFamily="34" charset="0"/>
                        </a:rPr>
                        <a:t>When a unit becomes</a:t>
                      </a:r>
                    </a:p>
                    <a:p>
                      <a:pPr rtl="0" fontAlgn="t">
                        <a:spcBef>
                          <a:spcPts val="0"/>
                        </a:spcBef>
                        <a:spcAft>
                          <a:spcPts val="0"/>
                        </a:spcAft>
                      </a:pPr>
                      <a:r>
                        <a:rPr lang="en-US" sz="1200" b="1" i="0" u="none" strike="noStrike" dirty="0">
                          <a:solidFill>
                            <a:srgbClr val="000000"/>
                          </a:solidFill>
                          <a:effectLst/>
                          <a:latin typeface="Colfax" panose="020B0304000000010002" pitchFamily="34" charset="0"/>
                        </a:rPr>
                        <a:t>   available</a:t>
                      </a:r>
                      <a:r>
                        <a:rPr lang="en-US" sz="1200" b="0" i="0" u="none" strike="noStrike" dirty="0">
                          <a:solidFill>
                            <a:srgbClr val="000000"/>
                          </a:solidFill>
                          <a:effectLst/>
                          <a:latin typeface="Colfax" panose="020B0304000000010002" pitchFamily="34" charset="0"/>
                        </a:rPr>
                        <a:t>, it is offered to the person.</a:t>
                      </a:r>
                      <a:endParaRPr lang="en-US" sz="1200" dirty="0">
                        <a:effectLst/>
                        <a:latin typeface="Colfax" panose="020B0304000000010002"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2017362371"/>
                  </a:ext>
                </a:extLst>
              </a:tr>
              <a:tr h="526605">
                <a:tc>
                  <a:txBody>
                    <a:bodyPr/>
                    <a:lstStyle/>
                    <a:p>
                      <a:pPr rtl="0" fontAlgn="t">
                        <a:spcBef>
                          <a:spcPts val="0"/>
                        </a:spcBef>
                        <a:spcAft>
                          <a:spcPts val="0"/>
                        </a:spcAft>
                      </a:pPr>
                      <a:r>
                        <a:rPr lang="en-US" sz="1150" b="0" i="0" u="none" strike="noStrike" dirty="0">
                          <a:solidFill>
                            <a:srgbClr val="000000"/>
                          </a:solidFill>
                          <a:effectLst/>
                          <a:latin typeface="Colfax" panose="020B0304000000010002" pitchFamily="34" charset="0"/>
                        </a:rPr>
                        <a:t>Renewal</a:t>
                      </a:r>
                    </a:p>
                  </a:txBody>
                  <a:tcPr marL="63500" marR="63500" marT="63500" marB="63500">
                    <a:noFill/>
                  </a:tcPr>
                </a:tc>
                <a:tc>
                  <a:txBody>
                    <a:bodyPr/>
                    <a:lstStyle/>
                    <a:p>
                      <a:pPr rtl="0" fontAlgn="t">
                        <a:spcBef>
                          <a:spcPts val="0"/>
                        </a:spcBef>
                        <a:spcAft>
                          <a:spcPts val="0"/>
                        </a:spcAft>
                        <a:tabLst>
                          <a:tab pos="4403725" algn="r"/>
                        </a:tabLst>
                      </a:pPr>
                      <a:r>
                        <a:rPr lang="en-US" sz="1200" b="1" i="0" u="none" strike="noStrike" dirty="0">
                          <a:solidFill>
                            <a:srgbClr val="000000"/>
                          </a:solidFill>
                          <a:effectLst/>
                          <a:latin typeface="Colfax" panose="020B0304000000010002" pitchFamily="34" charset="0"/>
                        </a:rPr>
                        <a:t>Not guaranteed. </a:t>
                      </a:r>
                      <a:r>
                        <a:rPr lang="en-US" sz="1200" b="0" i="0" u="none" strike="noStrike" dirty="0">
                          <a:solidFill>
                            <a:srgbClr val="000000"/>
                          </a:solidFill>
                          <a:effectLst/>
                          <a:latin typeface="Colfax" panose="020B0304000000010002" pitchFamily="34" charset="0"/>
                        </a:rPr>
                        <a:t>Landlord does not have to renew the lease.</a:t>
                      </a:r>
                      <a:br>
                        <a:rPr lang="en-US" sz="1200" b="0" i="0" u="none" strike="noStrike" dirty="0">
                          <a:solidFill>
                            <a:srgbClr val="000000"/>
                          </a:solidFill>
                          <a:effectLst/>
                          <a:latin typeface="Colfax" panose="020B0304000000010002" pitchFamily="34" charset="0"/>
                        </a:rPr>
                      </a:br>
                      <a:r>
                        <a:rPr lang="en-US" sz="1200" b="0" i="0" u="none" strike="noStrike" dirty="0">
                          <a:solidFill>
                            <a:srgbClr val="000000"/>
                          </a:solidFill>
                          <a:effectLst/>
                          <a:latin typeface="Colfax" panose="020B0304000000010002" pitchFamily="34" charset="0"/>
                        </a:rPr>
                        <a:t>(They could want to sell the unit or rent to a family member, etc.)</a:t>
                      </a:r>
                      <a:endParaRPr lang="en-US" sz="1200" dirty="0">
                        <a:effectLst/>
                        <a:latin typeface="Colfax" panose="020B0304000000010002" pitchFamily="34" charset="0"/>
                      </a:endParaRPr>
                    </a:p>
                  </a:txBody>
                  <a:tcPr marL="63500" marR="63500" marT="63500" marB="63500">
                    <a:solidFill>
                      <a:srgbClr val="DDF5F7"/>
                    </a:solidFill>
                  </a:tcPr>
                </a:tc>
                <a:tc>
                  <a:txBody>
                    <a:bodyPr/>
                    <a:lstStyle/>
                    <a:p>
                      <a:pPr rtl="0" fontAlgn="t">
                        <a:spcBef>
                          <a:spcPts val="0"/>
                        </a:spcBef>
                        <a:spcAft>
                          <a:spcPts val="0"/>
                        </a:spcAft>
                      </a:pPr>
                      <a:r>
                        <a:rPr lang="en-US" sz="1200" b="1" i="0" u="none" strike="noStrike" dirty="0">
                          <a:solidFill>
                            <a:srgbClr val="000000"/>
                          </a:solidFill>
                          <a:effectLst/>
                          <a:latin typeface="Colfax" panose="020B0304000000010002" pitchFamily="34" charset="0"/>
                        </a:rPr>
                        <a:t>   Guaranteed.</a:t>
                      </a:r>
                      <a:r>
                        <a:rPr lang="en-US" sz="1200" b="0" i="0" u="none" strike="noStrike" dirty="0">
                          <a:solidFill>
                            <a:srgbClr val="000000"/>
                          </a:solidFill>
                          <a:effectLst/>
                          <a:latin typeface="Colfax" panose="020B0304000000010002" pitchFamily="34" charset="0"/>
                        </a:rPr>
                        <a:t> Landlord / housing authority has to renew a person’s</a:t>
                      </a:r>
                    </a:p>
                    <a:p>
                      <a:pPr rtl="0" fontAlgn="t">
                        <a:spcBef>
                          <a:spcPts val="0"/>
                        </a:spcBef>
                        <a:spcAft>
                          <a:spcPts val="0"/>
                        </a:spcAft>
                      </a:pPr>
                      <a:r>
                        <a:rPr lang="en-US" sz="1200" b="0" i="0" u="none" strike="noStrike" dirty="0">
                          <a:solidFill>
                            <a:srgbClr val="000000"/>
                          </a:solidFill>
                          <a:effectLst/>
                          <a:latin typeface="Colfax" panose="020B0304000000010002" pitchFamily="34" charset="0"/>
                        </a:rPr>
                        <a:t>   lease for the next year unless there is cause not to. </a:t>
                      </a:r>
                      <a:endParaRPr lang="en-US" sz="1200" dirty="0">
                        <a:effectLst/>
                        <a:latin typeface="Colfax" panose="020B0304000000010002" pitchFamily="34" charset="0"/>
                      </a:endParaRPr>
                    </a:p>
                  </a:txBody>
                  <a:tcPr marL="63500" marR="63500" marT="63500" marB="63500">
                    <a:solidFill>
                      <a:srgbClr val="DDF5F7"/>
                    </a:solidFill>
                  </a:tcPr>
                </a:tc>
                <a:extLst>
                  <a:ext uri="{0D108BD9-81ED-4DB2-BD59-A6C34878D82A}">
                    <a16:rowId xmlns:a16="http://schemas.microsoft.com/office/drawing/2014/main" val="2785719210"/>
                  </a:ext>
                </a:extLst>
              </a:tr>
            </a:tbl>
          </a:graphicData>
        </a:graphic>
      </p:graphicFrame>
    </p:spTree>
    <p:extLst>
      <p:ext uri="{BB962C8B-B14F-4D97-AF65-F5344CB8AC3E}">
        <p14:creationId xmlns:p14="http://schemas.microsoft.com/office/powerpoint/2010/main" val="276704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14713-DB66-FD1B-4C9E-0162F3A76613}"/>
              </a:ext>
            </a:extLst>
          </p:cNvPr>
          <p:cNvSpPr>
            <a:spLocks noGrp="1"/>
          </p:cNvSpPr>
          <p:nvPr>
            <p:ph type="title" idx="4294967295"/>
          </p:nvPr>
        </p:nvSpPr>
        <p:spPr>
          <a:xfrm>
            <a:off x="927193" y="1373910"/>
            <a:ext cx="837629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2EB8C3"/>
                </a:solidFill>
                <a:effectLst/>
                <a:uLnTx/>
                <a:uFillTx/>
                <a:latin typeface="Montserrat" pitchFamily="2" charset="0"/>
                <a:ea typeface="Segoe UI" pitchFamily="34" charset="0"/>
                <a:cs typeface="Segoe UI" pitchFamily="34" charset="0"/>
              </a:rPr>
              <a:t>THE MOST IMPORTANT THING FOR HEALTHCARE STAFF TO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ontserrat" pitchFamily="2" charset="0"/>
                <a:ea typeface="Segoe UI" pitchFamily="34" charset="0"/>
                <a:cs typeface="Segoe UI" pitchFamily="34" charset="0"/>
              </a:rPr>
              <a:t>If Someone Has Section 8, It’s Critical They Keep It!</a:t>
            </a:r>
            <a:endPar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endParaRPr>
          </a:p>
        </p:txBody>
      </p:sp>
      <p:sp>
        <p:nvSpPr>
          <p:cNvPr id="18" name="TextBox 17">
            <a:extLst>
              <a:ext uri="{FF2B5EF4-FFF2-40B4-BE49-F238E27FC236}">
                <a16:creationId xmlns:a16="http://schemas.microsoft.com/office/drawing/2014/main" id="{B375D775-F7DF-C614-7D8B-4EAEEAAAE200}"/>
              </a:ext>
            </a:extLst>
          </p:cNvPr>
          <p:cNvSpPr txBox="1"/>
          <p:nvPr/>
        </p:nvSpPr>
        <p:spPr>
          <a:xfrm>
            <a:off x="927193" y="2220010"/>
            <a:ext cx="9599045" cy="617477"/>
          </a:xfrm>
          <a:prstGeom prst="rect">
            <a:avLst/>
          </a:prstGeom>
          <a:noFill/>
        </p:spPr>
        <p:txBody>
          <a:bodyPr wrap="square">
            <a:spAutoFit/>
          </a:bodyPr>
          <a:lstStyle/>
          <a:p>
            <a:pPr rtl="0" fontAlgn="base">
              <a:lnSpc>
                <a:spcPct val="125000"/>
              </a:lnSpc>
              <a:spcBef>
                <a:spcPts val="0"/>
              </a:spcBef>
              <a:spcAft>
                <a:spcPts val="0"/>
              </a:spcAft>
            </a:pPr>
            <a:r>
              <a:rPr lang="en-US" sz="1400" dirty="0">
                <a:solidFill>
                  <a:srgbClr val="000000"/>
                </a:solidFill>
                <a:latin typeface="Colfax" panose="020B0304000000010002" pitchFamily="34" charset="0"/>
              </a:rPr>
              <a:t>People can stay on Section 8 waiting lists for years. </a:t>
            </a:r>
            <a:r>
              <a:rPr lang="en-US" sz="1400" b="0" i="0" u="none" strike="noStrike" dirty="0">
                <a:solidFill>
                  <a:srgbClr val="000000"/>
                </a:solidFill>
                <a:effectLst/>
                <a:latin typeface="Colfax" panose="020B0304000000010002" pitchFamily="34" charset="0"/>
              </a:rPr>
              <a:t>If a patient has it, it’s critical that they don’t lose it. If they do, they may never get it back. If </a:t>
            </a:r>
            <a:r>
              <a:rPr lang="en-US" sz="1400" dirty="0">
                <a:solidFill>
                  <a:srgbClr val="000000"/>
                </a:solidFill>
                <a:latin typeface="Colfax" panose="020B0304000000010002" pitchFamily="34" charset="0"/>
              </a:rPr>
              <a:t>a patient is </a:t>
            </a:r>
            <a:r>
              <a:rPr lang="en-US" sz="1400" b="0" i="0" u="none" strike="noStrike" dirty="0">
                <a:solidFill>
                  <a:srgbClr val="000000"/>
                </a:solidFill>
                <a:effectLst/>
                <a:latin typeface="Colfax" panose="020B0304000000010002" pitchFamily="34" charset="0"/>
              </a:rPr>
              <a:t>at-risk of losing it for any reason, they need immediate legal assistance.</a:t>
            </a:r>
            <a:endParaRPr lang="en-US" sz="1400" dirty="0">
              <a:latin typeface="Colfax" panose="020B0304000000010002" pitchFamily="34" charset="0"/>
            </a:endParaRPr>
          </a:p>
        </p:txBody>
      </p:sp>
      <p:pic>
        <p:nvPicPr>
          <p:cNvPr id="14" name="Picture 13">
            <a:extLst>
              <a:ext uri="{FF2B5EF4-FFF2-40B4-BE49-F238E27FC236}">
                <a16:creationId xmlns:a16="http://schemas.microsoft.com/office/drawing/2014/main" id="{EDEB8BA2-1612-B879-9C0C-6CF508012B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4324" y="3286347"/>
            <a:ext cx="552930" cy="530103"/>
          </a:xfrm>
          <a:prstGeom prst="rect">
            <a:avLst/>
          </a:prstGeom>
        </p:spPr>
      </p:pic>
      <p:sp>
        <p:nvSpPr>
          <p:cNvPr id="15" name="Oval 14">
            <a:extLst>
              <a:ext uri="{FF2B5EF4-FFF2-40B4-BE49-F238E27FC236}">
                <a16:creationId xmlns:a16="http://schemas.microsoft.com/office/drawing/2014/main" id="{2F44CD33-1526-9106-4398-514908A385A0}"/>
              </a:ext>
              <a:ext uri="{C183D7F6-B498-43B3-948B-1728B52AA6E4}">
                <adec:decorative xmlns:adec="http://schemas.microsoft.com/office/drawing/2017/decorative" val="1"/>
              </a:ext>
            </a:extLst>
          </p:cNvPr>
          <p:cNvSpPr/>
          <p:nvPr/>
        </p:nvSpPr>
        <p:spPr>
          <a:xfrm>
            <a:off x="1047244" y="3213344"/>
            <a:ext cx="765544" cy="765544"/>
          </a:xfrm>
          <a:prstGeom prst="ellipse">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67B85E7A-9102-5456-2A8F-6BD7C3553AC6}"/>
              </a:ext>
              <a:ext uri="{C183D7F6-B498-43B3-948B-1728B52AA6E4}">
                <adec:decorative xmlns:adec="http://schemas.microsoft.com/office/drawing/2017/decorative" val="1"/>
              </a:ext>
            </a:extLst>
          </p:cNvPr>
          <p:cNvCxnSpPr>
            <a:stCxn id="15" idx="1"/>
            <a:endCxn id="15" idx="5"/>
          </p:cNvCxnSpPr>
          <p:nvPr/>
        </p:nvCxnSpPr>
        <p:spPr>
          <a:xfrm>
            <a:off x="1159355" y="3325455"/>
            <a:ext cx="541322" cy="541322"/>
          </a:xfrm>
          <a:prstGeom prst="line">
            <a:avLst/>
          </a:prstGeom>
          <a:ln w="3810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D11804-D076-84D7-EC43-4E957D735986}"/>
              </a:ext>
              <a:ext uri="{C183D7F6-B498-43B3-948B-1728B52AA6E4}">
                <adec:decorative xmlns:adec="http://schemas.microsoft.com/office/drawing/2017/decorative" val="1"/>
              </a:ext>
            </a:extLst>
          </p:cNvPr>
          <p:cNvCxnSpPr>
            <a:cxnSpLocks/>
            <a:stCxn id="15" idx="7"/>
            <a:endCxn id="15" idx="3"/>
          </p:cNvCxnSpPr>
          <p:nvPr/>
        </p:nvCxnSpPr>
        <p:spPr>
          <a:xfrm flipH="1">
            <a:off x="1159355" y="3325455"/>
            <a:ext cx="541322" cy="541322"/>
          </a:xfrm>
          <a:prstGeom prst="line">
            <a:avLst/>
          </a:prstGeom>
          <a:ln w="38100">
            <a:solidFill>
              <a:srgbClr val="195D98"/>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138C8F-B209-61E9-238C-20A89CFFD043}"/>
              </a:ext>
            </a:extLst>
          </p:cNvPr>
          <p:cNvSpPr txBox="1"/>
          <p:nvPr/>
        </p:nvSpPr>
        <p:spPr>
          <a:xfrm>
            <a:off x="1924493" y="3285100"/>
            <a:ext cx="3204098" cy="584775"/>
          </a:xfrm>
          <a:prstGeom prst="rect">
            <a:avLst/>
          </a:prstGeom>
          <a:noFill/>
        </p:spPr>
        <p:txBody>
          <a:bodyPr wrap="square">
            <a:spAutoFit/>
          </a:bodyPr>
          <a:lstStyle/>
          <a:p>
            <a:pPr rtl="0" fontAlgn="base">
              <a:spcBef>
                <a:spcPts val="0"/>
              </a:spcBef>
              <a:spcAft>
                <a:spcPts val="0"/>
              </a:spcAft>
            </a:pPr>
            <a:r>
              <a:rPr lang="en-US" sz="1600" b="1" dirty="0">
                <a:solidFill>
                  <a:srgbClr val="195D98"/>
                </a:solidFill>
                <a:latin typeface="Colfax" panose="020B0304000000010002" pitchFamily="34" charset="0"/>
              </a:rPr>
              <a:t>Reasons someone could lose Section 8 </a:t>
            </a:r>
          </a:p>
        </p:txBody>
      </p:sp>
      <p:sp>
        <p:nvSpPr>
          <p:cNvPr id="9" name="TextBox 8">
            <a:extLst>
              <a:ext uri="{FF2B5EF4-FFF2-40B4-BE49-F238E27FC236}">
                <a16:creationId xmlns:a16="http://schemas.microsoft.com/office/drawing/2014/main" id="{78998E69-2116-4B2A-8F96-92CD6D533CEC}"/>
              </a:ext>
            </a:extLst>
          </p:cNvPr>
          <p:cNvSpPr txBox="1"/>
          <p:nvPr/>
        </p:nvSpPr>
        <p:spPr>
          <a:xfrm>
            <a:off x="1924492" y="3987439"/>
            <a:ext cx="3519378" cy="2292935"/>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Tenant fails to </a:t>
            </a:r>
            <a:r>
              <a:rPr lang="en-US" sz="1300" dirty="0">
                <a:solidFill>
                  <a:srgbClr val="2EB8C3"/>
                </a:solidFill>
                <a:latin typeface="Colfax" panose="020B0304000000010002" pitchFamily="34" charset="0"/>
              </a:rPr>
              <a:t>complete annual recertification </a:t>
            </a:r>
            <a:r>
              <a:rPr lang="en-US" sz="1300" dirty="0">
                <a:latin typeface="Colfax" panose="020B0304000000010002" pitchFamily="34" charset="0"/>
              </a:rPr>
              <a:t>paperwork.</a:t>
            </a:r>
          </a:p>
          <a:p>
            <a:pPr marL="285750" indent="-285750" rtl="0" fontAlgn="base">
              <a:spcBef>
                <a:spcPts val="0"/>
              </a:spcBef>
              <a:spcAft>
                <a:spcPts val="0"/>
              </a:spcAft>
              <a:buFont typeface="Arial" panose="020B0604020202020204" pitchFamily="34" charset="0"/>
              <a:buChar char="•"/>
            </a:pPr>
            <a:endParaRPr lang="en-US" sz="1300" dirty="0">
              <a:latin typeface="Colfax" panose="020B0304000000010002" pitchFamily="34" charset="0"/>
            </a:endParaRPr>
          </a:p>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Within the current calendar year, the tenant:</a:t>
            </a:r>
          </a:p>
          <a:p>
            <a:pPr marL="742950" lvl="1" indent="-285750" fontAlgn="base">
              <a:buFont typeface="Arial" panose="020B0604020202020204" pitchFamily="34" charset="0"/>
              <a:buChar char="•"/>
            </a:pPr>
            <a:r>
              <a:rPr lang="en-US" sz="1300" dirty="0">
                <a:latin typeface="Colfax" panose="020B0304000000010002" pitchFamily="34" charset="0"/>
              </a:rPr>
              <a:t>Fails to report an </a:t>
            </a:r>
            <a:r>
              <a:rPr lang="en-US" sz="1300" dirty="0">
                <a:solidFill>
                  <a:srgbClr val="2EB8C3"/>
                </a:solidFill>
                <a:latin typeface="Colfax" panose="020B0304000000010002" pitchFamily="34" charset="0"/>
              </a:rPr>
              <a:t>income change </a:t>
            </a:r>
          </a:p>
          <a:p>
            <a:pPr marL="742950" lvl="1" indent="-285750" fontAlgn="base">
              <a:buFont typeface="Arial" panose="020B0604020202020204" pitchFamily="34" charset="0"/>
              <a:buChar char="•"/>
            </a:pPr>
            <a:r>
              <a:rPr lang="en-US" sz="1300" dirty="0">
                <a:latin typeface="Colfax" panose="020B0304000000010002" pitchFamily="34" charset="0"/>
              </a:rPr>
              <a:t>Fails to report a </a:t>
            </a:r>
            <a:r>
              <a:rPr lang="en-US" sz="1300" dirty="0">
                <a:solidFill>
                  <a:srgbClr val="2EB8C3"/>
                </a:solidFill>
                <a:latin typeface="Colfax" panose="020B0304000000010002" pitchFamily="34" charset="0"/>
              </a:rPr>
              <a:t>change in the family composition </a:t>
            </a:r>
            <a:r>
              <a:rPr lang="en-US" sz="1300" dirty="0">
                <a:latin typeface="Colfax" panose="020B0304000000010002" pitchFamily="34" charset="0"/>
              </a:rPr>
              <a:t>(death, new baby, grandma moves in)</a:t>
            </a:r>
          </a:p>
          <a:p>
            <a:pPr marL="742950" lvl="1" indent="-285750" fontAlgn="base">
              <a:buFont typeface="Arial" panose="020B0604020202020204" pitchFamily="34" charset="0"/>
              <a:buChar char="•"/>
            </a:pPr>
            <a:r>
              <a:rPr lang="en-US" sz="1300" dirty="0">
                <a:solidFill>
                  <a:srgbClr val="2EB8C3"/>
                </a:solidFill>
                <a:latin typeface="Colfax" panose="020B0304000000010002" pitchFamily="34" charset="0"/>
              </a:rPr>
              <a:t>Doesn’t pay </a:t>
            </a:r>
            <a:r>
              <a:rPr lang="en-US" sz="1300" dirty="0">
                <a:latin typeface="Colfax" panose="020B0304000000010002" pitchFamily="34" charset="0"/>
              </a:rPr>
              <a:t>their share of rent</a:t>
            </a:r>
          </a:p>
          <a:p>
            <a:pPr marL="742950" lvl="1" indent="-285750" fontAlgn="base">
              <a:buFont typeface="Arial" panose="020B0604020202020204" pitchFamily="34" charset="0"/>
              <a:buChar char="•"/>
            </a:pPr>
            <a:r>
              <a:rPr lang="en-US" sz="1300" dirty="0">
                <a:latin typeface="Colfax" panose="020B0304000000010002" pitchFamily="34" charset="0"/>
              </a:rPr>
              <a:t>Has rental </a:t>
            </a:r>
            <a:r>
              <a:rPr lang="en-US" sz="1300" dirty="0">
                <a:solidFill>
                  <a:srgbClr val="2EB8C3"/>
                </a:solidFill>
                <a:latin typeface="Colfax" panose="020B0304000000010002" pitchFamily="34" charset="0"/>
              </a:rPr>
              <a:t>violations</a:t>
            </a:r>
          </a:p>
        </p:txBody>
      </p:sp>
      <p:sp>
        <p:nvSpPr>
          <p:cNvPr id="4" name="Shape 2553">
            <a:extLst>
              <a:ext uri="{FF2B5EF4-FFF2-40B4-BE49-F238E27FC236}">
                <a16:creationId xmlns:a16="http://schemas.microsoft.com/office/drawing/2014/main" id="{D034A60C-A08D-5B79-D1BD-E30934DEF8B4}"/>
              </a:ext>
              <a:ext uri="{C183D7F6-B498-43B3-948B-1728B52AA6E4}">
                <adec:decorative xmlns:adec="http://schemas.microsoft.com/office/drawing/2017/decorative" val="1"/>
              </a:ext>
            </a:extLst>
          </p:cNvPr>
          <p:cNvSpPr/>
          <p:nvPr/>
        </p:nvSpPr>
        <p:spPr>
          <a:xfrm>
            <a:off x="6276757" y="3286347"/>
            <a:ext cx="688546" cy="625950"/>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TextBox 9">
            <a:extLst>
              <a:ext uri="{FF2B5EF4-FFF2-40B4-BE49-F238E27FC236}">
                <a16:creationId xmlns:a16="http://schemas.microsoft.com/office/drawing/2014/main" id="{EEFD2FD6-D348-AF37-7CE2-296210E51F30}"/>
              </a:ext>
            </a:extLst>
          </p:cNvPr>
          <p:cNvSpPr txBox="1"/>
          <p:nvPr/>
        </p:nvSpPr>
        <p:spPr>
          <a:xfrm>
            <a:off x="7166820" y="3285100"/>
            <a:ext cx="3632378" cy="584775"/>
          </a:xfrm>
          <a:prstGeom prst="rect">
            <a:avLst/>
          </a:prstGeom>
          <a:noFill/>
        </p:spPr>
        <p:txBody>
          <a:bodyPr wrap="square">
            <a:spAutoFit/>
          </a:bodyPr>
          <a:lstStyle/>
          <a:p>
            <a:pPr rtl="0" fontAlgn="base">
              <a:spcBef>
                <a:spcPts val="0"/>
              </a:spcBef>
              <a:spcAft>
                <a:spcPts val="0"/>
              </a:spcAft>
            </a:pPr>
            <a:r>
              <a:rPr lang="en-US" sz="1600" b="1" dirty="0">
                <a:solidFill>
                  <a:srgbClr val="195D98"/>
                </a:solidFill>
                <a:latin typeface="Colfax" panose="020B0304000000010002" pitchFamily="34" charset="0"/>
              </a:rPr>
              <a:t>Listen for signs someone might be evicted or lose assistance:</a:t>
            </a:r>
          </a:p>
        </p:txBody>
      </p:sp>
      <p:sp>
        <p:nvSpPr>
          <p:cNvPr id="7" name="TextBox 6">
            <a:extLst>
              <a:ext uri="{FF2B5EF4-FFF2-40B4-BE49-F238E27FC236}">
                <a16:creationId xmlns:a16="http://schemas.microsoft.com/office/drawing/2014/main" id="{0C9AC47D-DF85-E9DE-7751-500DB69A670E}"/>
              </a:ext>
            </a:extLst>
          </p:cNvPr>
          <p:cNvSpPr txBox="1"/>
          <p:nvPr/>
        </p:nvSpPr>
        <p:spPr>
          <a:xfrm>
            <a:off x="7196937" y="3987439"/>
            <a:ext cx="3655426" cy="2292935"/>
          </a:xfrm>
          <a:prstGeom prst="rect">
            <a:avLst/>
          </a:prstGeom>
          <a:noFill/>
        </p:spPr>
        <p:txBody>
          <a:bodyPr wrap="square">
            <a:spAutoFit/>
          </a:bodyPr>
          <a:lstStyle/>
          <a:p>
            <a:pPr marL="285750" indent="-285750" fontAlgn="base">
              <a:buFont typeface="Arial" panose="020B0604020202020204" pitchFamily="34" charset="0"/>
              <a:buChar char="•"/>
            </a:pPr>
            <a:r>
              <a:rPr lang="en-US" sz="1300" dirty="0">
                <a:latin typeface="Colfax" panose="020B0304000000010002" pitchFamily="34" charset="0"/>
              </a:rPr>
              <a:t>“I’m behind on rent.”</a:t>
            </a:r>
          </a:p>
          <a:p>
            <a:pPr marL="285750" indent="-285750" fontAlgn="base">
              <a:buFont typeface="Arial" panose="020B0604020202020204" pitchFamily="34" charset="0"/>
              <a:buChar char="•"/>
            </a:pPr>
            <a:endParaRPr lang="en-US" sz="1300" dirty="0">
              <a:latin typeface="Colfax" panose="020B0304000000010002" pitchFamily="34" charset="0"/>
            </a:endParaRPr>
          </a:p>
          <a:p>
            <a:pPr marL="285750" indent="-285750" fontAlgn="base">
              <a:buFont typeface="Arial" panose="020B0604020202020204" pitchFamily="34" charset="0"/>
              <a:buChar char="•"/>
            </a:pPr>
            <a:r>
              <a:rPr lang="en-US" sz="1300" dirty="0">
                <a:latin typeface="Colfax" panose="020B0304000000010002" pitchFamily="34" charset="0"/>
              </a:rPr>
              <a:t>“I have to move.”</a:t>
            </a:r>
          </a:p>
          <a:p>
            <a:pPr marL="285750" indent="-285750" fontAlgn="base">
              <a:buFont typeface="Arial" panose="020B0604020202020204" pitchFamily="34" charset="0"/>
              <a:buChar char="•"/>
            </a:pPr>
            <a:endParaRPr lang="en-US" sz="1300" dirty="0">
              <a:latin typeface="Colfax" panose="020B0304000000010002" pitchFamily="34" charset="0"/>
            </a:endParaRPr>
          </a:p>
          <a:p>
            <a:pPr marL="285750" indent="-285750" fontAlgn="base">
              <a:buFont typeface="Arial" panose="020B0604020202020204" pitchFamily="34" charset="0"/>
              <a:buChar char="•"/>
            </a:pPr>
            <a:r>
              <a:rPr lang="en-US" sz="1300" dirty="0">
                <a:latin typeface="Colfax" panose="020B0304000000010002" pitchFamily="34" charset="0"/>
              </a:rPr>
              <a:t>“I got a letter from my landlord or housing authority.”</a:t>
            </a:r>
          </a:p>
          <a:p>
            <a:pPr marL="285750" indent="-285750" fontAlgn="base">
              <a:buFont typeface="Arial" panose="020B0604020202020204" pitchFamily="34" charset="0"/>
              <a:buChar char="•"/>
            </a:pPr>
            <a:endParaRPr lang="en-US" sz="1300" dirty="0">
              <a:latin typeface="Colfax" panose="020B0304000000010002" pitchFamily="34" charset="0"/>
            </a:endParaRPr>
          </a:p>
          <a:p>
            <a:pPr marL="285750" indent="-285750" fontAlgn="base">
              <a:buFont typeface="Arial" panose="020B0604020202020204" pitchFamily="34" charset="0"/>
              <a:buChar char="•"/>
            </a:pPr>
            <a:r>
              <a:rPr lang="en-US" sz="1300" dirty="0">
                <a:latin typeface="Colfax" panose="020B0304000000010002" pitchFamily="34" charset="0"/>
              </a:rPr>
              <a:t>“I might lose my housing voucher.” or “I lost my voucher.”</a:t>
            </a:r>
          </a:p>
          <a:p>
            <a:pPr marL="285750" indent="-285750" fontAlgn="base">
              <a:buFont typeface="Arial" panose="020B0604020202020204" pitchFamily="34" charset="0"/>
              <a:buChar char="•"/>
            </a:pPr>
            <a:endParaRPr lang="en-US" sz="1300" dirty="0">
              <a:latin typeface="Colfax" panose="020B0304000000010002" pitchFamily="34" charset="0"/>
            </a:endParaRPr>
          </a:p>
          <a:p>
            <a:pPr marL="285750" indent="-285750" fontAlgn="base">
              <a:buFont typeface="Arial" panose="020B0604020202020204" pitchFamily="34" charset="0"/>
              <a:buChar char="•"/>
            </a:pPr>
            <a:r>
              <a:rPr lang="en-US" sz="1300" dirty="0">
                <a:latin typeface="Colfax" panose="020B0304000000010002" pitchFamily="34" charset="0"/>
              </a:rPr>
              <a:t>“My apartment / house failed inspection.”</a:t>
            </a:r>
          </a:p>
        </p:txBody>
      </p:sp>
    </p:spTree>
    <p:extLst>
      <p:ext uri="{BB962C8B-B14F-4D97-AF65-F5344CB8AC3E}">
        <p14:creationId xmlns:p14="http://schemas.microsoft.com/office/powerpoint/2010/main" val="309796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9" grpId="0"/>
      <p:bldP spid="4" grpId="0" animBg="1"/>
      <p:bldP spid="1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AB8F16-4BF9-EBDE-F542-DD635E214346}"/>
              </a:ext>
            </a:extLst>
          </p:cNvPr>
          <p:cNvSpPr>
            <a:spLocks noGrp="1"/>
          </p:cNvSpPr>
          <p:nvPr>
            <p:ph type="title" idx="4294967295"/>
          </p:nvPr>
        </p:nvSpPr>
        <p:spPr>
          <a:xfrm>
            <a:off x="0" y="-1325563"/>
            <a:ext cx="10515600" cy="1325563"/>
          </a:xfrm>
        </p:spPr>
        <p:txBody>
          <a:bodyPr vert="horz" lIns="91440" tIns="45720" rIns="91440" bIns="45720" rtlCol="0" anchor="b">
            <a:noAutofit/>
          </a:bodyPr>
          <a:lstStyle/>
          <a:p>
            <a:pPr algn="ctr"/>
            <a:r>
              <a:rPr lang="en-US" dirty="0"/>
              <a:t>Identify &amp; Treat Section 8</a:t>
            </a:r>
            <a:r>
              <a:rPr lang="en-US" baseline="0" dirty="0"/>
              <a:t> </a:t>
            </a:r>
            <a:r>
              <a:rPr lang="en-US" dirty="0"/>
              <a:t>Issues</a:t>
            </a:r>
          </a:p>
        </p:txBody>
      </p:sp>
      <p:sp>
        <p:nvSpPr>
          <p:cNvPr id="19" name="Rectangle 18">
            <a:extLst>
              <a:ext uri="{FF2B5EF4-FFF2-40B4-BE49-F238E27FC236}">
                <a16:creationId xmlns:a16="http://schemas.microsoft.com/office/drawing/2014/main" id="{AF4CC652-BEA8-41DB-AF4C-9A0E28D38233}"/>
              </a:ext>
            </a:extLst>
          </p:cNvPr>
          <p:cNvSpPr/>
          <p:nvPr/>
        </p:nvSpPr>
        <p:spPr>
          <a:xfrm>
            <a:off x="649799" y="1254701"/>
            <a:ext cx="5609552"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SECTION 8</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Need to Know</a:t>
            </a:r>
          </a:p>
        </p:txBody>
      </p:sp>
      <p:sp>
        <p:nvSpPr>
          <p:cNvPr id="6" name="Oval 5">
            <a:extLst>
              <a:ext uri="{C183D7F6-B498-43B3-948B-1728B52AA6E4}">
                <adec:decorative xmlns:adec="http://schemas.microsoft.com/office/drawing/2017/decorative" val="1"/>
              </a:ext>
            </a:extLst>
          </p:cNvPr>
          <p:cNvSpPr/>
          <p:nvPr/>
        </p:nvSpPr>
        <p:spPr>
          <a:xfrm>
            <a:off x="986045" y="2357713"/>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1117259" y="2434035"/>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1</a:t>
            </a:r>
            <a:endParaRPr lang="en-US" dirty="0">
              <a:solidFill>
                <a:schemeClr val="bg1"/>
              </a:solidFill>
              <a:latin typeface="Colfax" panose="020B0304000000010002"/>
              <a:ea typeface="Segoe UI" pitchFamily="34" charset="0"/>
              <a:cs typeface="Segoe UI" pitchFamily="34" charset="0"/>
            </a:endParaRPr>
          </a:p>
        </p:txBody>
      </p:sp>
      <p:sp>
        <p:nvSpPr>
          <p:cNvPr id="23" name="TextBox 22">
            <a:extLst>
              <a:ext uri="{FF2B5EF4-FFF2-40B4-BE49-F238E27FC236}">
                <a16:creationId xmlns:a16="http://schemas.microsoft.com/office/drawing/2014/main" id="{40315782-840F-4757-9F80-9F7BDA600046}"/>
              </a:ext>
            </a:extLst>
          </p:cNvPr>
          <p:cNvSpPr txBox="1"/>
          <p:nvPr/>
        </p:nvSpPr>
        <p:spPr>
          <a:xfrm>
            <a:off x="1964421" y="2289485"/>
            <a:ext cx="5228859" cy="830035"/>
          </a:xfrm>
          <a:prstGeom prst="rect">
            <a:avLst/>
          </a:prstGeom>
          <a:noFill/>
        </p:spPr>
        <p:txBody>
          <a:bodyPr wrap="square">
            <a:spAutoFit/>
          </a:bodyPr>
          <a:lstStyle/>
          <a:p>
            <a:pPr fontAlgn="base">
              <a:lnSpc>
                <a:spcPct val="125000"/>
              </a:lnSpc>
            </a:pPr>
            <a:r>
              <a:rPr lang="en-US" sz="1300" dirty="0">
                <a:solidFill>
                  <a:srgbClr val="404040"/>
                </a:solidFill>
                <a:latin typeface="Colfax" panose="020B0304000000010002"/>
                <a:cs typeface="Segoe UI" panose="020B0502040204020203" pitchFamily="34" charset="0"/>
              </a:rPr>
              <a:t>The easiest way to determine if someone receives housing assistance is to </a:t>
            </a:r>
            <a:r>
              <a:rPr lang="en-US" sz="1300" b="1" dirty="0">
                <a:solidFill>
                  <a:srgbClr val="404040"/>
                </a:solidFill>
                <a:latin typeface="Colfax" panose="020B0304000000010002"/>
                <a:cs typeface="Segoe UI" panose="020B0502040204020203" pitchFamily="34" charset="0"/>
              </a:rPr>
              <a:t>ask them how much they pay in rent</a:t>
            </a:r>
            <a:r>
              <a:rPr lang="en-US" sz="1300" dirty="0">
                <a:solidFill>
                  <a:srgbClr val="404040"/>
                </a:solidFill>
                <a:latin typeface="Colfax" panose="020B0304000000010002"/>
                <a:cs typeface="Segoe UI" panose="020B0502040204020203" pitchFamily="34" charset="0"/>
              </a:rPr>
              <a:t>. Someone with Section 8 will pay a rate considerably under market value.</a:t>
            </a:r>
            <a:endParaRPr lang="en-US" sz="1300" i="1" dirty="0">
              <a:solidFill>
                <a:srgbClr val="404040"/>
              </a:solidFill>
              <a:latin typeface="Colfax" panose="020B0304000000010002"/>
              <a:cs typeface="Segoe UI" panose="020B0502040204020203" pitchFamily="34" charset="0"/>
            </a:endParaRPr>
          </a:p>
        </p:txBody>
      </p:sp>
      <p:sp>
        <p:nvSpPr>
          <p:cNvPr id="38" name="Oval 37">
            <a:extLst>
              <a:ext uri="{FF2B5EF4-FFF2-40B4-BE49-F238E27FC236}">
                <a16:creationId xmlns:a16="http://schemas.microsoft.com/office/drawing/2014/main" id="{DEB03A60-872D-E97C-57E7-2CA678122480}"/>
              </a:ext>
              <a:ext uri="{C183D7F6-B498-43B3-948B-1728B52AA6E4}">
                <adec:decorative xmlns:adec="http://schemas.microsoft.com/office/drawing/2017/decorative" val="1"/>
              </a:ext>
            </a:extLst>
          </p:cNvPr>
          <p:cNvSpPr/>
          <p:nvPr/>
        </p:nvSpPr>
        <p:spPr>
          <a:xfrm>
            <a:off x="987971" y="3412136"/>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Rectangle 38">
            <a:extLst>
              <a:ext uri="{FF2B5EF4-FFF2-40B4-BE49-F238E27FC236}">
                <a16:creationId xmlns:a16="http://schemas.microsoft.com/office/drawing/2014/main" id="{FE329B05-3BE1-6840-254D-DCB15996271E}"/>
              </a:ext>
            </a:extLst>
          </p:cNvPr>
          <p:cNvSpPr/>
          <p:nvPr/>
        </p:nvSpPr>
        <p:spPr>
          <a:xfrm>
            <a:off x="1119185" y="3498618"/>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2</a:t>
            </a:r>
            <a:endParaRPr lang="en-US" dirty="0">
              <a:solidFill>
                <a:schemeClr val="bg1"/>
              </a:solidFill>
              <a:latin typeface="Colfax" panose="020B0304000000010002"/>
              <a:ea typeface="Segoe UI" pitchFamily="34" charset="0"/>
              <a:cs typeface="Segoe UI" pitchFamily="34" charset="0"/>
            </a:endParaRPr>
          </a:p>
        </p:txBody>
      </p:sp>
      <p:sp>
        <p:nvSpPr>
          <p:cNvPr id="8" name="TextBox 7">
            <a:extLst>
              <a:ext uri="{FF2B5EF4-FFF2-40B4-BE49-F238E27FC236}">
                <a16:creationId xmlns:a16="http://schemas.microsoft.com/office/drawing/2014/main" id="{9FA48E0F-7CCA-17C0-CB48-5CAB9D1E79DB}"/>
              </a:ext>
            </a:extLst>
          </p:cNvPr>
          <p:cNvSpPr txBox="1"/>
          <p:nvPr/>
        </p:nvSpPr>
        <p:spPr>
          <a:xfrm>
            <a:off x="1964421" y="3353734"/>
            <a:ext cx="5228859" cy="1080104"/>
          </a:xfrm>
          <a:prstGeom prst="rect">
            <a:avLst/>
          </a:prstGeom>
          <a:noFill/>
        </p:spPr>
        <p:txBody>
          <a:bodyPr wrap="square">
            <a:spAutoFit/>
          </a:bodyPr>
          <a:lstStyle/>
          <a:p>
            <a:pPr fontAlgn="base">
              <a:lnSpc>
                <a:spcPct val="125000"/>
              </a:lnSpc>
            </a:pPr>
            <a:r>
              <a:rPr lang="en-US" sz="1300" dirty="0">
                <a:latin typeface="Colfax" panose="020B0304000000010002" pitchFamily="34" charset="0"/>
              </a:rPr>
              <a:t>If a patient has Section 8, </a:t>
            </a:r>
            <a:r>
              <a:rPr lang="en-US" sz="1300" b="1" dirty="0">
                <a:latin typeface="Colfax" panose="020B0304000000010002" pitchFamily="34" charset="0"/>
              </a:rPr>
              <a:t>it’s critical they keep it.</a:t>
            </a:r>
          </a:p>
          <a:p>
            <a:pPr marL="285750" indent="-285750" fontAlgn="base">
              <a:lnSpc>
                <a:spcPct val="125000"/>
              </a:lnSpc>
              <a:buFont typeface="Arial" panose="020B0604020202020204" pitchFamily="34" charset="0"/>
              <a:buChar char="•"/>
            </a:pPr>
            <a:r>
              <a:rPr lang="en-US" sz="1300" dirty="0">
                <a:latin typeface="Colfax" panose="020B0304000000010002" pitchFamily="34" charset="0"/>
              </a:rPr>
              <a:t>Waiting lists can take years.</a:t>
            </a:r>
          </a:p>
          <a:p>
            <a:pPr marL="285750" indent="-285750" fontAlgn="base">
              <a:lnSpc>
                <a:spcPct val="125000"/>
              </a:lnSpc>
              <a:buFont typeface="Arial" panose="020B0604020202020204" pitchFamily="34" charset="0"/>
              <a:buChar char="•"/>
            </a:pPr>
            <a:r>
              <a:rPr lang="en-US" sz="1300" dirty="0">
                <a:latin typeface="Colfax" panose="020B0304000000010002" pitchFamily="34" charset="0"/>
              </a:rPr>
              <a:t>If you get evicted from federally-subsidized housing, you could become ineligible for federally-subsidized housing for 5 years.</a:t>
            </a:r>
            <a:endParaRPr lang="en-US" sz="1300" dirty="0">
              <a:solidFill>
                <a:srgbClr val="404040"/>
              </a:solidFill>
              <a:latin typeface="Colfax" panose="020B0304000000010002"/>
              <a:cs typeface="Segoe UI" panose="020B0502040204020203" pitchFamily="34" charset="0"/>
            </a:endParaRPr>
          </a:p>
        </p:txBody>
      </p:sp>
      <p:sp>
        <p:nvSpPr>
          <p:cNvPr id="41" name="Oval 40">
            <a:extLst>
              <a:ext uri="{FF2B5EF4-FFF2-40B4-BE49-F238E27FC236}">
                <a16:creationId xmlns:a16="http://schemas.microsoft.com/office/drawing/2014/main" id="{BF5BAA91-7C80-3F86-E66B-EE4F477CD1FA}"/>
              </a:ext>
              <a:ext uri="{C183D7F6-B498-43B3-948B-1728B52AA6E4}">
                <adec:decorative xmlns:adec="http://schemas.microsoft.com/office/drawing/2017/decorative" val="1"/>
              </a:ext>
            </a:extLst>
          </p:cNvPr>
          <p:cNvSpPr/>
          <p:nvPr/>
        </p:nvSpPr>
        <p:spPr>
          <a:xfrm>
            <a:off x="976399" y="4745338"/>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Rectangle 41">
            <a:extLst>
              <a:ext uri="{FF2B5EF4-FFF2-40B4-BE49-F238E27FC236}">
                <a16:creationId xmlns:a16="http://schemas.microsoft.com/office/drawing/2014/main" id="{29234435-F224-08B6-BB9E-DC4556BE584E}"/>
              </a:ext>
            </a:extLst>
          </p:cNvPr>
          <p:cNvSpPr/>
          <p:nvPr/>
        </p:nvSpPr>
        <p:spPr>
          <a:xfrm>
            <a:off x="1117773" y="4841980"/>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3</a:t>
            </a:r>
            <a:endParaRPr lang="en-US" sz="2400" dirty="0">
              <a:solidFill>
                <a:schemeClr val="bg1"/>
              </a:solidFill>
              <a:latin typeface="Colfax" panose="020B0304000000010002"/>
              <a:ea typeface="Segoe UI" pitchFamily="34" charset="0"/>
              <a:cs typeface="Segoe UI" pitchFamily="34" charset="0"/>
            </a:endParaRPr>
          </a:p>
        </p:txBody>
      </p:sp>
      <p:sp>
        <p:nvSpPr>
          <p:cNvPr id="10" name="TextBox 9">
            <a:extLst>
              <a:ext uri="{FF2B5EF4-FFF2-40B4-BE49-F238E27FC236}">
                <a16:creationId xmlns:a16="http://schemas.microsoft.com/office/drawing/2014/main" id="{AF455132-C50A-9939-3826-EF995986583C}"/>
              </a:ext>
            </a:extLst>
          </p:cNvPr>
          <p:cNvSpPr txBox="1"/>
          <p:nvPr/>
        </p:nvSpPr>
        <p:spPr>
          <a:xfrm>
            <a:off x="1964422" y="4680706"/>
            <a:ext cx="5228858" cy="830035"/>
          </a:xfrm>
          <a:prstGeom prst="rect">
            <a:avLst/>
          </a:prstGeom>
          <a:noFill/>
        </p:spPr>
        <p:txBody>
          <a:bodyPr wrap="square">
            <a:spAutoFit/>
          </a:bodyPr>
          <a:lstStyle/>
          <a:p>
            <a:pPr>
              <a:lnSpc>
                <a:spcPct val="125000"/>
              </a:lnSpc>
            </a:pPr>
            <a:r>
              <a:rPr lang="en-US" sz="1300" b="1" dirty="0">
                <a:latin typeface="Colfax" panose="020B0304000000010002" pitchFamily="34" charset="0"/>
              </a:rPr>
              <a:t>Focus on screening for eviction risk </a:t>
            </a:r>
            <a:r>
              <a:rPr lang="en-US" sz="1300" dirty="0">
                <a:latin typeface="Colfax" panose="020B0304000000010002" pitchFamily="34" charset="0"/>
              </a:rPr>
              <a:t>the same way you would with any patient. Pay special attention if they mention receiving paperwork from a housing authority.</a:t>
            </a:r>
            <a:endParaRPr lang="en-US" sz="1300" dirty="0">
              <a:solidFill>
                <a:srgbClr val="404040"/>
              </a:solidFill>
              <a:latin typeface="Colfax" panose="020B0304000000010002"/>
              <a:cs typeface="Segoe UI" panose="020B0502040204020203" pitchFamily="34" charset="0"/>
            </a:endParaRPr>
          </a:p>
        </p:txBody>
      </p:sp>
      <p:sp>
        <p:nvSpPr>
          <p:cNvPr id="2" name="Oval 1">
            <a:extLst>
              <a:ext uri="{FF2B5EF4-FFF2-40B4-BE49-F238E27FC236}">
                <a16:creationId xmlns:a16="http://schemas.microsoft.com/office/drawing/2014/main" id="{B3AA101C-DBCC-D383-9CFA-9A994826E5E4}"/>
              </a:ext>
              <a:ext uri="{C183D7F6-B498-43B3-948B-1728B52AA6E4}">
                <adec:decorative xmlns:adec="http://schemas.microsoft.com/office/drawing/2017/decorative" val="1"/>
              </a:ext>
            </a:extLst>
          </p:cNvPr>
          <p:cNvSpPr/>
          <p:nvPr/>
        </p:nvSpPr>
        <p:spPr>
          <a:xfrm>
            <a:off x="976399" y="5842618"/>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Rectangle 3">
            <a:extLst>
              <a:ext uri="{FF2B5EF4-FFF2-40B4-BE49-F238E27FC236}">
                <a16:creationId xmlns:a16="http://schemas.microsoft.com/office/drawing/2014/main" id="{B45625C7-876F-B290-8D6D-20F308288F0F}"/>
              </a:ext>
            </a:extLst>
          </p:cNvPr>
          <p:cNvSpPr/>
          <p:nvPr/>
        </p:nvSpPr>
        <p:spPr>
          <a:xfrm>
            <a:off x="1117773" y="5939260"/>
            <a:ext cx="321970" cy="461665"/>
          </a:xfrm>
          <a:prstGeom prst="rect">
            <a:avLst/>
          </a:prstGeom>
          <a:noFill/>
        </p:spPr>
        <p:txBody>
          <a:bodyPr wrap="square">
            <a:spAutoFit/>
          </a:bodyPr>
          <a:lstStyle/>
          <a:p>
            <a:pPr lvl="0" algn="ctr"/>
            <a:r>
              <a:rPr lang="en-US" sz="2400" dirty="0">
                <a:solidFill>
                  <a:schemeClr val="bg1"/>
                </a:solidFill>
                <a:latin typeface="Colfax" panose="020B0304000000010002"/>
                <a:ea typeface="Segoe UI" pitchFamily="34" charset="0"/>
                <a:cs typeface="Segoe UI" pitchFamily="34" charset="0"/>
              </a:rPr>
              <a:t>4</a:t>
            </a:r>
          </a:p>
        </p:txBody>
      </p:sp>
      <p:sp>
        <p:nvSpPr>
          <p:cNvPr id="7" name="TextBox 6">
            <a:extLst>
              <a:ext uri="{FF2B5EF4-FFF2-40B4-BE49-F238E27FC236}">
                <a16:creationId xmlns:a16="http://schemas.microsoft.com/office/drawing/2014/main" id="{76CE6D08-4851-CF60-7947-F76C1942D1D0}"/>
              </a:ext>
            </a:extLst>
          </p:cNvPr>
          <p:cNvSpPr txBox="1"/>
          <p:nvPr/>
        </p:nvSpPr>
        <p:spPr>
          <a:xfrm>
            <a:off x="1964422" y="5859266"/>
            <a:ext cx="5228858" cy="579967"/>
          </a:xfrm>
          <a:prstGeom prst="rect">
            <a:avLst/>
          </a:prstGeom>
          <a:noFill/>
        </p:spPr>
        <p:txBody>
          <a:bodyPr wrap="square">
            <a:spAutoFit/>
          </a:bodyPr>
          <a:lstStyle/>
          <a:p>
            <a:pPr>
              <a:lnSpc>
                <a:spcPct val="125000"/>
              </a:lnSpc>
            </a:pPr>
            <a:r>
              <a:rPr lang="en-US" sz="1300" dirty="0">
                <a:latin typeface="Colfax" panose="020B0304000000010002" pitchFamily="34" charset="0"/>
              </a:rPr>
              <a:t>The MLP legal team can sometimes </a:t>
            </a:r>
            <a:r>
              <a:rPr lang="en-US" sz="1300" b="1" dirty="0">
                <a:latin typeface="Colfax" panose="020B0304000000010002" pitchFamily="34" charset="0"/>
              </a:rPr>
              <a:t>help people get a voucher back</a:t>
            </a:r>
            <a:r>
              <a:rPr lang="en-US" sz="1300" dirty="0">
                <a:latin typeface="Colfax" panose="020B0304000000010002" pitchFamily="34" charset="0"/>
              </a:rPr>
              <a:t> if they have lost it, but time is of the essence!</a:t>
            </a:r>
            <a:endParaRPr lang="en-US" sz="1300" dirty="0">
              <a:solidFill>
                <a:srgbClr val="404040"/>
              </a:solidFill>
              <a:latin typeface="Colfax" panose="020B0304000000010002" pitchFamily="34" charset="0"/>
              <a:cs typeface="Segoe UI" panose="020B0502040204020203" pitchFamily="34" charset="0"/>
            </a:endParaRPr>
          </a:p>
        </p:txBody>
      </p:sp>
      <p:sp>
        <p:nvSpPr>
          <p:cNvPr id="5" name="Arrow: Right 4">
            <a:extLst>
              <a:ext uri="{FF2B5EF4-FFF2-40B4-BE49-F238E27FC236}">
                <a16:creationId xmlns:a16="http://schemas.microsoft.com/office/drawing/2014/main" id="{2FAA8D08-73B1-43BD-B6D2-F7E6CCAFA710}"/>
              </a:ext>
              <a:ext uri="{C183D7F6-B498-43B3-948B-1728B52AA6E4}">
                <adec:decorative xmlns:adec="http://schemas.microsoft.com/office/drawing/2017/decorative" val="1"/>
              </a:ext>
            </a:extLst>
          </p:cNvPr>
          <p:cNvSpPr/>
          <p:nvPr/>
        </p:nvSpPr>
        <p:spPr>
          <a:xfrm rot="20915905">
            <a:off x="4682202" y="1091920"/>
            <a:ext cx="3443946" cy="242929"/>
          </a:xfrm>
          <a:prstGeom prst="rightArrow">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35D03276-6D84-D097-DDD2-30828B1D021D}"/>
              </a:ext>
            </a:extLst>
          </p:cNvPr>
          <p:cNvSpPr/>
          <p:nvPr/>
        </p:nvSpPr>
        <p:spPr>
          <a:xfrm>
            <a:off x="8217964" y="641537"/>
            <a:ext cx="2956765"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TREATMENT</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Can Do</a:t>
            </a:r>
          </a:p>
        </p:txBody>
      </p:sp>
      <p:sp>
        <p:nvSpPr>
          <p:cNvPr id="25" name="Shape 2651">
            <a:extLst>
              <a:ext uri="{FF2B5EF4-FFF2-40B4-BE49-F238E27FC236}">
                <a16:creationId xmlns:a16="http://schemas.microsoft.com/office/drawing/2014/main" id="{7C8A6008-0247-2966-B647-2C2B6B41F314}"/>
              </a:ext>
              <a:ext uri="{C183D7F6-B498-43B3-948B-1728B52AA6E4}">
                <adec:decorative xmlns:adec="http://schemas.microsoft.com/office/drawing/2017/decorative" val="1"/>
              </a:ext>
            </a:extLst>
          </p:cNvPr>
          <p:cNvSpPr/>
          <p:nvPr/>
        </p:nvSpPr>
        <p:spPr>
          <a:xfrm>
            <a:off x="8421313" y="1840469"/>
            <a:ext cx="687673" cy="687673"/>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extBox 16">
            <a:extLst>
              <a:ext uri="{FF2B5EF4-FFF2-40B4-BE49-F238E27FC236}">
                <a16:creationId xmlns:a16="http://schemas.microsoft.com/office/drawing/2014/main" id="{7CF8CE7C-6C01-4B7E-A40F-233CD79390BF}"/>
              </a:ext>
            </a:extLst>
          </p:cNvPr>
          <p:cNvSpPr txBox="1"/>
          <p:nvPr/>
        </p:nvSpPr>
        <p:spPr>
          <a:xfrm>
            <a:off x="9532010" y="1760434"/>
            <a:ext cx="2010191" cy="2580515"/>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Refer a patient to the MLP legal team through </a:t>
            </a:r>
            <a:r>
              <a:rPr lang="en-US" sz="1300" b="1" dirty="0">
                <a:solidFill>
                  <a:srgbClr val="2EB8C3"/>
                </a:solidFill>
                <a:highlight>
                  <a:srgbClr val="FFFF00"/>
                </a:highlight>
                <a:latin typeface="Colfax" panose="020B0304000000010002"/>
                <a:ea typeface="Segoe UI" pitchFamily="34" charset="0"/>
                <a:cs typeface="Segoe UI" pitchFamily="34" charset="0"/>
              </a:rPr>
              <a:t>[referral platform]</a:t>
            </a:r>
            <a:r>
              <a:rPr lang="en-US" sz="1300" b="1" dirty="0">
                <a:solidFill>
                  <a:srgbClr val="2EB8C3"/>
                </a:solidFill>
                <a:latin typeface="Colfax" panose="020B0304000000010002"/>
                <a:ea typeface="Segoe UI" pitchFamily="34" charset="0"/>
                <a:cs typeface="Segoe UI" pitchFamily="34" charset="0"/>
              </a:rPr>
              <a:t> </a:t>
            </a:r>
            <a:br>
              <a:rPr lang="en-US" sz="1300" b="1" dirty="0">
                <a:solidFill>
                  <a:srgbClr val="2EB8C3"/>
                </a:solidFill>
                <a:latin typeface="Colfax" panose="020B0304000000010002"/>
                <a:ea typeface="Segoe UI" pitchFamily="34" charset="0"/>
                <a:cs typeface="Segoe UI" pitchFamily="34" charset="0"/>
              </a:rPr>
            </a:br>
            <a:r>
              <a:rPr lang="en-US" sz="1300" dirty="0">
                <a:solidFill>
                  <a:srgbClr val="404040"/>
                </a:solidFill>
                <a:latin typeface="Colfax" panose="020B0304000000010002"/>
                <a:ea typeface="Segoe UI" pitchFamily="34" charset="0"/>
                <a:cs typeface="Segoe UI" pitchFamily="34" charset="0"/>
              </a:rPr>
              <a:t>if you believe a patient might be evicted from any type of housing or if a patient has concerns about housing assistance.</a:t>
            </a:r>
          </a:p>
        </p:txBody>
      </p:sp>
      <p:sp>
        <p:nvSpPr>
          <p:cNvPr id="20" name="Shape 2554">
            <a:extLst>
              <a:ext uri="{FF2B5EF4-FFF2-40B4-BE49-F238E27FC236}">
                <a16:creationId xmlns:a16="http://schemas.microsoft.com/office/drawing/2014/main" id="{0E290135-9C92-BED4-B7F5-1725348D2EED}"/>
              </a:ext>
              <a:ext uri="{C183D7F6-B498-43B3-948B-1728B52AA6E4}">
                <adec:decorative xmlns:adec="http://schemas.microsoft.com/office/drawing/2017/decorative" val="1"/>
              </a:ext>
            </a:extLst>
          </p:cNvPr>
          <p:cNvSpPr/>
          <p:nvPr/>
        </p:nvSpPr>
        <p:spPr>
          <a:xfrm>
            <a:off x="8421312" y="4720099"/>
            <a:ext cx="756441" cy="68767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TextBox 14">
            <a:extLst>
              <a:ext uri="{FF2B5EF4-FFF2-40B4-BE49-F238E27FC236}">
                <a16:creationId xmlns:a16="http://schemas.microsoft.com/office/drawing/2014/main" id="{1A434C9F-E872-4DC9-B45F-80F82A20DFA7}"/>
              </a:ext>
            </a:extLst>
          </p:cNvPr>
          <p:cNvSpPr txBox="1"/>
          <p:nvPr/>
        </p:nvSpPr>
        <p:spPr>
          <a:xfrm>
            <a:off x="9532008" y="4648918"/>
            <a:ext cx="2010193" cy="1080104"/>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Do a Curbside Consult with the MLP legal team</a:t>
            </a:r>
            <a:r>
              <a:rPr lang="en-US" sz="1300" b="1" dirty="0">
                <a:latin typeface="Colfax" panose="020B0304000000010002"/>
                <a:ea typeface="Segoe UI" pitchFamily="34" charset="0"/>
                <a:cs typeface="Segoe UI" pitchFamily="34" charset="0"/>
              </a:rPr>
              <a:t> </a:t>
            </a:r>
            <a:r>
              <a:rPr lang="en-US" sz="1300" dirty="0">
                <a:latin typeface="Colfax" panose="020B0304000000010002"/>
                <a:ea typeface="Segoe UI" pitchFamily="34" charset="0"/>
                <a:cs typeface="Segoe UI" pitchFamily="34" charset="0"/>
              </a:rPr>
              <a:t>if you’re unsure or have questions.</a:t>
            </a:r>
          </a:p>
        </p:txBody>
      </p:sp>
    </p:spTree>
    <p:extLst>
      <p:ext uri="{BB962C8B-B14F-4D97-AF65-F5344CB8AC3E}">
        <p14:creationId xmlns:p14="http://schemas.microsoft.com/office/powerpoint/2010/main" val="23703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9" presetClass="emph" presetSubtype="0" grpId="0" nodeType="withEffect">
                                  <p:stCondLst>
                                    <p:cond delay="0"/>
                                  </p:stCondLst>
                                  <p:childTnLst>
                                    <p:set>
                                      <p:cBhvr>
                                        <p:cTn id="21" dur="indefinite"/>
                                        <p:tgtEl>
                                          <p:spTgt spid="19"/>
                                        </p:tgtEl>
                                        <p:attrNameLst>
                                          <p:attrName>style.opacity</p:attrName>
                                        </p:attrNameLst>
                                      </p:cBhvr>
                                      <p:to>
                                        <p:strVal val="0.5"/>
                                      </p:to>
                                    </p:set>
                                    <p:animEffect filter="image" prLst="opacity: 0.5">
                                      <p:cBhvr rctx="IE">
                                        <p:cTn id="22" dur="indefinite"/>
                                        <p:tgtEl>
                                          <p:spTgt spid="19"/>
                                        </p:tgtEl>
                                      </p:cBhvr>
                                    </p:animEffect>
                                  </p:childTnLst>
                                </p:cTn>
                              </p:par>
                              <p:par>
                                <p:cTn id="23" presetID="9" presetClass="emph" presetSubtype="0" grpId="0" nodeType="withEffect">
                                  <p:stCondLst>
                                    <p:cond delay="0"/>
                                  </p:stCondLst>
                                  <p:childTnLst>
                                    <p:set>
                                      <p:cBhvr>
                                        <p:cTn id="24" dur="indefinite"/>
                                        <p:tgtEl>
                                          <p:spTgt spid="23"/>
                                        </p:tgtEl>
                                        <p:attrNameLst>
                                          <p:attrName>style.opacity</p:attrName>
                                        </p:attrNameLst>
                                      </p:cBhvr>
                                      <p:to>
                                        <p:strVal val="0.5"/>
                                      </p:to>
                                    </p:set>
                                    <p:animEffect filter="image" prLst="opacity: 0.5">
                                      <p:cBhvr rctx="IE">
                                        <p:cTn id="25" dur="indefinite"/>
                                        <p:tgtEl>
                                          <p:spTgt spid="23"/>
                                        </p:tgtEl>
                                      </p:cBhvr>
                                    </p:animEffect>
                                  </p:childTnLst>
                                </p:cTn>
                              </p:par>
                              <p:par>
                                <p:cTn id="26" presetID="9" presetClass="emph" presetSubtype="0" grpId="0" nodeType="withEffect">
                                  <p:stCondLst>
                                    <p:cond delay="0"/>
                                  </p:stCondLst>
                                  <p:childTnLst>
                                    <p:set>
                                      <p:cBhvr>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grpId="0" nodeType="withEffect">
                                  <p:stCondLst>
                                    <p:cond delay="0"/>
                                  </p:stCondLst>
                                  <p:childTnLst>
                                    <p:set>
                                      <p:cBhvr>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9" presetClass="emph" presetSubtype="0" grpId="0" nodeType="withEffect">
                                  <p:stCondLst>
                                    <p:cond delay="0"/>
                                  </p:stCondLst>
                                  <p:childTnLst>
                                    <p:set>
                                      <p:cBhvr>
                                        <p:cTn id="36" dur="indefinite"/>
                                        <p:tgtEl>
                                          <p:spTgt spid="7"/>
                                        </p:tgtEl>
                                        <p:attrNameLst>
                                          <p:attrName>style.opacity</p:attrName>
                                        </p:attrNameLst>
                                      </p:cBhvr>
                                      <p:to>
                                        <p:strVal val="0.5"/>
                                      </p:to>
                                    </p:set>
                                    <p:animEffect filter="image" prLst="opacity: 0.5">
                                      <p:cBhvr rctx="IE">
                                        <p:cTn id="37"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8" grpId="0"/>
      <p:bldP spid="10" grpId="0"/>
      <p:bldP spid="7" grpId="0"/>
      <p:bldP spid="5" grpId="0" animBg="1"/>
      <p:bldP spid="43" grpId="0"/>
      <p:bldP spid="25" grpId="0" animBg="1"/>
      <p:bldP spid="17" grpId="0"/>
      <p:bldP spid="2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838200" y="-1716568"/>
            <a:ext cx="10515600" cy="428416"/>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How have you seen this issue come up for patients?</a:t>
            </a:r>
          </a:p>
          <a:p>
            <a:pPr marL="285750" indent="-285750">
              <a:lnSpc>
                <a:spcPct val="125000"/>
              </a:lnSpc>
              <a:buFont typeface="Arial" panose="020B0604020202020204" pitchFamily="34" charset="0"/>
              <a:buChar char="•"/>
            </a:pPr>
            <a:r>
              <a:rPr lang="en-US" sz="1300" dirty="0"/>
              <a:t>Can you think of any scenarios where you’re unsure what to do / if it would make a good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77B88E-BEA9-6CBC-6053-7D25F399342C}"/>
              </a:ext>
            </a:extLst>
          </p:cNvPr>
          <p:cNvSpPr>
            <a:spLocks noGrp="1"/>
          </p:cNvSpPr>
          <p:nvPr>
            <p:ph type="title"/>
          </p:nvPr>
        </p:nvSpPr>
        <p:spPr>
          <a:xfrm>
            <a:off x="869966" y="1089507"/>
            <a:ext cx="4627418" cy="568631"/>
          </a:xfrm>
        </p:spPr>
        <p:txBody>
          <a:bodyPr/>
          <a:lstStyle/>
          <a:p>
            <a:pPr algn="l"/>
            <a:r>
              <a:rPr lang="en-US" sz="2800" b="1" dirty="0"/>
              <a:t>Take a 3-minute survey</a:t>
            </a:r>
            <a:endParaRPr lang="en-US" sz="2800" b="1" dirty="0">
              <a:latin typeface="Colfax" panose="020B0304000000010002" pitchFamily="34" charset="0"/>
            </a:endParaRPr>
          </a:p>
        </p:txBody>
      </p:sp>
      <p:sp>
        <p:nvSpPr>
          <p:cNvPr id="2" name="Title 11">
            <a:extLst>
              <a:ext uri="{FF2B5EF4-FFF2-40B4-BE49-F238E27FC236}">
                <a16:creationId xmlns:a16="http://schemas.microsoft.com/office/drawing/2014/main" id="{0AB4A878-C11B-F9D0-3B3C-054CC965459D}"/>
              </a:ext>
            </a:extLst>
          </p:cNvPr>
          <p:cNvSpPr txBox="1">
            <a:spLocks/>
          </p:cNvSpPr>
          <p:nvPr/>
        </p:nvSpPr>
        <p:spPr>
          <a:xfrm>
            <a:off x="890986" y="1658137"/>
            <a:ext cx="4627418" cy="393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i="0" kern="1200">
                <a:solidFill>
                  <a:schemeClr val="bg1"/>
                </a:solidFill>
                <a:latin typeface="Montserrat Light" pitchFamily="2" charset="77"/>
                <a:ea typeface="+mj-ea"/>
                <a:cs typeface="+mj-cs"/>
              </a:defRPr>
            </a:lvl1pPr>
          </a:lstStyle>
          <a:p>
            <a:pPr algn="l"/>
            <a:r>
              <a:rPr lang="en-US" sz="1400" dirty="0">
                <a:latin typeface="Colfax" panose="020B0304000000010002" pitchFamily="34" charset="0"/>
              </a:rPr>
              <a:t>Your feedback helps us improve future trainings!</a:t>
            </a:r>
            <a:endParaRPr lang="en-US" sz="2800" b="1" dirty="0">
              <a:latin typeface="Colfax" panose="020B0304000000010002" pitchFamily="34" charset="0"/>
            </a:endParaRPr>
          </a:p>
        </p:txBody>
      </p:sp>
      <p:sp>
        <p:nvSpPr>
          <p:cNvPr id="16" name="Text Placeholder 46">
            <a:extLst>
              <a:ext uri="{FF2B5EF4-FFF2-40B4-BE49-F238E27FC236}">
                <a16:creationId xmlns:a16="http://schemas.microsoft.com/office/drawing/2014/main" id="{43E6EFA2-549F-A061-059E-9BD881080EC6}"/>
              </a:ext>
            </a:extLst>
          </p:cNvPr>
          <p:cNvSpPr txBox="1">
            <a:spLocks/>
          </p:cNvSpPr>
          <p:nvPr/>
        </p:nvSpPr>
        <p:spPr>
          <a:xfrm>
            <a:off x="1088772" y="3404194"/>
            <a:ext cx="4078967" cy="1312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On your computer</a:t>
            </a:r>
          </a:p>
          <a:p>
            <a:pPr marL="0" indent="0" algn="ctr">
              <a:buNone/>
            </a:pPr>
            <a:r>
              <a:rPr lang="en-US" sz="1800" b="1" spc="0" dirty="0">
                <a:solidFill>
                  <a:srgbClr val="404040"/>
                </a:solidFill>
                <a:latin typeface="Colfax" panose="020B0304000000010002" pitchFamily="34" charset="0"/>
                <a:cs typeface="Calibri" panose="020F0502020204030204" pitchFamily="34" charset="0"/>
              </a:rPr>
              <a:t>(link in the chat):</a:t>
            </a:r>
          </a:p>
          <a:p>
            <a:pPr marL="0" indent="0" algn="ctr">
              <a:buNone/>
            </a:pPr>
            <a:r>
              <a:rPr lang="en-US" sz="1400" b="1" spc="0" dirty="0">
                <a:solidFill>
                  <a:srgbClr val="404040"/>
                </a:solidFill>
                <a:highlight>
                  <a:srgbClr val="FFFF00"/>
                </a:highlight>
                <a:latin typeface="Colfax" panose="020B0304000000010002" pitchFamily="34" charset="0"/>
                <a:cs typeface="Calibri" panose="020F0502020204030204" pitchFamily="34" charset="0"/>
              </a:rPr>
              <a:t>[Insert URL link]</a:t>
            </a:r>
          </a:p>
          <a:p>
            <a:pPr marL="0" indent="0" algn="ctr">
              <a:buNone/>
            </a:pPr>
            <a:endParaRPr lang="en-US" sz="1400" spc="0" dirty="0">
              <a:latin typeface="Colfax" panose="020B0304000000010002" pitchFamily="34" charset="0"/>
              <a:cs typeface="Calibri" panose="020F0502020204030204" pitchFamily="34" charset="0"/>
            </a:endParaRPr>
          </a:p>
          <a:p>
            <a:pPr marL="0" indent="0" algn="ctr">
              <a:buNone/>
            </a:pPr>
            <a:endParaRPr lang="en-US" sz="1400" spc="0" dirty="0">
              <a:latin typeface="Colfax" panose="020B0304000000010002" pitchFamily="34" charset="0"/>
              <a:cs typeface="Calibri" panose="020F0502020204030204" pitchFamily="34" charset="0"/>
            </a:endParaRPr>
          </a:p>
        </p:txBody>
      </p:sp>
      <p:sp>
        <p:nvSpPr>
          <p:cNvPr id="19" name="Text Placeholder 46">
            <a:extLst>
              <a:ext uri="{FF2B5EF4-FFF2-40B4-BE49-F238E27FC236}">
                <a16:creationId xmlns:a16="http://schemas.microsoft.com/office/drawing/2014/main" id="{5B7DBEFF-2025-4C6E-A94E-915F4DCD81C1}"/>
              </a:ext>
            </a:extLst>
          </p:cNvPr>
          <p:cNvSpPr txBox="1">
            <a:spLocks/>
          </p:cNvSpPr>
          <p:nvPr/>
        </p:nvSpPr>
        <p:spPr>
          <a:xfrm>
            <a:off x="6345371" y="2452384"/>
            <a:ext cx="2008909"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chemeClr val="bg1"/>
                </a:solidFill>
                <a:latin typeface="Colfax" panose="020B0304000000010002" pitchFamily="34" charset="0"/>
                <a:cs typeface="Calibri" panose="020F0502020204030204" pitchFamily="34" charset="0"/>
              </a:rPr>
              <a:t>Use your phone:</a:t>
            </a:r>
            <a:endParaRPr lang="en-US" sz="1400" b="1"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p:txBody>
      </p:sp>
      <p:sp>
        <p:nvSpPr>
          <p:cNvPr id="3" name="Text Placeholder 46">
            <a:extLst>
              <a:ext uri="{FF2B5EF4-FFF2-40B4-BE49-F238E27FC236}">
                <a16:creationId xmlns:a16="http://schemas.microsoft.com/office/drawing/2014/main" id="{FC908A9E-4BBC-9F61-EB7D-AED7FC847A06}"/>
              </a:ext>
            </a:extLst>
          </p:cNvPr>
          <p:cNvSpPr txBox="1">
            <a:spLocks/>
          </p:cNvSpPr>
          <p:nvPr/>
        </p:nvSpPr>
        <p:spPr>
          <a:xfrm>
            <a:off x="6345371" y="3633628"/>
            <a:ext cx="1727200"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a:t>
            </a:r>
            <a:r>
              <a:rPr lang="en-US" sz="1400" b="1" spc="0" dirty="0">
                <a:solidFill>
                  <a:srgbClr val="404040"/>
                </a:solidFill>
                <a:highlight>
                  <a:srgbClr val="FFFF00"/>
                </a:highlight>
                <a:latin typeface="Colfax" panose="020B0304000000010002" pitchFamily="34" charset="0"/>
                <a:cs typeface="Calibri" panose="020F0502020204030204" pitchFamily="34" charset="0"/>
              </a:rPr>
              <a:t>[Insert QR code here]</a:t>
            </a:r>
            <a:endParaRPr lang="en-US" sz="1400" spc="0" dirty="0">
              <a:latin typeface="Colfax" panose="020B0304000000010002" pitchFamily="34" charset="0"/>
              <a:cs typeface="Calibri" panose="020F0502020204030204" pitchFamily="34" charset="0"/>
            </a:endParaRPr>
          </a:p>
        </p:txBody>
      </p:sp>
    </p:spTree>
    <p:extLst>
      <p:ext uri="{BB962C8B-B14F-4D97-AF65-F5344CB8AC3E}">
        <p14:creationId xmlns:p14="http://schemas.microsoft.com/office/powerpoint/2010/main" val="16670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idx="4294967295"/>
          </p:nvPr>
        </p:nvSpPr>
        <p:spPr>
          <a:xfrm>
            <a:off x="771466" y="1028358"/>
            <a:ext cx="5480247" cy="613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1752124"/>
            <a:ext cx="10252705" cy="122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Section 8 training 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 It is part of a larger series of housing trainings designed to increase healthcare team members’ awareness and knowledge about specific housing-related legal topics and increase quality referrals to medical-legal partnership legal aid partners. </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3130905"/>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2977378"/>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299793"/>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from </a:t>
            </a:r>
            <a:r>
              <a:rPr lang="en-US" sz="1300" b="1"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 series.</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1202982" y="4988291"/>
            <a:ext cx="3905734" cy="128620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882056" y="4835700"/>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1634498" y="5156627"/>
            <a:ext cx="3185982" cy="1049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Rebecca Casey and Molly Ryan from </a:t>
            </a:r>
            <a:r>
              <a:rPr lang="en-US" sz="1300" b="1" spc="0" dirty="0">
                <a:solidFill>
                  <a:srgbClr val="404040"/>
                </a:solidFill>
                <a:latin typeface="Colfax" panose="020B0304000000010002" pitchFamily="34" charset="0"/>
                <a:cs typeface="Segoe UI" panose="020B0502040204020203" pitchFamily="34" charset="0"/>
                <a:hlinkClick r:id="rId6"/>
              </a:rPr>
              <a:t>Colorado Legal Services</a:t>
            </a:r>
            <a:r>
              <a:rPr lang="en-US" sz="1300" b="1" spc="0" dirty="0">
                <a:solidFill>
                  <a:srgbClr val="404040"/>
                </a:solidFill>
                <a:latin typeface="Colfax" panose="020B0304000000010002" pitchFamily="34" charset="0"/>
                <a:cs typeface="Segoe UI" panose="020B0502040204020203" pitchFamily="34" charset="0"/>
              </a:rPr>
              <a:t> </a:t>
            </a:r>
            <a:r>
              <a:rPr lang="en-US" sz="1300" spc="0" dirty="0">
                <a:solidFill>
                  <a:srgbClr val="404040"/>
                </a:solidFill>
                <a:latin typeface="Colfax" panose="020B0304000000010002" pitchFamily="34" charset="0"/>
                <a:cs typeface="Segoe UI" panose="020B0502040204020203" pitchFamily="34" charset="0"/>
              </a:rPr>
              <a:t>provided critical insights and content for the Section 8 training.</a:t>
            </a:r>
          </a:p>
        </p:txBody>
      </p:sp>
      <p:sp>
        <p:nvSpPr>
          <p:cNvPr id="18" name="Rectangle: Rounded Corners 17">
            <a:extLst>
              <a:ext uri="{FF2B5EF4-FFF2-40B4-BE49-F238E27FC236}">
                <a16:creationId xmlns:a16="http://schemas.microsoft.com/office/drawing/2014/main" id="{178AA0E8-62AC-F9E7-71B6-88B670EE3752}"/>
              </a:ext>
              <a:ext uri="{C183D7F6-B498-43B3-948B-1728B52AA6E4}">
                <adec:decorative xmlns:adec="http://schemas.microsoft.com/office/drawing/2017/decorative" val="1"/>
              </a:ext>
            </a:extLst>
          </p:cNvPr>
          <p:cNvSpPr/>
          <p:nvPr/>
        </p:nvSpPr>
        <p:spPr>
          <a:xfrm>
            <a:off x="6047200" y="3130906"/>
            <a:ext cx="5262744" cy="314068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EFD393-810A-7978-C161-31129510DC78}"/>
              </a:ext>
              <a:ext uri="{C183D7F6-B498-43B3-948B-1728B52AA6E4}">
                <adec:decorative xmlns:adec="http://schemas.microsoft.com/office/drawing/2017/decorative" val="1"/>
              </a:ext>
            </a:extLst>
          </p:cNvPr>
          <p:cNvSpPr/>
          <p:nvPr/>
        </p:nvSpPr>
        <p:spPr>
          <a:xfrm>
            <a:off x="5853440" y="2979292"/>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6">
            <a:extLst>
              <a:ext uri="{FF2B5EF4-FFF2-40B4-BE49-F238E27FC236}">
                <a16:creationId xmlns:a16="http://schemas.microsoft.com/office/drawing/2014/main" id="{46A67899-B8E9-E948-999F-2EE6236C0BAF}"/>
              </a:ext>
            </a:extLst>
          </p:cNvPr>
          <p:cNvSpPr txBox="1">
            <a:spLocks/>
          </p:cNvSpPr>
          <p:nvPr/>
        </p:nvSpPr>
        <p:spPr>
          <a:xfrm>
            <a:off x="6689052" y="3299794"/>
            <a:ext cx="4462651" cy="2756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1300" spc="0" dirty="0">
                <a:solidFill>
                  <a:srgbClr val="404040"/>
                </a:solidFill>
                <a:latin typeface="Colfax" panose="020B0304000000010002" pitchFamily="34" charset="0"/>
                <a:cs typeface="Segoe UI" panose="020B0502040204020203" pitchFamily="34" charset="0"/>
              </a:rPr>
              <a:t>From January – September 2023, Kaiser Permanente medical-legal partnership teams in five regions delivered and collected data on the efficacy of these trainings. We are indebted to those KP care teams and to their legal aid partners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6"/>
              </a:rPr>
              <a:t>Colorado Legal Services</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7"/>
              </a:rPr>
              <a:t>Legal Aid Services of Oregon</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8"/>
              </a:rPr>
              <a:t>Legal Services of Northern California</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9"/>
              </a:rPr>
              <a:t>Maryland Legal Aid</a:t>
            </a:r>
            <a:r>
              <a:rPr lang="en-US" sz="1300" b="0" spc="0" dirty="0">
                <a:solidFill>
                  <a:srgbClr val="404040"/>
                </a:solidFill>
                <a:latin typeface="Colfax" panose="020B0304000000010002" pitchFamily="34" charset="0"/>
                <a:cs typeface="Segoe UI" panose="020B0502040204020203" pitchFamily="34" charset="0"/>
              </a:rPr>
              <a:t>; and</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0"/>
              </a:rPr>
              <a:t>Neighborhood Legal Services of Los Angeles County</a:t>
            </a:r>
            <a:r>
              <a:rPr lang="en-US" sz="1300" spc="0" dirty="0">
                <a:solidFill>
                  <a:srgbClr val="404040"/>
                </a:solidFill>
                <a:latin typeface="Colfax" panose="020B0304000000010002" pitchFamily="34" charset="0"/>
                <a:cs typeface="Segoe UI" panose="020B0502040204020203" pitchFamily="34" charset="0"/>
              </a:rPr>
              <a:t>.</a:t>
            </a:r>
          </a:p>
        </p:txBody>
      </p:sp>
    </p:spTree>
    <p:extLst>
      <p:ext uri="{BB962C8B-B14F-4D97-AF65-F5344CB8AC3E}">
        <p14:creationId xmlns:p14="http://schemas.microsoft.com/office/powerpoint/2010/main" val="11097682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8291</TotalTime>
  <Words>1533</Words>
  <Application>Microsoft Office PowerPoint</Application>
  <PresentationFormat>Widescreen</PresentationFormat>
  <Paragraphs>116</Paragraphs>
  <Slides>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Montserrat Semi</vt:lpstr>
      <vt:lpstr>Calibri Light</vt:lpstr>
      <vt:lpstr>Gill Sans</vt:lpstr>
      <vt:lpstr>Montserrat Light</vt:lpstr>
      <vt:lpstr>Colfax</vt:lpstr>
      <vt:lpstr>Montserrat</vt:lpstr>
      <vt:lpstr>Calibri</vt:lpstr>
      <vt:lpstr>Montserrat SemiBold</vt:lpstr>
      <vt:lpstr>Office Theme</vt:lpstr>
      <vt:lpstr>Section 8 A nationwide rental assistance program</vt:lpstr>
      <vt:lpstr>PROGRAM DETAILS Two Types of Section 8 Assistance</vt:lpstr>
      <vt:lpstr>THE MOST IMPORTANT THING FOR HEALTHCARE STAFF TO KNOW: If Someone Has Section 8, It’s Critical They Keep It!</vt:lpstr>
      <vt:lpstr>Identify &amp; Treat Section 8 Issues</vt:lpstr>
      <vt:lpstr>Questions</vt:lpstr>
      <vt:lpstr>Take a 3-minute survey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192</cp:revision>
  <dcterms:created xsi:type="dcterms:W3CDTF">2020-06-05T14:22:05Z</dcterms:created>
  <dcterms:modified xsi:type="dcterms:W3CDTF">2024-04-02T01:41:08Z</dcterms:modified>
</cp:coreProperties>
</file>