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9"/>
  </p:notesMasterIdLst>
  <p:sldIdLst>
    <p:sldId id="563" r:id="rId2"/>
    <p:sldId id="558" r:id="rId3"/>
    <p:sldId id="561" r:id="rId4"/>
    <p:sldId id="553" r:id="rId5"/>
    <p:sldId id="562" r:id="rId6"/>
    <p:sldId id="555" r:id="rId7"/>
    <p:sldId id="566" r:id="rId8"/>
  </p:sldIdLst>
  <p:sldSz cx="12192000" cy="6858000"/>
  <p:notesSz cx="6858000" cy="9144000"/>
  <p:embeddedFontLst>
    <p:embeddedFont>
      <p:font typeface="Colfax" panose="020B0304000000010002" pitchFamily="34" charset="0"/>
      <p:regular r:id="rId10"/>
      <p:bold r:id="rId11"/>
      <p:italic r:id="rId12"/>
      <p:boldItalic r:id="rId13"/>
    </p:embeddedFont>
    <p:embeddedFont>
      <p:font typeface="Gill Sans" panose="020B0604020202020204" charset="0"/>
      <p:regular r:id="rId14"/>
      <p:bold r:id="rId15"/>
    </p:embeddedFont>
    <p:embeddedFont>
      <p:font typeface="Montserrat" pitchFamily="2" charset="0"/>
      <p:regular r:id="rId16"/>
      <p:bold r:id="rId17"/>
      <p:italic r:id="rId18"/>
      <p:boldItalic r:id="rId19"/>
    </p:embeddedFont>
    <p:embeddedFont>
      <p:font typeface="Montserrat Light" pitchFamily="2" charset="0"/>
      <p:regular r:id="rId20"/>
      <p:italic r:id="rId21"/>
    </p:embeddedFont>
    <p:embeddedFont>
      <p:font typeface="Montserrat SemiBold" pitchFamily="2" charset="0"/>
      <p:bold r:id="rId22"/>
      <p:boldItalic r:id="rId23"/>
    </p:embeddedFont>
  </p:embeddedFontLst>
  <p:defaultText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2EB8C3"/>
    <a:srgbClr val="195D98"/>
    <a:srgbClr val="707070"/>
    <a:srgbClr val="F69E2B"/>
    <a:srgbClr val="F15623"/>
    <a:srgbClr val="97979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7" autoAdjust="0"/>
    <p:restoredTop sz="88487" autoAdjust="0"/>
  </p:normalViewPr>
  <p:slideViewPr>
    <p:cSldViewPr snapToGrid="0" snapToObjects="1" showGuides="1">
      <p:cViewPr varScale="1">
        <p:scale>
          <a:sx n="56" d="100"/>
          <a:sy n="56" d="100"/>
        </p:scale>
        <p:origin x="1144" y="76"/>
      </p:cViewPr>
      <p:guideLst>
        <p:guide orient="horz" pos="2160"/>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F8E6C-2A1E-4943-85CA-D5F878DD3529}" type="datetimeFigureOut">
              <a:rPr lang="en-US" smtClean="0"/>
              <a:t>4/1/2024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1C2F6-F8C5-48CD-A05A-DD85D36B4B0C}" type="slidenum">
              <a:rPr lang="en-US" smtClean="0"/>
              <a:t>‹#›</a:t>
            </a:fld>
            <a:endParaRPr lang="en-US" dirty="0"/>
          </a:p>
        </p:txBody>
      </p:sp>
    </p:spTree>
    <p:extLst>
      <p:ext uri="{BB962C8B-B14F-4D97-AF65-F5344CB8AC3E}">
        <p14:creationId xmlns:p14="http://schemas.microsoft.com/office/powerpoint/2010/main" val="118816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none" dirty="0"/>
              <a:t>*This training is designed to be delivered by a lawyer or paralegal to healthcare providers. It’s meant to increase healthcare providers’ understanding of SSI and SSDI benefits and when a patient might need to see the MLP legal team. The training should take 20 minutes to deliver (15 minutes for presentation and 5 minutes for questions).</a:t>
            </a:r>
            <a:endParaRPr lang="en-US"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Note to presenter:</a:t>
            </a:r>
            <a:endParaRPr lang="en-US"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Add your legal aid organization’s logo to the top left of the slides (to the right of the other logos). Make it the same size as the other logos. You can add it to each slide individually, or go into “View \ Slide Master” and add it to the slide template.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Review the information in this presentation and </a:t>
            </a:r>
            <a:r>
              <a:rPr lang="en-US" b="1" u="none" dirty="0"/>
              <a:t>make sure it is accurate to your state / local jurisdiction. </a:t>
            </a:r>
            <a:r>
              <a:rPr lang="en-US" u="none" dirty="0"/>
              <a:t>Make changes as needed. Pay particular attention to any information highlighted in yellow. Once that information is correct, unhighlight the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Make sure to say what SSI and SSDI stand for at least once when you are distinguishing between the programs. Don’t assume healthcare staff and providers know these acronyms.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you introduce the topic to attendees, try doing one of the following to </a:t>
            </a:r>
            <a:r>
              <a:rPr lang="en-US" b="1" dirty="0"/>
              <a:t>ENGAGE</a:t>
            </a:r>
            <a:r>
              <a:rPr lang="en-US" dirty="0"/>
              <a:t> your attendees in the topic: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Share why this topic is relevant / urgent. </a:t>
            </a:r>
            <a:r>
              <a:rPr lang="en-US" dirty="0"/>
              <a:t>[e.g., “</a:t>
            </a:r>
            <a:r>
              <a:rPr lang="en-US" sz="1200" dirty="0">
                <a:solidFill>
                  <a:schemeClr val="tx1"/>
                </a:solidFill>
                <a:effectLst/>
                <a:ea typeface="Times New Roman" panose="02020603050405020304" pitchFamily="18" charset="0"/>
                <a:cs typeface="Times New Roman" panose="02020603050405020304" pitchFamily="18" charset="0"/>
              </a:rPr>
              <a:t>One of the biggest challenges to stable housing is </a:t>
            </a:r>
            <a:r>
              <a:rPr lang="en-US" sz="1200" b="0" dirty="0">
                <a:solidFill>
                  <a:schemeClr val="tx1"/>
                </a:solidFill>
                <a:effectLst/>
                <a:ea typeface="Times New Roman" panose="02020603050405020304" pitchFamily="18" charset="0"/>
                <a:cs typeface="Times New Roman" panose="02020603050405020304" pitchFamily="18" charset="0"/>
              </a:rPr>
              <a:t>affordability.</a:t>
            </a:r>
            <a:r>
              <a:rPr lang="en-US" sz="1200" dirty="0">
                <a:solidFill>
                  <a:schemeClr val="tx1"/>
                </a:solidFill>
                <a:effectLst/>
                <a:ea typeface="Times New Roman" panose="02020603050405020304" pitchFamily="18" charset="0"/>
                <a:cs typeface="Times New Roman" panose="02020603050405020304" pitchFamily="18" charset="0"/>
              </a:rPr>
              <a:t> </a:t>
            </a:r>
            <a:r>
              <a:rPr lang="en-US" dirty="0"/>
              <a:t>There isn’t enough affordable housing in [name of your city/state] or anywhere in the U.S. </a:t>
            </a:r>
            <a:r>
              <a:rPr lang="en-US" sz="1200" dirty="0">
                <a:solidFill>
                  <a:schemeClr val="tx1"/>
                </a:solidFill>
                <a:effectLst/>
                <a:ea typeface="Times New Roman" panose="02020603050405020304" pitchFamily="18" charset="0"/>
                <a:cs typeface="Times New Roman" panose="02020603050405020304" pitchFamily="18" charset="0"/>
              </a:rPr>
              <a:t>The fastest way to stabilize someone’s housing is to increase their income.</a:t>
            </a:r>
            <a:r>
              <a:rPr lang="en-US" dirty="0"/>
              <a:t>”] </a:t>
            </a:r>
          </a:p>
          <a:p>
            <a:pPr marL="628650" lvl="1" indent="-171450">
              <a:buFont typeface="Arial" panose="020B0604020202020204" pitchFamily="34" charset="0"/>
              <a:buChar char="•"/>
            </a:pPr>
            <a:r>
              <a:rPr lang="en-US" b="1" dirty="0"/>
              <a:t>Ask attendees a question </a:t>
            </a:r>
            <a:r>
              <a:rPr lang="en-US" dirty="0"/>
              <a:t>related to the topic.</a:t>
            </a:r>
          </a:p>
          <a:p>
            <a:pPr marL="628650" lvl="1" indent="-171450">
              <a:buFont typeface="Arial" panose="020B0604020202020204" pitchFamily="34" charset="0"/>
              <a:buChar char="•"/>
            </a:pPr>
            <a:r>
              <a:rPr lang="en-US" b="1" dirty="0"/>
              <a:t>Tell a story </a:t>
            </a:r>
            <a:r>
              <a:rPr lang="en-US" dirty="0"/>
              <a:t>about a patient who was successfully referred for an SSI or SSDI appeal, or a story about an SSI or SSDI-related Curbside Consult between a healthcare provider and the MLP legal team.</a:t>
            </a:r>
          </a:p>
        </p:txBody>
      </p:sp>
      <p:sp>
        <p:nvSpPr>
          <p:cNvPr id="4" name="Slide Number Placeholder 3"/>
          <p:cNvSpPr>
            <a:spLocks noGrp="1"/>
          </p:cNvSpPr>
          <p:nvPr>
            <p:ph type="sldNum" sz="quarter" idx="5"/>
          </p:nvPr>
        </p:nvSpPr>
        <p:spPr/>
        <p:txBody>
          <a:bodyPr/>
          <a:lstStyle/>
          <a:p>
            <a:fld id="{7EA1C2F6-F8C5-48CD-A05A-DD85D36B4B0C}" type="slidenum">
              <a:rPr lang="en-US" smtClean="0"/>
              <a:t>1</a:t>
            </a:fld>
            <a:endParaRPr lang="en-US" dirty="0"/>
          </a:p>
        </p:txBody>
      </p:sp>
    </p:spTree>
    <p:extLst>
      <p:ext uri="{BB962C8B-B14F-4D97-AF65-F5344CB8AC3E}">
        <p14:creationId xmlns:p14="http://schemas.microsoft.com/office/powerpoint/2010/main" val="372949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 for presenter:</a:t>
            </a:r>
            <a:r>
              <a:rPr lang="en-US" u="none" dirty="0"/>
              <a:t> Don’t spend too much time walking through each step in this chart. The purpose of this chart is to (1) highlight that medical evidence is needed for someone to obtain this benefit; and (2) stress that appeals can take a really long time. </a:t>
            </a:r>
            <a:r>
              <a:rPr lang="en-US" b="1" u="none" dirty="0"/>
              <a:t>Make sure to emphasize those two takeaways.</a:t>
            </a:r>
          </a:p>
        </p:txBody>
      </p:sp>
      <p:sp>
        <p:nvSpPr>
          <p:cNvPr id="4" name="Slide Number Placeholder 3"/>
          <p:cNvSpPr>
            <a:spLocks noGrp="1"/>
          </p:cNvSpPr>
          <p:nvPr>
            <p:ph type="sldNum" sz="quarter" idx="5"/>
          </p:nvPr>
        </p:nvSpPr>
        <p:spPr/>
        <p:txBody>
          <a:bodyPr/>
          <a:lstStyle/>
          <a:p>
            <a:fld id="{7EA1C2F6-F8C5-48CD-A05A-DD85D36B4B0C}" type="slidenum">
              <a:rPr lang="en-US" smtClean="0"/>
              <a:t>2</a:t>
            </a:fld>
            <a:endParaRPr lang="en-US" dirty="0"/>
          </a:p>
        </p:txBody>
      </p:sp>
    </p:spTree>
    <p:extLst>
      <p:ext uri="{BB962C8B-B14F-4D97-AF65-F5344CB8AC3E}">
        <p14:creationId xmlns:p14="http://schemas.microsoft.com/office/powerpoint/2010/main" val="71691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5"/>
          </p:nvPr>
        </p:nvSpPr>
        <p:spPr/>
        <p:txBody>
          <a:bodyPr/>
          <a:lstStyle/>
          <a:p>
            <a:fld id="{7EA1C2F6-F8C5-48CD-A05A-DD85D36B4B0C}" type="slidenum">
              <a:rPr lang="en-US" smtClean="0"/>
              <a:t>3</a:t>
            </a:fld>
            <a:endParaRPr lang="en-US" dirty="0"/>
          </a:p>
        </p:txBody>
      </p:sp>
    </p:spTree>
    <p:extLst>
      <p:ext uri="{BB962C8B-B14F-4D97-AF65-F5344CB8AC3E}">
        <p14:creationId xmlns:p14="http://schemas.microsoft.com/office/powerpoint/2010/main" val="3904239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713" y="736600"/>
            <a:ext cx="6546850" cy="3683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E8A3D76C-66BE-4E85-9581-FA5EFE6B7959}" type="slidenum">
              <a:rPr lang="en-US" smtClean="0"/>
              <a:t>4</a:t>
            </a:fld>
            <a:endParaRPr lang="en-US" dirty="0"/>
          </a:p>
        </p:txBody>
      </p:sp>
    </p:spTree>
    <p:extLst>
      <p:ext uri="{BB962C8B-B14F-4D97-AF65-F5344CB8AC3E}">
        <p14:creationId xmlns:p14="http://schemas.microsoft.com/office/powerpoint/2010/main" val="4236901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 for presenter</a:t>
            </a:r>
            <a:r>
              <a:rPr lang="en-US" u="none" dirty="0"/>
              <a:t>: Open it up to general questions about today’s training from participants. Some sample questions are included on the screen to help prompt participants thinking if they don’t have general questions. Consider reading these questions allowed if no one has immediate questions. After questions conclude, read the prompt on the screen and have everyone share their biggest training takeaway in the chat box. Read the responses allowed to the group.</a:t>
            </a:r>
            <a:endParaRPr lang="en-US" u="sng" dirty="0"/>
          </a:p>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5</a:t>
            </a:fld>
            <a:endParaRPr lang="en-US" dirty="0"/>
          </a:p>
        </p:txBody>
      </p:sp>
    </p:spTree>
    <p:extLst>
      <p:ext uri="{BB962C8B-B14F-4D97-AF65-F5344CB8AC3E}">
        <p14:creationId xmlns:p14="http://schemas.microsoft.com/office/powerpoint/2010/main" val="3142080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 for presenter:</a:t>
            </a:r>
            <a:r>
              <a:rPr lang="en-US" u="none" dirty="0"/>
              <a:t> It can be really helpful to gather feedback via a post-training survey to make improvements for future trainings. MLP teams are encouraged to create their own survey using a free tool like Google Forms. Add the survey link to the slide (on the computer screen) and insert a QR code to this slide (on the cell phone) to direct attendees to your survey. Here are a few practices to increase survey response rates:</a:t>
            </a:r>
          </a:p>
          <a:p>
            <a:pPr marL="171450" indent="-171450">
              <a:buFont typeface="Arial" panose="020B0604020202020204" pitchFamily="34" charset="0"/>
              <a:buChar char="•"/>
            </a:pPr>
            <a:r>
              <a:rPr lang="en-US" u="none" dirty="0"/>
              <a:t>Make time during the training for participants to complete it.</a:t>
            </a:r>
          </a:p>
          <a:p>
            <a:pPr marL="171450" indent="-171450">
              <a:buFont typeface="Arial" panose="020B0604020202020204" pitchFamily="34" charset="0"/>
              <a:buChar char="•"/>
            </a:pPr>
            <a:r>
              <a:rPr lang="en-US" u="none" dirty="0"/>
              <a:t>Create a QR code for the survey and encourage participants to scan the QR code on the screen.</a:t>
            </a:r>
          </a:p>
        </p:txBody>
      </p:sp>
      <p:sp>
        <p:nvSpPr>
          <p:cNvPr id="4" name="Slide Number Placeholder 3"/>
          <p:cNvSpPr>
            <a:spLocks noGrp="1"/>
          </p:cNvSpPr>
          <p:nvPr>
            <p:ph type="sldNum" sz="quarter" idx="5"/>
          </p:nvPr>
        </p:nvSpPr>
        <p:spPr/>
        <p:txBody>
          <a:bodyPr/>
          <a:lstStyle/>
          <a:p>
            <a:fld id="{7EA1C2F6-F8C5-48CD-A05A-DD85D36B4B0C}" type="slidenum">
              <a:rPr lang="en-US" smtClean="0"/>
              <a:t>6</a:t>
            </a:fld>
            <a:endParaRPr lang="en-US" dirty="0"/>
          </a:p>
        </p:txBody>
      </p:sp>
    </p:spTree>
    <p:extLst>
      <p:ext uri="{BB962C8B-B14F-4D97-AF65-F5344CB8AC3E}">
        <p14:creationId xmlns:p14="http://schemas.microsoft.com/office/powerpoint/2010/main" val="1760157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7</a:t>
            </a:fld>
            <a:endParaRPr lang="en-US" dirty="0"/>
          </a:p>
        </p:txBody>
      </p:sp>
    </p:spTree>
    <p:extLst>
      <p:ext uri="{BB962C8B-B14F-4D97-AF65-F5344CB8AC3E}">
        <p14:creationId xmlns:p14="http://schemas.microsoft.com/office/powerpoint/2010/main" val="166667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2.emf"/><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6_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FE6373-EB46-1513-22F3-B12B0787C827}"/>
              </a:ext>
            </a:extLst>
          </p:cNvPr>
          <p:cNvPicPr>
            <a:picLocks noChangeAspect="1"/>
          </p:cNvPicPr>
          <p:nvPr userDrawn="1"/>
        </p:nvPicPr>
        <p:blipFill>
          <a:blip r:embed="rId2"/>
          <a:stretch>
            <a:fillRect/>
          </a:stretch>
        </p:blipFill>
        <p:spPr>
          <a:xfrm>
            <a:off x="1" y="-972415"/>
            <a:ext cx="12192000" cy="8716536"/>
          </a:xfrm>
          <a:prstGeom prst="rect">
            <a:avLst/>
          </a:prstGeom>
        </p:spPr>
      </p:pic>
      <p:pic>
        <p:nvPicPr>
          <p:cNvPr id="16" name="Picture 37">
            <a:extLst>
              <a:ext uri="{FF2B5EF4-FFF2-40B4-BE49-F238E27FC236}">
                <a16:creationId xmlns:a16="http://schemas.microsoft.com/office/drawing/2014/main" id="{633602B1-AF61-524D-8B72-3D95657BDA8B}"/>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0F540DF-911E-4E10-AB0C-EF103ACBBB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ABD05571-FD85-4817-A829-599CB6E5A4A9}"/>
              </a:ext>
            </a:extLst>
          </p:cNvPr>
          <p:cNvPicPr>
            <a:picLocks noChangeAspect="1"/>
          </p:cNvPicPr>
          <p:nvPr userDrawn="1"/>
        </p:nvPicPr>
        <p:blipFill>
          <a:blip r:embed="rId5"/>
          <a:stretch>
            <a:fillRect/>
          </a:stretch>
        </p:blipFill>
        <p:spPr>
          <a:xfrm>
            <a:off x="2555463" y="157956"/>
            <a:ext cx="1262394" cy="341848"/>
          </a:xfrm>
          <a:prstGeom prst="rect">
            <a:avLst/>
          </a:prstGeom>
        </p:spPr>
      </p:pic>
      <p:sp>
        <p:nvSpPr>
          <p:cNvPr id="4" name="TextBox 3">
            <a:extLst>
              <a:ext uri="{FF2B5EF4-FFF2-40B4-BE49-F238E27FC236}">
                <a16:creationId xmlns:a16="http://schemas.microsoft.com/office/drawing/2014/main" id="{191340EB-79C0-F2D9-D6E8-1349EC752604}"/>
              </a:ext>
            </a:extLst>
          </p:cNvPr>
          <p:cNvSpPr txBox="1"/>
          <p:nvPr userDrawn="1"/>
        </p:nvSpPr>
        <p:spPr>
          <a:xfrm>
            <a:off x="8684040" y="6485803"/>
            <a:ext cx="3370428" cy="245324"/>
          </a:xfrm>
          <a:prstGeom prst="rect">
            <a:avLst/>
          </a:prstGeom>
          <a:noFill/>
        </p:spPr>
        <p:txBody>
          <a:bodyPr wrap="square">
            <a:spAutoFit/>
          </a:bodyPr>
          <a:lstStyle/>
          <a:p>
            <a:pPr algn="r"/>
            <a:r>
              <a:rPr lang="en-US" sz="1000" dirty="0">
                <a:solidFill>
                  <a:schemeClr val="bg1"/>
                </a:solidFill>
                <a:latin typeface="Colfax" panose="020B0304000000010002"/>
              </a:rPr>
              <a:t>© HealthBegins &amp; NCMLP 2023. All Rights Reserved.</a:t>
            </a:r>
          </a:p>
        </p:txBody>
      </p:sp>
      <p:pic>
        <p:nvPicPr>
          <p:cNvPr id="2" name="Picture 1">
            <a:extLst>
              <a:ext uri="{FF2B5EF4-FFF2-40B4-BE49-F238E27FC236}">
                <a16:creationId xmlns:a16="http://schemas.microsoft.com/office/drawing/2014/main" id="{7C00A91B-9F6E-B1DF-7CB6-7D20822B425F}"/>
              </a:ext>
            </a:extLst>
          </p:cNvPr>
          <p:cNvPicPr>
            <a:picLocks noChangeAspect="1"/>
          </p:cNvPicPr>
          <p:nvPr userDrawn="1"/>
        </p:nvPicPr>
        <p:blipFill>
          <a:blip r:embed="rId6"/>
          <a:stretch>
            <a:fillRect/>
          </a:stretch>
        </p:blipFill>
        <p:spPr>
          <a:xfrm>
            <a:off x="3970993" y="197155"/>
            <a:ext cx="1264028" cy="349087"/>
          </a:xfrm>
          <a:prstGeom prst="rect">
            <a:avLst/>
          </a:prstGeom>
        </p:spPr>
      </p:pic>
    </p:spTree>
    <p:extLst>
      <p:ext uri="{BB962C8B-B14F-4D97-AF65-F5344CB8AC3E}">
        <p14:creationId xmlns:p14="http://schemas.microsoft.com/office/powerpoint/2010/main" val="1405788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s 4">
    <p:spTree>
      <p:nvGrpSpPr>
        <p:cNvPr id="1" name=""/>
        <p:cNvGrpSpPr/>
        <p:nvPr/>
      </p:nvGrpSpPr>
      <p:grpSpPr>
        <a:xfrm>
          <a:off x="0" y="0"/>
          <a:ext cx="0" cy="0"/>
          <a:chOff x="0" y="0"/>
          <a:chExt cx="0" cy="0"/>
        </a:xfrm>
      </p:grpSpPr>
      <p:sp>
        <p:nvSpPr>
          <p:cNvPr id="84" name="Shape 2895">
            <a:extLst>
              <a:ext uri="{FF2B5EF4-FFF2-40B4-BE49-F238E27FC236}">
                <a16:creationId xmlns:a16="http://schemas.microsoft.com/office/drawing/2014/main" id="{8524B109-AF10-A24C-A53C-296950133C53}"/>
              </a:ext>
            </a:extLst>
          </p:cNvPr>
          <p:cNvSpPr/>
          <p:nvPr userDrawn="1"/>
        </p:nvSpPr>
        <p:spPr>
          <a:xfrm>
            <a:off x="2016120"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896">
            <a:extLst>
              <a:ext uri="{FF2B5EF4-FFF2-40B4-BE49-F238E27FC236}">
                <a16:creationId xmlns:a16="http://schemas.microsoft.com/office/drawing/2014/main" id="{ED6C507E-3E0A-9F4D-AAD9-A4FA6D2BC4F1}"/>
              </a:ext>
            </a:extLst>
          </p:cNvPr>
          <p:cNvSpPr/>
          <p:nvPr userDrawn="1"/>
        </p:nvSpPr>
        <p:spPr>
          <a:xfrm>
            <a:off x="2549728"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5"/>
                  <a:pt x="11071" y="0"/>
                  <a:pt x="10800" y="0"/>
                </a:cubicBezTo>
                <a:cubicBezTo>
                  <a:pt x="10529" y="0"/>
                  <a:pt x="10284" y="55"/>
                  <a:pt x="10106" y="144"/>
                </a:cubicBezTo>
                <a:lnTo>
                  <a:pt x="288" y="5053"/>
                </a:lnTo>
                <a:cubicBezTo>
                  <a:pt x="110" y="5142"/>
                  <a:pt x="0" y="5264"/>
                  <a:pt x="0" y="5400"/>
                </a:cubicBezTo>
                <a:cubicBezTo>
                  <a:pt x="0" y="5671"/>
                  <a:pt x="440" y="5891"/>
                  <a:pt x="982" y="5891"/>
                </a:cubicBezTo>
                <a:cubicBezTo>
                  <a:pt x="1253"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7" y="5891"/>
                  <a:pt x="20618" y="5891"/>
                </a:cubicBezTo>
                <a:cubicBezTo>
                  <a:pt x="21160" y="5891"/>
                  <a:pt x="21600" y="5671"/>
                  <a:pt x="21600" y="5400"/>
                </a:cubicBezTo>
                <a:cubicBezTo>
                  <a:pt x="21600" y="5264"/>
                  <a:pt x="21490" y="5142"/>
                  <a:pt x="21312" y="50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897">
            <a:extLst>
              <a:ext uri="{FF2B5EF4-FFF2-40B4-BE49-F238E27FC236}">
                <a16:creationId xmlns:a16="http://schemas.microsoft.com/office/drawing/2014/main" id="{969493FB-485E-1945-B7BD-27DEB37CEFE5}"/>
              </a:ext>
            </a:extLst>
          </p:cNvPr>
          <p:cNvSpPr/>
          <p:nvPr userDrawn="1"/>
        </p:nvSpPr>
        <p:spPr>
          <a:xfrm>
            <a:off x="3013460"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499"/>
                  <a:pt x="5891" y="1253"/>
                  <a:pt x="5891" y="982"/>
                </a:cubicBezTo>
                <a:cubicBezTo>
                  <a:pt x="5891" y="439"/>
                  <a:pt x="5671" y="0"/>
                  <a:pt x="5400" y="0"/>
                </a:cubicBezTo>
                <a:cubicBezTo>
                  <a:pt x="5265" y="0"/>
                  <a:pt x="5142" y="110"/>
                  <a:pt x="5053" y="288"/>
                </a:cubicBezTo>
                <a:lnTo>
                  <a:pt x="144" y="10106"/>
                </a:lnTo>
                <a:cubicBezTo>
                  <a:pt x="55" y="10284"/>
                  <a:pt x="0" y="10530"/>
                  <a:pt x="0" y="10800"/>
                </a:cubicBezTo>
                <a:cubicBezTo>
                  <a:pt x="0" y="11071"/>
                  <a:pt x="55" y="11317"/>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898">
            <a:extLst>
              <a:ext uri="{FF2B5EF4-FFF2-40B4-BE49-F238E27FC236}">
                <a16:creationId xmlns:a16="http://schemas.microsoft.com/office/drawing/2014/main" id="{5570B1E2-6B71-3044-A200-87833FA8267B}"/>
              </a:ext>
            </a:extLst>
          </p:cNvPr>
          <p:cNvSpPr/>
          <p:nvPr userDrawn="1"/>
        </p:nvSpPr>
        <p:spPr>
          <a:xfrm>
            <a:off x="3547068"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0"/>
                  <a:pt x="16336" y="0"/>
                  <a:pt x="16200" y="0"/>
                </a:cubicBezTo>
                <a:cubicBezTo>
                  <a:pt x="15929" y="0"/>
                  <a:pt x="15709" y="439"/>
                  <a:pt x="15709" y="982"/>
                </a:cubicBezTo>
                <a:cubicBezTo>
                  <a:pt x="15709" y="1253"/>
                  <a:pt x="15764" y="1499"/>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7"/>
                  <a:pt x="15709" y="20618"/>
                </a:cubicBezTo>
                <a:cubicBezTo>
                  <a:pt x="15709" y="21161"/>
                  <a:pt x="15929" y="21600"/>
                  <a:pt x="16200" y="21600"/>
                </a:cubicBezTo>
                <a:cubicBezTo>
                  <a:pt x="16336" y="21600"/>
                  <a:pt x="16458" y="21491"/>
                  <a:pt x="16547" y="21312"/>
                </a:cubicBezTo>
                <a:lnTo>
                  <a:pt x="21456" y="11494"/>
                </a:lnTo>
                <a:cubicBezTo>
                  <a:pt x="21545" y="11317"/>
                  <a:pt x="21600" y="11071"/>
                  <a:pt x="21600" y="10800"/>
                </a:cubicBezTo>
                <a:cubicBezTo>
                  <a:pt x="21600" y="10529"/>
                  <a:pt x="21545" y="10284"/>
                  <a:pt x="21456" y="1010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899">
            <a:extLst>
              <a:ext uri="{FF2B5EF4-FFF2-40B4-BE49-F238E27FC236}">
                <a16:creationId xmlns:a16="http://schemas.microsoft.com/office/drawing/2014/main" id="{FC3E69FB-A475-C949-828A-39FB8D09771D}"/>
              </a:ext>
            </a:extLst>
          </p:cNvPr>
          <p:cNvSpPr/>
          <p:nvPr userDrawn="1"/>
        </p:nvSpPr>
        <p:spPr>
          <a:xfrm>
            <a:off x="4093382" y="1565341"/>
            <a:ext cx="254099" cy="127050"/>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1"/>
                  <a:pt x="20678" y="316"/>
                </a:cubicBezTo>
                <a:lnTo>
                  <a:pt x="10800" y="19033"/>
                </a:lnTo>
                <a:lnTo>
                  <a:pt x="922" y="316"/>
                </a:lnTo>
                <a:cubicBezTo>
                  <a:pt x="824" y="121"/>
                  <a:pt x="689" y="0"/>
                  <a:pt x="540" y="0"/>
                </a:cubicBezTo>
                <a:cubicBezTo>
                  <a:pt x="242" y="0"/>
                  <a:pt x="0" y="483"/>
                  <a:pt x="0" y="1080"/>
                </a:cubicBezTo>
                <a:cubicBezTo>
                  <a:pt x="0" y="1378"/>
                  <a:pt x="60" y="1648"/>
                  <a:pt x="158" y="1844"/>
                </a:cubicBezTo>
                <a:lnTo>
                  <a:pt x="10418" y="21284"/>
                </a:lnTo>
                <a:cubicBezTo>
                  <a:pt x="10516" y="21480"/>
                  <a:pt x="10651" y="21600"/>
                  <a:pt x="10800" y="21600"/>
                </a:cubicBezTo>
                <a:cubicBezTo>
                  <a:pt x="10949" y="21600"/>
                  <a:pt x="11084" y="21480"/>
                  <a:pt x="11182" y="21284"/>
                </a:cubicBezTo>
                <a:lnTo>
                  <a:pt x="21442" y="1844"/>
                </a:lnTo>
                <a:cubicBezTo>
                  <a:pt x="21540" y="1648"/>
                  <a:pt x="21600" y="1378"/>
                  <a:pt x="21600" y="1080"/>
                </a:cubicBezTo>
                <a:cubicBezTo>
                  <a:pt x="21600" y="483"/>
                  <a:pt x="21358" y="0"/>
                  <a:pt x="2106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900">
            <a:extLst>
              <a:ext uri="{FF2B5EF4-FFF2-40B4-BE49-F238E27FC236}">
                <a16:creationId xmlns:a16="http://schemas.microsoft.com/office/drawing/2014/main" id="{85714FA5-0040-E24C-B821-036CC6933A9B}"/>
              </a:ext>
            </a:extLst>
          </p:cNvPr>
          <p:cNvSpPr/>
          <p:nvPr userDrawn="1"/>
        </p:nvSpPr>
        <p:spPr>
          <a:xfrm>
            <a:off x="4626990" y="1565341"/>
            <a:ext cx="253305" cy="127050"/>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901">
            <a:extLst>
              <a:ext uri="{FF2B5EF4-FFF2-40B4-BE49-F238E27FC236}">
                <a16:creationId xmlns:a16="http://schemas.microsoft.com/office/drawing/2014/main" id="{951223E7-D6C7-224F-B89A-E960BCA9C630}"/>
              </a:ext>
            </a:extLst>
          </p:cNvPr>
          <p:cNvSpPr/>
          <p:nvPr userDrawn="1"/>
        </p:nvSpPr>
        <p:spPr>
          <a:xfrm>
            <a:off x="5223328"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4"/>
                  <a:pt x="21600" y="689"/>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49"/>
                  <a:pt x="120" y="11084"/>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902">
            <a:extLst>
              <a:ext uri="{FF2B5EF4-FFF2-40B4-BE49-F238E27FC236}">
                <a16:creationId xmlns:a16="http://schemas.microsoft.com/office/drawing/2014/main" id="{B8204362-9B23-A241-A64D-DE2C69B14B3F}"/>
              </a:ext>
            </a:extLst>
          </p:cNvPr>
          <p:cNvSpPr/>
          <p:nvPr userDrawn="1"/>
        </p:nvSpPr>
        <p:spPr>
          <a:xfrm>
            <a:off x="5756936"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904">
            <a:extLst>
              <a:ext uri="{FF2B5EF4-FFF2-40B4-BE49-F238E27FC236}">
                <a16:creationId xmlns:a16="http://schemas.microsoft.com/office/drawing/2014/main" id="{885EF4F2-4AE3-AE4F-B225-371A42A5D073}"/>
              </a:ext>
            </a:extLst>
          </p:cNvPr>
          <p:cNvSpPr/>
          <p:nvPr userDrawn="1"/>
        </p:nvSpPr>
        <p:spPr>
          <a:xfrm>
            <a:off x="2477469" y="202272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905">
            <a:extLst>
              <a:ext uri="{FF2B5EF4-FFF2-40B4-BE49-F238E27FC236}">
                <a16:creationId xmlns:a16="http://schemas.microsoft.com/office/drawing/2014/main" id="{25EDC359-2F44-6246-BC0D-8BFCBB989501}"/>
              </a:ext>
            </a:extLst>
          </p:cNvPr>
          <p:cNvSpPr/>
          <p:nvPr userDrawn="1"/>
        </p:nvSpPr>
        <p:spPr>
          <a:xfrm>
            <a:off x="301028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764" y="5400"/>
                </a:moveTo>
                <a:cubicBezTo>
                  <a:pt x="12764" y="5129"/>
                  <a:pt x="12544" y="4909"/>
                  <a:pt x="12273" y="4909"/>
                </a:cubicBezTo>
                <a:cubicBezTo>
                  <a:pt x="12137" y="4909"/>
                  <a:pt x="12015" y="4964"/>
                  <a:pt x="11926" y="5053"/>
                </a:cubicBezTo>
                <a:lnTo>
                  <a:pt x="7017" y="10453"/>
                </a:lnTo>
                <a:cubicBezTo>
                  <a:pt x="6928" y="10542"/>
                  <a:pt x="6873" y="10665"/>
                  <a:pt x="6873" y="10800"/>
                </a:cubicBezTo>
                <a:cubicBezTo>
                  <a:pt x="6873" y="10936"/>
                  <a:pt x="6928" y="11058"/>
                  <a:pt x="7017" y="11147"/>
                </a:cubicBezTo>
                <a:lnTo>
                  <a:pt x="11926" y="16547"/>
                </a:lnTo>
                <a:cubicBezTo>
                  <a:pt x="12015" y="16636"/>
                  <a:pt x="12137" y="16691"/>
                  <a:pt x="12273" y="16691"/>
                </a:cubicBezTo>
                <a:cubicBezTo>
                  <a:pt x="12544" y="16691"/>
                  <a:pt x="12764" y="16471"/>
                  <a:pt x="12764" y="16200"/>
                </a:cubicBezTo>
                <a:cubicBezTo>
                  <a:pt x="12764" y="16065"/>
                  <a:pt x="12709" y="15942"/>
                  <a:pt x="12620" y="15853"/>
                </a:cubicBezTo>
                <a:lnTo>
                  <a:pt x="8026" y="10800"/>
                </a:lnTo>
                <a:lnTo>
                  <a:pt x="12620" y="5747"/>
                </a:lnTo>
                <a:cubicBezTo>
                  <a:pt x="12709" y="5658"/>
                  <a:pt x="12764" y="5536"/>
                  <a:pt x="12764"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906">
            <a:extLst>
              <a:ext uri="{FF2B5EF4-FFF2-40B4-BE49-F238E27FC236}">
                <a16:creationId xmlns:a16="http://schemas.microsoft.com/office/drawing/2014/main" id="{0486D647-D47A-8E42-A1EA-9FFAEB1DA6BE}"/>
              </a:ext>
            </a:extLst>
          </p:cNvPr>
          <p:cNvSpPr/>
          <p:nvPr userDrawn="1"/>
        </p:nvSpPr>
        <p:spPr>
          <a:xfrm>
            <a:off x="3543892"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907">
            <a:extLst>
              <a:ext uri="{FF2B5EF4-FFF2-40B4-BE49-F238E27FC236}">
                <a16:creationId xmlns:a16="http://schemas.microsoft.com/office/drawing/2014/main" id="{A8A1180A-F60A-B543-B7CC-04A9830090EA}"/>
              </a:ext>
            </a:extLst>
          </p:cNvPr>
          <p:cNvSpPr/>
          <p:nvPr userDrawn="1"/>
        </p:nvSpPr>
        <p:spPr>
          <a:xfrm>
            <a:off x="4077500"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908">
            <a:extLst>
              <a:ext uri="{FF2B5EF4-FFF2-40B4-BE49-F238E27FC236}">
                <a16:creationId xmlns:a16="http://schemas.microsoft.com/office/drawing/2014/main" id="{D883AC09-05E2-CA4A-A248-2E5E0EAD1329}"/>
              </a:ext>
            </a:extLst>
          </p:cNvPr>
          <p:cNvSpPr/>
          <p:nvPr userDrawn="1"/>
        </p:nvSpPr>
        <p:spPr>
          <a:xfrm>
            <a:off x="4611109"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3"/>
                  <a:pt x="21380" y="0"/>
                  <a:pt x="21109" y="0"/>
                </a:cubicBezTo>
                <a:lnTo>
                  <a:pt x="491" y="0"/>
                </a:lnTo>
                <a:cubicBezTo>
                  <a:pt x="220" y="0"/>
                  <a:pt x="0" y="403"/>
                  <a:pt x="0" y="900"/>
                </a:cubicBezTo>
                <a:cubicBezTo>
                  <a:pt x="0" y="1141"/>
                  <a:pt x="53" y="1357"/>
                  <a:pt x="137" y="1519"/>
                </a:cubicBezTo>
                <a:lnTo>
                  <a:pt x="136" y="1521"/>
                </a:lnTo>
                <a:lnTo>
                  <a:pt x="10445" y="21321"/>
                </a:lnTo>
                <a:lnTo>
                  <a:pt x="10446" y="21319"/>
                </a:lnTo>
                <a:cubicBezTo>
                  <a:pt x="10536" y="21491"/>
                  <a:pt x="10660" y="21600"/>
                  <a:pt x="10800" y="21600"/>
                </a:cubicBezTo>
                <a:cubicBezTo>
                  <a:pt x="10940" y="21600"/>
                  <a:pt x="11064" y="21491"/>
                  <a:pt x="11154" y="21319"/>
                </a:cubicBezTo>
                <a:lnTo>
                  <a:pt x="11155" y="21321"/>
                </a:lnTo>
                <a:lnTo>
                  <a:pt x="21464" y="1521"/>
                </a:lnTo>
                <a:lnTo>
                  <a:pt x="21463" y="1519"/>
                </a:lnTo>
                <a:cubicBezTo>
                  <a:pt x="21547" y="1357"/>
                  <a:pt x="21600" y="1141"/>
                  <a:pt x="21600" y="9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909">
            <a:extLst>
              <a:ext uri="{FF2B5EF4-FFF2-40B4-BE49-F238E27FC236}">
                <a16:creationId xmlns:a16="http://schemas.microsoft.com/office/drawing/2014/main" id="{FF5FEAE2-CA58-6F46-969A-40E6BBCB004F}"/>
              </a:ext>
            </a:extLst>
          </p:cNvPr>
          <p:cNvSpPr/>
          <p:nvPr userDrawn="1"/>
        </p:nvSpPr>
        <p:spPr>
          <a:xfrm>
            <a:off x="5144717"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3"/>
                </a:lnTo>
                <a:lnTo>
                  <a:pt x="19962" y="19800"/>
                </a:lnTo>
                <a:cubicBezTo>
                  <a:pt x="19962" y="19800"/>
                  <a:pt x="1638" y="19800"/>
                  <a:pt x="1638" y="19800"/>
                </a:cubicBezTo>
                <a:close/>
                <a:moveTo>
                  <a:pt x="21463" y="20081"/>
                </a:moveTo>
                <a:lnTo>
                  <a:pt x="21464" y="20079"/>
                </a:lnTo>
                <a:lnTo>
                  <a:pt x="11155" y="279"/>
                </a:lnTo>
                <a:lnTo>
                  <a:pt x="11154" y="282"/>
                </a:lnTo>
                <a:cubicBezTo>
                  <a:pt x="11064" y="109"/>
                  <a:pt x="10940" y="0"/>
                  <a:pt x="10800" y="0"/>
                </a:cubicBezTo>
                <a:cubicBezTo>
                  <a:pt x="10660" y="0"/>
                  <a:pt x="10536" y="109"/>
                  <a:pt x="10446" y="282"/>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910">
            <a:extLst>
              <a:ext uri="{FF2B5EF4-FFF2-40B4-BE49-F238E27FC236}">
                <a16:creationId xmlns:a16="http://schemas.microsoft.com/office/drawing/2014/main" id="{94DC1BDD-FC09-2F46-8A47-BF2DE54A5A2A}"/>
              </a:ext>
            </a:extLst>
          </p:cNvPr>
          <p:cNvSpPr/>
          <p:nvPr userDrawn="1"/>
        </p:nvSpPr>
        <p:spPr>
          <a:xfrm>
            <a:off x="5741055"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8"/>
                </a:lnTo>
                <a:cubicBezTo>
                  <a:pt x="19800" y="1638"/>
                  <a:pt x="19800" y="19962"/>
                  <a:pt x="19800" y="19962"/>
                </a:cubicBezTo>
                <a:close/>
                <a:moveTo>
                  <a:pt x="20700" y="0"/>
                </a:moveTo>
                <a:cubicBezTo>
                  <a:pt x="20459" y="0"/>
                  <a:pt x="20243" y="53"/>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911">
            <a:extLst>
              <a:ext uri="{FF2B5EF4-FFF2-40B4-BE49-F238E27FC236}">
                <a16:creationId xmlns:a16="http://schemas.microsoft.com/office/drawing/2014/main" id="{72C38B50-C6F3-164E-BE8D-26B87F5E747F}"/>
              </a:ext>
            </a:extLst>
          </p:cNvPr>
          <p:cNvSpPr/>
          <p:nvPr userDrawn="1"/>
        </p:nvSpPr>
        <p:spPr>
          <a:xfrm>
            <a:off x="6274663"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8"/>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3"/>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912">
            <a:extLst>
              <a:ext uri="{FF2B5EF4-FFF2-40B4-BE49-F238E27FC236}">
                <a16:creationId xmlns:a16="http://schemas.microsoft.com/office/drawing/2014/main" id="{EFBD3532-9AAE-374E-9305-56C4D8DCF6EC}"/>
              </a:ext>
            </a:extLst>
          </p:cNvPr>
          <p:cNvSpPr/>
          <p:nvPr userDrawn="1"/>
        </p:nvSpPr>
        <p:spPr>
          <a:xfrm>
            <a:off x="6744748"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913">
            <a:extLst>
              <a:ext uri="{FF2B5EF4-FFF2-40B4-BE49-F238E27FC236}">
                <a16:creationId xmlns:a16="http://schemas.microsoft.com/office/drawing/2014/main" id="{393FF07F-CD8A-0646-B7E4-E54D476E1F4E}"/>
              </a:ext>
            </a:extLst>
          </p:cNvPr>
          <p:cNvSpPr/>
          <p:nvPr userDrawn="1"/>
        </p:nvSpPr>
        <p:spPr>
          <a:xfrm>
            <a:off x="6214316"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914">
            <a:extLst>
              <a:ext uri="{FF2B5EF4-FFF2-40B4-BE49-F238E27FC236}">
                <a16:creationId xmlns:a16="http://schemas.microsoft.com/office/drawing/2014/main" id="{5477A629-ACC5-514E-934D-019810CB9E6E}"/>
              </a:ext>
            </a:extLst>
          </p:cNvPr>
          <p:cNvSpPr/>
          <p:nvPr userDrawn="1"/>
        </p:nvSpPr>
        <p:spPr>
          <a:xfrm>
            <a:off x="6747924"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5"/>
                </a:lnTo>
                <a:cubicBezTo>
                  <a:pt x="11040" y="7906"/>
                  <a:pt x="10927" y="7855"/>
                  <a:pt x="10800" y="7855"/>
                </a:cubicBezTo>
                <a:cubicBezTo>
                  <a:pt x="10673" y="7855"/>
                  <a:pt x="10559" y="7906"/>
                  <a:pt x="10473" y="7985"/>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0" y="13694"/>
                  <a:pt x="5728" y="13615"/>
                </a:cubicBezTo>
                <a:lnTo>
                  <a:pt x="5730" y="13618"/>
                </a:lnTo>
                <a:lnTo>
                  <a:pt x="10800" y="9009"/>
                </a:lnTo>
                <a:lnTo>
                  <a:pt x="15869" y="13618"/>
                </a:lnTo>
                <a:lnTo>
                  <a:pt x="15873" y="13615"/>
                </a:lnTo>
                <a:cubicBezTo>
                  <a:pt x="15959" y="13694"/>
                  <a:pt x="16073"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3" name="Shape 2915">
            <a:extLst>
              <a:ext uri="{FF2B5EF4-FFF2-40B4-BE49-F238E27FC236}">
                <a16:creationId xmlns:a16="http://schemas.microsoft.com/office/drawing/2014/main" id="{E5708F1E-91C1-AA4F-9328-CBB1086712D3}"/>
              </a:ext>
            </a:extLst>
          </p:cNvPr>
          <p:cNvSpPr/>
          <p:nvPr userDrawn="1"/>
        </p:nvSpPr>
        <p:spPr>
          <a:xfrm>
            <a:off x="7281533"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916">
            <a:extLst>
              <a:ext uri="{FF2B5EF4-FFF2-40B4-BE49-F238E27FC236}">
                <a16:creationId xmlns:a16="http://schemas.microsoft.com/office/drawing/2014/main" id="{382CC6CD-2FB1-AB43-AC8F-2282E845A614}"/>
              </a:ext>
            </a:extLst>
          </p:cNvPr>
          <p:cNvSpPr/>
          <p:nvPr userDrawn="1"/>
        </p:nvSpPr>
        <p:spPr>
          <a:xfrm>
            <a:off x="7814347"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917">
            <a:extLst>
              <a:ext uri="{FF2B5EF4-FFF2-40B4-BE49-F238E27FC236}">
                <a16:creationId xmlns:a16="http://schemas.microsoft.com/office/drawing/2014/main" id="{F8B2AB97-536D-EA46-BC1D-3E4C37E6C370}"/>
              </a:ext>
            </a:extLst>
          </p:cNvPr>
          <p:cNvSpPr/>
          <p:nvPr userDrawn="1"/>
        </p:nvSpPr>
        <p:spPr>
          <a:xfrm>
            <a:off x="8392422"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1" y="14495"/>
                  <a:pt x="212" y="14584"/>
                </a:cubicBezTo>
                <a:lnTo>
                  <a:pt x="10290" y="21456"/>
                </a:lnTo>
                <a:cubicBezTo>
                  <a:pt x="10421" y="21545"/>
                  <a:pt x="10601" y="21600"/>
                  <a:pt x="10800" y="21600"/>
                </a:cubicBezTo>
                <a:cubicBezTo>
                  <a:pt x="10999" y="21600"/>
                  <a:pt x="11179" y="21545"/>
                  <a:pt x="11310" y="21456"/>
                </a:cubicBezTo>
                <a:lnTo>
                  <a:pt x="21388" y="14584"/>
                </a:lnTo>
                <a:cubicBezTo>
                  <a:pt x="21519" y="14495"/>
                  <a:pt x="21600" y="14373"/>
                  <a:pt x="21600" y="14236"/>
                </a:cubicBezTo>
                <a:cubicBezTo>
                  <a:pt x="21600" y="13966"/>
                  <a:pt x="21277" y="13745"/>
                  <a:pt x="20880"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918">
            <a:extLst>
              <a:ext uri="{FF2B5EF4-FFF2-40B4-BE49-F238E27FC236}">
                <a16:creationId xmlns:a16="http://schemas.microsoft.com/office/drawing/2014/main" id="{5830574D-AF19-F54A-AEAB-EE1F6A07A16D}"/>
              </a:ext>
            </a:extLst>
          </p:cNvPr>
          <p:cNvSpPr/>
          <p:nvPr userDrawn="1"/>
        </p:nvSpPr>
        <p:spPr>
          <a:xfrm>
            <a:off x="8926031"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5"/>
                  <a:pt x="10999" y="0"/>
                  <a:pt x="10800" y="0"/>
                </a:cubicBezTo>
                <a:cubicBezTo>
                  <a:pt x="10601" y="0"/>
                  <a:pt x="10422" y="55"/>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919">
            <a:extLst>
              <a:ext uri="{FF2B5EF4-FFF2-40B4-BE49-F238E27FC236}">
                <a16:creationId xmlns:a16="http://schemas.microsoft.com/office/drawing/2014/main" id="{C070C5F7-832C-1A4F-934D-9E59E80DA056}"/>
              </a:ext>
            </a:extLst>
          </p:cNvPr>
          <p:cNvSpPr/>
          <p:nvPr userDrawn="1"/>
        </p:nvSpPr>
        <p:spPr>
          <a:xfrm>
            <a:off x="9415173"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1"/>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920">
            <a:extLst>
              <a:ext uri="{FF2B5EF4-FFF2-40B4-BE49-F238E27FC236}">
                <a16:creationId xmlns:a16="http://schemas.microsoft.com/office/drawing/2014/main" id="{CFC28832-0719-A147-ACC3-81E6F2297CC7}"/>
              </a:ext>
            </a:extLst>
          </p:cNvPr>
          <p:cNvSpPr/>
          <p:nvPr userDrawn="1"/>
        </p:nvSpPr>
        <p:spPr>
          <a:xfrm>
            <a:off x="9948781"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923">
            <a:extLst>
              <a:ext uri="{FF2B5EF4-FFF2-40B4-BE49-F238E27FC236}">
                <a16:creationId xmlns:a16="http://schemas.microsoft.com/office/drawing/2014/main" id="{F3C71A75-D918-044B-AAC0-0971BCCC3482}"/>
              </a:ext>
            </a:extLst>
          </p:cNvPr>
          <p:cNvSpPr/>
          <p:nvPr userDrawn="1"/>
        </p:nvSpPr>
        <p:spPr>
          <a:xfrm>
            <a:off x="7278357"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0"/>
                  <a:pt x="13745" y="491"/>
                </a:cubicBezTo>
                <a:cubicBezTo>
                  <a:pt x="13745" y="762"/>
                  <a:pt x="13966" y="982"/>
                  <a:pt x="14236" y="982"/>
                </a:cubicBezTo>
                <a:lnTo>
                  <a:pt x="19924" y="982"/>
                </a:lnTo>
                <a:lnTo>
                  <a:pt x="11926" y="8980"/>
                </a:lnTo>
                <a:cubicBezTo>
                  <a:pt x="11837"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0"/>
                  <a:pt x="21380" y="0"/>
                  <a:pt x="21109" y="0"/>
                </a:cubicBezTo>
                <a:moveTo>
                  <a:pt x="9327" y="11782"/>
                </a:moveTo>
                <a:cubicBezTo>
                  <a:pt x="9192" y="11782"/>
                  <a:pt x="9069" y="11837"/>
                  <a:pt x="8980" y="11926"/>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8"/>
                  <a:pt x="7634" y="20618"/>
                  <a:pt x="7364" y="20618"/>
                </a:cubicBezTo>
                <a:lnTo>
                  <a:pt x="1676" y="20618"/>
                </a:lnTo>
                <a:lnTo>
                  <a:pt x="9674" y="12620"/>
                </a:lnTo>
                <a:cubicBezTo>
                  <a:pt x="9763" y="12531"/>
                  <a:pt x="9818" y="12408"/>
                  <a:pt x="9818" y="12273"/>
                </a:cubicBez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924">
            <a:extLst>
              <a:ext uri="{FF2B5EF4-FFF2-40B4-BE49-F238E27FC236}">
                <a16:creationId xmlns:a16="http://schemas.microsoft.com/office/drawing/2014/main" id="{1A94E825-1066-184C-8010-E43CCC79143C}"/>
              </a:ext>
            </a:extLst>
          </p:cNvPr>
          <p:cNvSpPr/>
          <p:nvPr userDrawn="1"/>
        </p:nvSpPr>
        <p:spPr>
          <a:xfrm>
            <a:off x="7811965"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0"/>
                  <a:pt x="21380" y="0"/>
                  <a:pt x="21109" y="0"/>
                </a:cubicBezTo>
                <a:cubicBezTo>
                  <a:pt x="20974" y="0"/>
                  <a:pt x="20851" y="55"/>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8"/>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3"/>
                  <a:pt x="0" y="21109"/>
                </a:cubicBezTo>
                <a:cubicBezTo>
                  <a:pt x="0" y="21380"/>
                  <a:pt x="220" y="21600"/>
                  <a:pt x="491" y="21600"/>
                </a:cubicBezTo>
                <a:cubicBezTo>
                  <a:pt x="626" y="21600"/>
                  <a:pt x="749" y="21545"/>
                  <a:pt x="838" y="21456"/>
                </a:cubicBezTo>
                <a:lnTo>
                  <a:pt x="8836" y="13458"/>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926">
            <a:extLst>
              <a:ext uri="{FF2B5EF4-FFF2-40B4-BE49-F238E27FC236}">
                <a16:creationId xmlns:a16="http://schemas.microsoft.com/office/drawing/2014/main" id="{4227AB68-C32E-A446-8A70-3EAFEB7D476C}"/>
              </a:ext>
            </a:extLst>
          </p:cNvPr>
          <p:cNvSpPr/>
          <p:nvPr userDrawn="1"/>
        </p:nvSpPr>
        <p:spPr>
          <a:xfrm>
            <a:off x="8347956"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927">
            <a:extLst>
              <a:ext uri="{FF2B5EF4-FFF2-40B4-BE49-F238E27FC236}">
                <a16:creationId xmlns:a16="http://schemas.microsoft.com/office/drawing/2014/main" id="{4A474980-6C9F-5743-912F-38394A509B88}"/>
              </a:ext>
            </a:extLst>
          </p:cNvPr>
          <p:cNvSpPr/>
          <p:nvPr userDrawn="1"/>
        </p:nvSpPr>
        <p:spPr>
          <a:xfrm>
            <a:off x="888156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928">
            <a:extLst>
              <a:ext uri="{FF2B5EF4-FFF2-40B4-BE49-F238E27FC236}">
                <a16:creationId xmlns:a16="http://schemas.microsoft.com/office/drawing/2014/main" id="{FB5A4A04-AD2E-5D40-A222-FB4E6DDE1C3E}"/>
              </a:ext>
            </a:extLst>
          </p:cNvPr>
          <p:cNvSpPr/>
          <p:nvPr userDrawn="1"/>
        </p:nvSpPr>
        <p:spPr>
          <a:xfrm>
            <a:off x="9415173"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2"/>
                </a:moveTo>
                <a:lnTo>
                  <a:pt x="6873" y="491"/>
                </a:lnTo>
                <a:cubicBezTo>
                  <a:pt x="6873" y="220"/>
                  <a:pt x="6653" y="0"/>
                  <a:pt x="6382" y="0"/>
                </a:cubicBezTo>
                <a:cubicBezTo>
                  <a:pt x="6246" y="0"/>
                  <a:pt x="6123" y="55"/>
                  <a:pt x="6035" y="144"/>
                </a:cubicBezTo>
                <a:lnTo>
                  <a:pt x="144" y="5544"/>
                </a:lnTo>
                <a:cubicBezTo>
                  <a:pt x="55" y="5633"/>
                  <a:pt x="0" y="5756"/>
                  <a:pt x="0" y="5891"/>
                </a:cubicBezTo>
                <a:cubicBezTo>
                  <a:pt x="0" y="6027"/>
                  <a:pt x="55" y="6150"/>
                  <a:pt x="144" y="6238"/>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0"/>
                  <a:pt x="20618" y="16042"/>
                  <a:pt x="20618" y="21109"/>
                </a:cubicBezTo>
                <a:cubicBezTo>
                  <a:pt x="20618" y="21380"/>
                  <a:pt x="20838" y="21600"/>
                  <a:pt x="21109" y="21600"/>
                </a:cubicBezTo>
                <a:cubicBezTo>
                  <a:pt x="21380" y="21600"/>
                  <a:pt x="21600" y="21380"/>
                  <a:pt x="21600" y="21109"/>
                </a:cubicBezTo>
                <a:cubicBezTo>
                  <a:pt x="21600" y="4990"/>
                  <a:pt x="9470" y="3150"/>
                  <a:pt x="6873" y="294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929">
            <a:extLst>
              <a:ext uri="{FF2B5EF4-FFF2-40B4-BE49-F238E27FC236}">
                <a16:creationId xmlns:a16="http://schemas.microsoft.com/office/drawing/2014/main" id="{81602A91-755D-1443-AB85-2079413E4B52}"/>
              </a:ext>
            </a:extLst>
          </p:cNvPr>
          <p:cNvSpPr/>
          <p:nvPr userDrawn="1"/>
        </p:nvSpPr>
        <p:spPr>
          <a:xfrm>
            <a:off x="9948781"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934">
            <a:extLst>
              <a:ext uri="{FF2B5EF4-FFF2-40B4-BE49-F238E27FC236}">
                <a16:creationId xmlns:a16="http://schemas.microsoft.com/office/drawing/2014/main" id="{5924D287-7A70-B74E-845D-EE6281D6CD82}"/>
              </a:ext>
            </a:extLst>
          </p:cNvPr>
          <p:cNvSpPr/>
          <p:nvPr userDrawn="1"/>
        </p:nvSpPr>
        <p:spPr>
          <a:xfrm>
            <a:off x="1967682" y="3383740"/>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935">
            <a:extLst>
              <a:ext uri="{FF2B5EF4-FFF2-40B4-BE49-F238E27FC236}">
                <a16:creationId xmlns:a16="http://schemas.microsoft.com/office/drawing/2014/main" id="{EBA88A5E-B89A-F14E-9C6A-0365469C2F6D}"/>
              </a:ext>
            </a:extLst>
          </p:cNvPr>
          <p:cNvSpPr/>
          <p:nvPr userDrawn="1"/>
        </p:nvSpPr>
        <p:spPr>
          <a:xfrm>
            <a:off x="2463176" y="3383740"/>
            <a:ext cx="278715" cy="279509"/>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936">
            <a:extLst>
              <a:ext uri="{FF2B5EF4-FFF2-40B4-BE49-F238E27FC236}">
                <a16:creationId xmlns:a16="http://schemas.microsoft.com/office/drawing/2014/main" id="{703C489A-1390-7D41-8250-B3FB22A968FE}"/>
              </a:ext>
            </a:extLst>
          </p:cNvPr>
          <p:cNvSpPr/>
          <p:nvPr userDrawn="1"/>
        </p:nvSpPr>
        <p:spPr>
          <a:xfrm>
            <a:off x="3072219" y="3383740"/>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5" y="9818"/>
                  <a:pt x="10800" y="9818"/>
                </a:cubicBezTo>
                <a:cubicBezTo>
                  <a:pt x="11715" y="9818"/>
                  <a:pt x="12598" y="9761"/>
                  <a:pt x="13446" y="9664"/>
                </a:cubicBezTo>
                <a:cubicBezTo>
                  <a:pt x="13446" y="9664"/>
                  <a:pt x="10800" y="17182"/>
                  <a:pt x="10800" y="17182"/>
                </a:cubicBezTo>
                <a:close/>
                <a:moveTo>
                  <a:pt x="10800" y="0"/>
                </a:moveTo>
                <a:cubicBezTo>
                  <a:pt x="4835" y="0"/>
                  <a:pt x="0" y="2199"/>
                  <a:pt x="0" y="4909"/>
                </a:cubicBezTo>
                <a:cubicBezTo>
                  <a:pt x="0" y="6830"/>
                  <a:pt x="2431" y="8487"/>
                  <a:pt x="5966" y="9295"/>
                </a:cubicBezTo>
                <a:lnTo>
                  <a:pt x="10800" y="21600"/>
                </a:lnTo>
                <a:lnTo>
                  <a:pt x="15635" y="9295"/>
                </a:lnTo>
                <a:cubicBezTo>
                  <a:pt x="19169" y="8487"/>
                  <a:pt x="21600" y="6830"/>
                  <a:pt x="21600" y="4909"/>
                </a:cubicBezTo>
                <a:cubicBezTo>
                  <a:pt x="21600" y="2199"/>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937">
            <a:extLst>
              <a:ext uri="{FF2B5EF4-FFF2-40B4-BE49-F238E27FC236}">
                <a16:creationId xmlns:a16="http://schemas.microsoft.com/office/drawing/2014/main" id="{4C145B76-94B0-9048-BE7B-3A015BDBC48B}"/>
              </a:ext>
            </a:extLst>
          </p:cNvPr>
          <p:cNvSpPr/>
          <p:nvPr userDrawn="1"/>
        </p:nvSpPr>
        <p:spPr>
          <a:xfrm>
            <a:off x="3529599"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938">
            <a:extLst>
              <a:ext uri="{FF2B5EF4-FFF2-40B4-BE49-F238E27FC236}">
                <a16:creationId xmlns:a16="http://schemas.microsoft.com/office/drawing/2014/main" id="{B821339C-27D5-604A-9B0F-40120DE05CCF}"/>
              </a:ext>
            </a:extLst>
          </p:cNvPr>
          <p:cNvSpPr/>
          <p:nvPr userDrawn="1"/>
        </p:nvSpPr>
        <p:spPr>
          <a:xfrm>
            <a:off x="4063207"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939">
            <a:extLst>
              <a:ext uri="{FF2B5EF4-FFF2-40B4-BE49-F238E27FC236}">
                <a16:creationId xmlns:a16="http://schemas.microsoft.com/office/drawing/2014/main" id="{8F7328AE-A650-3A44-88EC-ABA71FCB76C2}"/>
              </a:ext>
            </a:extLst>
          </p:cNvPr>
          <p:cNvSpPr/>
          <p:nvPr userDrawn="1"/>
        </p:nvSpPr>
        <p:spPr>
          <a:xfrm>
            <a:off x="4596816"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942">
            <a:extLst>
              <a:ext uri="{FF2B5EF4-FFF2-40B4-BE49-F238E27FC236}">
                <a16:creationId xmlns:a16="http://schemas.microsoft.com/office/drawing/2014/main" id="{1DD87147-3702-9A4F-98AA-D4DD165C47B5}"/>
              </a:ext>
            </a:extLst>
          </p:cNvPr>
          <p:cNvSpPr/>
          <p:nvPr userDrawn="1"/>
        </p:nvSpPr>
        <p:spPr>
          <a:xfrm>
            <a:off x="5158216"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943">
            <a:extLst>
              <a:ext uri="{FF2B5EF4-FFF2-40B4-BE49-F238E27FC236}">
                <a16:creationId xmlns:a16="http://schemas.microsoft.com/office/drawing/2014/main" id="{0E2A8896-60EA-9245-B56E-3055C51AE4F7}"/>
              </a:ext>
            </a:extLst>
          </p:cNvPr>
          <p:cNvSpPr/>
          <p:nvPr userDrawn="1"/>
        </p:nvSpPr>
        <p:spPr>
          <a:xfrm>
            <a:off x="5691824"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944">
            <a:extLst>
              <a:ext uri="{FF2B5EF4-FFF2-40B4-BE49-F238E27FC236}">
                <a16:creationId xmlns:a16="http://schemas.microsoft.com/office/drawing/2014/main" id="{3CD456A0-5427-6645-8DE2-E931AFC27F07}"/>
              </a:ext>
            </a:extLst>
          </p:cNvPr>
          <p:cNvSpPr/>
          <p:nvPr userDrawn="1"/>
        </p:nvSpPr>
        <p:spPr>
          <a:xfrm>
            <a:off x="6238138"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945">
            <a:extLst>
              <a:ext uri="{FF2B5EF4-FFF2-40B4-BE49-F238E27FC236}">
                <a16:creationId xmlns:a16="http://schemas.microsoft.com/office/drawing/2014/main" id="{71419E36-A817-4349-B5FE-3E8B4EFA681E}"/>
              </a:ext>
            </a:extLst>
          </p:cNvPr>
          <p:cNvSpPr/>
          <p:nvPr userDrawn="1"/>
        </p:nvSpPr>
        <p:spPr>
          <a:xfrm>
            <a:off x="6771746"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658" y="8342"/>
                </a:moveTo>
                <a:cubicBezTo>
                  <a:pt x="17614" y="6914"/>
                  <a:pt x="17383" y="5576"/>
                  <a:pt x="17008" y="4408"/>
                </a:cubicBezTo>
                <a:cubicBezTo>
                  <a:pt x="17543" y="4130"/>
                  <a:pt x="18018" y="3797"/>
                  <a:pt x="18435" y="3427"/>
                </a:cubicBezTo>
                <a:cubicBezTo>
                  <a:pt x="19673" y="4722"/>
                  <a:pt x="20474" y="6437"/>
                  <a:pt x="20593" y="8342"/>
                </a:cubicBezTo>
                <a:cubicBezTo>
                  <a:pt x="20593" y="8342"/>
                  <a:pt x="17658" y="8342"/>
                  <a:pt x="17658" y="8342"/>
                </a:cubicBezTo>
                <a:close/>
                <a:moveTo>
                  <a:pt x="15485" y="1482"/>
                </a:moveTo>
                <a:cubicBezTo>
                  <a:pt x="16306" y="1786"/>
                  <a:pt x="17058" y="2226"/>
                  <a:pt x="17723" y="2769"/>
                </a:cubicBezTo>
                <a:cubicBezTo>
                  <a:pt x="17412" y="3036"/>
                  <a:pt x="17056" y="3275"/>
                  <a:pt x="16666" y="3486"/>
                </a:cubicBezTo>
                <a:cubicBezTo>
                  <a:pt x="16337" y="2707"/>
                  <a:pt x="15939" y="2026"/>
                  <a:pt x="15485" y="1482"/>
                </a:cubicBezTo>
                <a:moveTo>
                  <a:pt x="12764" y="0"/>
                </a:moveTo>
                <a:cubicBezTo>
                  <a:pt x="9919" y="0"/>
                  <a:pt x="7396" y="1350"/>
                  <a:pt x="5780" y="3437"/>
                </a:cubicBezTo>
                <a:cubicBezTo>
                  <a:pt x="6514" y="3197"/>
                  <a:pt x="7287" y="3044"/>
                  <a:pt x="8086" y="2983"/>
                </a:cubicBezTo>
                <a:cubicBezTo>
                  <a:pt x="7991" y="2912"/>
                  <a:pt x="7892" y="2844"/>
                  <a:pt x="7804" y="2769"/>
                </a:cubicBezTo>
                <a:cubicBezTo>
                  <a:pt x="8469" y="2226"/>
                  <a:pt x="9222" y="1786"/>
                  <a:pt x="10042" y="1482"/>
                </a:cubicBezTo>
                <a:cubicBezTo>
                  <a:pt x="9694" y="1899"/>
                  <a:pt x="9380" y="2398"/>
                  <a:pt x="9104" y="2959"/>
                </a:cubicBezTo>
                <a:cubicBezTo>
                  <a:pt x="9451" y="2968"/>
                  <a:pt x="9793" y="2996"/>
                  <a:pt x="10131" y="3040"/>
                </a:cubicBezTo>
                <a:cubicBezTo>
                  <a:pt x="10712" y="1983"/>
                  <a:pt x="11449" y="1263"/>
                  <a:pt x="12269" y="1056"/>
                </a:cubicBezTo>
                <a:lnTo>
                  <a:pt x="12269" y="3575"/>
                </a:lnTo>
                <a:cubicBezTo>
                  <a:pt x="12608" y="3701"/>
                  <a:pt x="12938" y="3844"/>
                  <a:pt x="13258" y="4006"/>
                </a:cubicBezTo>
                <a:lnTo>
                  <a:pt x="13258" y="1056"/>
                </a:lnTo>
                <a:cubicBezTo>
                  <a:pt x="14282" y="1315"/>
                  <a:pt x="15181" y="2363"/>
                  <a:pt x="15801"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0" y="6009"/>
                  <a:pt x="16526" y="6670"/>
                </a:cubicBezTo>
                <a:cubicBezTo>
                  <a:pt x="17157" y="7466"/>
                  <a:pt x="17663" y="8363"/>
                  <a:pt x="18025" y="9331"/>
                </a:cubicBezTo>
                <a:lnTo>
                  <a:pt x="20593" y="9331"/>
                </a:lnTo>
                <a:cubicBezTo>
                  <a:pt x="20478" y="11173"/>
                  <a:pt x="19721" y="12834"/>
                  <a:pt x="18551" y="14114"/>
                </a:cubicBezTo>
                <a:cubicBezTo>
                  <a:pt x="18470" y="14700"/>
                  <a:pt x="18342" y="15272"/>
                  <a:pt x="18163" y="15821"/>
                </a:cubicBezTo>
                <a:cubicBezTo>
                  <a:pt x="20250" y="14204"/>
                  <a:pt x="21600" y="11681"/>
                  <a:pt x="21600" y="8836"/>
                </a:cubicBezTo>
                <a:cubicBezTo>
                  <a:pt x="21600" y="3956"/>
                  <a:pt x="17644" y="0"/>
                  <a:pt x="12764" y="0"/>
                </a:cubicBezTo>
                <a:moveTo>
                  <a:pt x="13731" y="12269"/>
                </a:moveTo>
                <a:cubicBezTo>
                  <a:pt x="13687" y="10842"/>
                  <a:pt x="13456" y="9504"/>
                  <a:pt x="13081" y="8335"/>
                </a:cubicBezTo>
                <a:cubicBezTo>
                  <a:pt x="13616" y="8057"/>
                  <a:pt x="14091" y="7725"/>
                  <a:pt x="14507" y="7354"/>
                </a:cubicBezTo>
                <a:cubicBezTo>
                  <a:pt x="15746" y="8649"/>
                  <a:pt x="16547" y="10365"/>
                  <a:pt x="16666" y="12269"/>
                </a:cubicBezTo>
                <a:cubicBezTo>
                  <a:pt x="16666" y="12269"/>
                  <a:pt x="13731" y="12269"/>
                  <a:pt x="13731" y="12269"/>
                </a:cubicBezTo>
                <a:close/>
                <a:moveTo>
                  <a:pt x="14507" y="18173"/>
                </a:moveTo>
                <a:cubicBezTo>
                  <a:pt x="14091" y="17803"/>
                  <a:pt x="13616" y="17470"/>
                  <a:pt x="13081" y="17192"/>
                </a:cubicBezTo>
                <a:cubicBezTo>
                  <a:pt x="13456" y="16024"/>
                  <a:pt x="13687" y="14686"/>
                  <a:pt x="13731" y="13258"/>
                </a:cubicBezTo>
                <a:lnTo>
                  <a:pt x="16666" y="13258"/>
                </a:lnTo>
                <a:cubicBezTo>
                  <a:pt x="16547" y="15163"/>
                  <a:pt x="15746" y="16878"/>
                  <a:pt x="14507" y="18173"/>
                </a:cubicBezTo>
                <a:moveTo>
                  <a:pt x="11558" y="20118"/>
                </a:moveTo>
                <a:cubicBezTo>
                  <a:pt x="12012" y="19574"/>
                  <a:pt x="12409" y="18893"/>
                  <a:pt x="12738" y="18114"/>
                </a:cubicBezTo>
                <a:cubicBezTo>
                  <a:pt x="13129" y="18325"/>
                  <a:pt x="13485" y="18564"/>
                  <a:pt x="13796" y="18831"/>
                </a:cubicBezTo>
                <a:cubicBezTo>
                  <a:pt x="13131" y="19374"/>
                  <a:pt x="12378" y="19814"/>
                  <a:pt x="11558" y="20118"/>
                </a:cubicBezTo>
                <a:moveTo>
                  <a:pt x="9331" y="20544"/>
                </a:moveTo>
                <a:lnTo>
                  <a:pt x="9331" y="17204"/>
                </a:lnTo>
                <a:cubicBezTo>
                  <a:pt x="10246" y="17253"/>
                  <a:pt x="11108" y="17428"/>
                  <a:pt x="11874" y="17717"/>
                </a:cubicBezTo>
                <a:cubicBezTo>
                  <a:pt x="11254" y="19237"/>
                  <a:pt x="10355" y="20286"/>
                  <a:pt x="9331" y="20544"/>
                </a:cubicBezTo>
                <a:moveTo>
                  <a:pt x="9331" y="13258"/>
                </a:moveTo>
                <a:lnTo>
                  <a:pt x="12749" y="13258"/>
                </a:lnTo>
                <a:cubicBezTo>
                  <a:pt x="12709" y="14550"/>
                  <a:pt x="12510" y="15752"/>
                  <a:pt x="12195" y="16799"/>
                </a:cubicBezTo>
                <a:cubicBezTo>
                  <a:pt x="11327" y="16471"/>
                  <a:pt x="10357" y="16273"/>
                  <a:pt x="9331" y="16223"/>
                </a:cubicBezTo>
                <a:cubicBezTo>
                  <a:pt x="9331" y="16223"/>
                  <a:pt x="9331" y="13258"/>
                  <a:pt x="9331" y="13258"/>
                </a:cubicBezTo>
                <a:close/>
                <a:moveTo>
                  <a:pt x="9331" y="9305"/>
                </a:moveTo>
                <a:cubicBezTo>
                  <a:pt x="10357" y="9254"/>
                  <a:pt x="11327" y="9056"/>
                  <a:pt x="12195" y="8728"/>
                </a:cubicBezTo>
                <a:cubicBezTo>
                  <a:pt x="12510" y="9775"/>
                  <a:pt x="12709" y="10977"/>
                  <a:pt x="12749" y="12269"/>
                </a:cubicBezTo>
                <a:lnTo>
                  <a:pt x="9331" y="12269"/>
                </a:lnTo>
                <a:cubicBezTo>
                  <a:pt x="9331" y="12269"/>
                  <a:pt x="9331" y="9305"/>
                  <a:pt x="9331" y="9305"/>
                </a:cubicBezTo>
                <a:close/>
                <a:moveTo>
                  <a:pt x="9331" y="4983"/>
                </a:moveTo>
                <a:cubicBezTo>
                  <a:pt x="10355" y="5242"/>
                  <a:pt x="11254" y="6290"/>
                  <a:pt x="11874" y="7810"/>
                </a:cubicBezTo>
                <a:cubicBezTo>
                  <a:pt x="11108" y="8099"/>
                  <a:pt x="10246" y="8275"/>
                  <a:pt x="9331" y="8323"/>
                </a:cubicBezTo>
                <a:cubicBezTo>
                  <a:pt x="9331" y="8323"/>
                  <a:pt x="9331" y="4983"/>
                  <a:pt x="9331" y="4983"/>
                </a:cubicBezTo>
                <a:close/>
                <a:moveTo>
                  <a:pt x="13796" y="6696"/>
                </a:moveTo>
                <a:cubicBezTo>
                  <a:pt x="13485" y="6963"/>
                  <a:pt x="13129" y="7203"/>
                  <a:pt x="12738" y="7413"/>
                </a:cubicBezTo>
                <a:cubicBezTo>
                  <a:pt x="12409" y="6634"/>
                  <a:pt x="12012" y="5954"/>
                  <a:pt x="11557" y="5410"/>
                </a:cubicBezTo>
                <a:cubicBezTo>
                  <a:pt x="12378" y="5714"/>
                  <a:pt x="13131" y="6153"/>
                  <a:pt x="13796" y="6696"/>
                </a:cubicBezTo>
                <a:moveTo>
                  <a:pt x="8342" y="8323"/>
                </a:moveTo>
                <a:cubicBezTo>
                  <a:pt x="7427" y="8275"/>
                  <a:pt x="6564" y="8099"/>
                  <a:pt x="5799" y="7810"/>
                </a:cubicBezTo>
                <a:cubicBezTo>
                  <a:pt x="6419" y="6290"/>
                  <a:pt x="7318" y="5242"/>
                  <a:pt x="8342" y="4983"/>
                </a:cubicBezTo>
                <a:cubicBezTo>
                  <a:pt x="8342" y="4983"/>
                  <a:pt x="8342" y="8323"/>
                  <a:pt x="8342" y="8323"/>
                </a:cubicBezTo>
                <a:close/>
                <a:moveTo>
                  <a:pt x="8342" y="12269"/>
                </a:moveTo>
                <a:lnTo>
                  <a:pt x="4923" y="12269"/>
                </a:lnTo>
                <a:cubicBezTo>
                  <a:pt x="4964" y="10977"/>
                  <a:pt x="5163" y="9775"/>
                  <a:pt x="5478" y="8728"/>
                </a:cubicBezTo>
                <a:cubicBezTo>
                  <a:pt x="6346" y="9056"/>
                  <a:pt x="7316" y="9254"/>
                  <a:pt x="8342" y="9305"/>
                </a:cubicBezTo>
                <a:cubicBezTo>
                  <a:pt x="8342" y="9305"/>
                  <a:pt x="8342" y="12269"/>
                  <a:pt x="8342" y="12269"/>
                </a:cubicBezTo>
                <a:close/>
                <a:moveTo>
                  <a:pt x="8342" y="16223"/>
                </a:moveTo>
                <a:cubicBezTo>
                  <a:pt x="7316" y="16273"/>
                  <a:pt x="6346" y="16471"/>
                  <a:pt x="5478" y="16799"/>
                </a:cubicBezTo>
                <a:cubicBezTo>
                  <a:pt x="5163" y="15752"/>
                  <a:pt x="4964" y="14550"/>
                  <a:pt x="4923" y="13258"/>
                </a:cubicBezTo>
                <a:lnTo>
                  <a:pt x="8342" y="13258"/>
                </a:lnTo>
                <a:cubicBezTo>
                  <a:pt x="8342" y="13258"/>
                  <a:pt x="8342" y="16223"/>
                  <a:pt x="8342" y="16223"/>
                </a:cubicBezTo>
                <a:close/>
                <a:moveTo>
                  <a:pt x="8342" y="20544"/>
                </a:moveTo>
                <a:cubicBezTo>
                  <a:pt x="7318" y="20286"/>
                  <a:pt x="6419" y="19237"/>
                  <a:pt x="5799" y="17717"/>
                </a:cubicBezTo>
                <a:cubicBezTo>
                  <a:pt x="6564" y="17428"/>
                  <a:pt x="7427" y="17253"/>
                  <a:pt x="8342" y="17204"/>
                </a:cubicBezTo>
                <a:cubicBezTo>
                  <a:pt x="8342" y="17204"/>
                  <a:pt x="8342" y="20544"/>
                  <a:pt x="8342" y="20544"/>
                </a:cubicBezTo>
                <a:close/>
                <a:moveTo>
                  <a:pt x="3877" y="18831"/>
                </a:moveTo>
                <a:cubicBezTo>
                  <a:pt x="4188" y="18564"/>
                  <a:pt x="4544" y="18325"/>
                  <a:pt x="4935" y="18114"/>
                </a:cubicBezTo>
                <a:cubicBezTo>
                  <a:pt x="5264" y="18893"/>
                  <a:pt x="5661" y="19574"/>
                  <a:pt x="6115" y="20118"/>
                </a:cubicBezTo>
                <a:cubicBezTo>
                  <a:pt x="5295" y="19814"/>
                  <a:pt x="4541" y="19374"/>
                  <a:pt x="3877" y="18831"/>
                </a:cubicBezTo>
                <a:moveTo>
                  <a:pt x="1007" y="13258"/>
                </a:moveTo>
                <a:lnTo>
                  <a:pt x="3942" y="13258"/>
                </a:lnTo>
                <a:cubicBezTo>
                  <a:pt x="3986" y="14686"/>
                  <a:pt x="4217" y="16024"/>
                  <a:pt x="4591" y="17192"/>
                </a:cubicBezTo>
                <a:cubicBezTo>
                  <a:pt x="4057" y="17470"/>
                  <a:pt x="3582" y="17803"/>
                  <a:pt x="3166" y="18173"/>
                </a:cubicBezTo>
                <a:cubicBezTo>
                  <a:pt x="1927" y="16878"/>
                  <a:pt x="1126" y="15163"/>
                  <a:pt x="1007" y="13258"/>
                </a:cubicBezTo>
                <a:moveTo>
                  <a:pt x="3166" y="7354"/>
                </a:moveTo>
                <a:cubicBezTo>
                  <a:pt x="3582" y="7725"/>
                  <a:pt x="4057" y="8057"/>
                  <a:pt x="4591" y="8335"/>
                </a:cubicBezTo>
                <a:cubicBezTo>
                  <a:pt x="4217" y="9504"/>
                  <a:pt x="3986" y="10842"/>
                  <a:pt x="3942" y="12269"/>
                </a:cubicBezTo>
                <a:lnTo>
                  <a:pt x="1007" y="12269"/>
                </a:lnTo>
                <a:cubicBezTo>
                  <a:pt x="1126" y="10365"/>
                  <a:pt x="1927" y="8649"/>
                  <a:pt x="3166" y="7354"/>
                </a:cubicBezTo>
                <a:moveTo>
                  <a:pt x="6115" y="5410"/>
                </a:moveTo>
                <a:cubicBezTo>
                  <a:pt x="5661" y="5954"/>
                  <a:pt x="5264" y="6634"/>
                  <a:pt x="4935" y="7413"/>
                </a:cubicBezTo>
                <a:cubicBezTo>
                  <a:pt x="4544" y="7203"/>
                  <a:pt x="4188" y="6963"/>
                  <a:pt x="3877" y="6696"/>
                </a:cubicBezTo>
                <a:cubicBezTo>
                  <a:pt x="4542" y="6153"/>
                  <a:pt x="5295" y="5714"/>
                  <a:pt x="6115" y="5410"/>
                </a:cubicBezTo>
                <a:moveTo>
                  <a:pt x="8836" y="3927"/>
                </a:moveTo>
                <a:cubicBezTo>
                  <a:pt x="3956" y="3927"/>
                  <a:pt x="0" y="7883"/>
                  <a:pt x="0" y="12764"/>
                </a:cubicBezTo>
                <a:cubicBezTo>
                  <a:pt x="0" y="17644"/>
                  <a:pt x="3956" y="21600"/>
                  <a:pt x="8836" y="21600"/>
                </a:cubicBezTo>
                <a:cubicBezTo>
                  <a:pt x="13717" y="21600"/>
                  <a:pt x="17673" y="17644"/>
                  <a:pt x="17673" y="12764"/>
                </a:cubicBezTo>
                <a:cubicBezTo>
                  <a:pt x="17673" y="7883"/>
                  <a:pt x="13717"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946">
            <a:extLst>
              <a:ext uri="{FF2B5EF4-FFF2-40B4-BE49-F238E27FC236}">
                <a16:creationId xmlns:a16="http://schemas.microsoft.com/office/drawing/2014/main" id="{AF34D83E-FA0C-3C4F-A3F5-D2CFC711D61C}"/>
              </a:ext>
            </a:extLst>
          </p:cNvPr>
          <p:cNvSpPr/>
          <p:nvPr userDrawn="1"/>
        </p:nvSpPr>
        <p:spPr>
          <a:xfrm>
            <a:off x="7305355"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947">
            <a:extLst>
              <a:ext uri="{FF2B5EF4-FFF2-40B4-BE49-F238E27FC236}">
                <a16:creationId xmlns:a16="http://schemas.microsoft.com/office/drawing/2014/main" id="{945297F6-BA27-7849-A4E6-7E9C05C04BAB}"/>
              </a:ext>
            </a:extLst>
          </p:cNvPr>
          <p:cNvSpPr/>
          <p:nvPr userDrawn="1"/>
        </p:nvSpPr>
        <p:spPr>
          <a:xfrm>
            <a:off x="7838169"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4"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6"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6"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10" y="14641"/>
                  <a:pt x="13529" y="14374"/>
                </a:cubicBezTo>
                <a:cubicBezTo>
                  <a:pt x="13660" y="14445"/>
                  <a:pt x="13781" y="14521"/>
                  <a:pt x="13893" y="14602"/>
                </a:cubicBezTo>
                <a:cubicBezTo>
                  <a:pt x="13656" y="14795"/>
                  <a:pt x="13407" y="14973"/>
                  <a:pt x="13136" y="15120"/>
                </a:cubicBezTo>
                <a:moveTo>
                  <a:pt x="11304" y="12785"/>
                </a:moveTo>
                <a:lnTo>
                  <a:pt x="11304" y="11304"/>
                </a:lnTo>
                <a:lnTo>
                  <a:pt x="13226" y="11304"/>
                </a:lnTo>
                <a:cubicBezTo>
                  <a:pt x="13193" y="11948"/>
                  <a:pt x="13093" y="12547"/>
                  <a:pt x="12949" y="13093"/>
                </a:cubicBezTo>
                <a:cubicBezTo>
                  <a:pt x="12443" y="12931"/>
                  <a:pt x="11890" y="12824"/>
                  <a:pt x="11304" y="12785"/>
                </a:cubicBezTo>
                <a:moveTo>
                  <a:pt x="11304" y="15605"/>
                </a:moveTo>
                <a:lnTo>
                  <a:pt x="11304" y="13766"/>
                </a:lnTo>
                <a:cubicBezTo>
                  <a:pt x="11784" y="13800"/>
                  <a:pt x="12233" y="13886"/>
                  <a:pt x="12642" y="14009"/>
                </a:cubicBezTo>
                <a:cubicBezTo>
                  <a:pt x="12301" y="14805"/>
                  <a:pt x="11837" y="15382"/>
                  <a:pt x="11304" y="15605"/>
                </a:cubicBezTo>
                <a:moveTo>
                  <a:pt x="11304" y="8815"/>
                </a:moveTo>
                <a:cubicBezTo>
                  <a:pt x="11890"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8"/>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5"/>
                  <a:pt x="13529" y="7227"/>
                </a:cubicBezTo>
                <a:cubicBezTo>
                  <a:pt x="13410" y="6960"/>
                  <a:pt x="13280" y="6708"/>
                  <a:pt x="13136" y="6480"/>
                </a:cubicBezTo>
                <a:cubicBezTo>
                  <a:pt x="13407" y="6627"/>
                  <a:pt x="13656" y="6805"/>
                  <a:pt x="13893" y="6998"/>
                </a:cubicBezTo>
                <a:moveTo>
                  <a:pt x="15676" y="10297"/>
                </a:moveTo>
                <a:lnTo>
                  <a:pt x="14228" y="10297"/>
                </a:lnTo>
                <a:cubicBezTo>
                  <a:pt x="14189" y="9520"/>
                  <a:pt x="14060" y="8790"/>
                  <a:pt x="13863" y="8130"/>
                </a:cubicBezTo>
                <a:cubicBezTo>
                  <a:pt x="14123" y="7994"/>
                  <a:pt x="14366" y="7844"/>
                  <a:pt x="14578" y="7677"/>
                </a:cubicBezTo>
                <a:cubicBezTo>
                  <a:pt x="15177" y="8405"/>
                  <a:pt x="15574" y="9305"/>
                  <a:pt x="15676" y="10297"/>
                </a:cubicBezTo>
                <a:moveTo>
                  <a:pt x="10296" y="7835"/>
                </a:moveTo>
                <a:cubicBezTo>
                  <a:pt x="9816" y="7800"/>
                  <a:pt x="9367" y="7714"/>
                  <a:pt x="8958" y="7591"/>
                </a:cubicBezTo>
                <a:cubicBezTo>
                  <a:pt x="9299" y="6795"/>
                  <a:pt x="9764" y="6218"/>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5"/>
                </a:moveTo>
                <a:cubicBezTo>
                  <a:pt x="9764" y="15382"/>
                  <a:pt x="9299" y="14805"/>
                  <a:pt x="8958" y="14009"/>
                </a:cubicBezTo>
                <a:cubicBezTo>
                  <a:pt x="9367" y="13886"/>
                  <a:pt x="9816" y="13800"/>
                  <a:pt x="10296" y="13766"/>
                </a:cubicBezTo>
                <a:cubicBezTo>
                  <a:pt x="10296" y="13766"/>
                  <a:pt x="10296" y="15605"/>
                  <a:pt x="10296" y="15605"/>
                </a:cubicBezTo>
                <a:close/>
                <a:moveTo>
                  <a:pt x="7707" y="14602"/>
                </a:moveTo>
                <a:cubicBezTo>
                  <a:pt x="7819" y="14521"/>
                  <a:pt x="7941" y="14445"/>
                  <a:pt x="8071" y="14374"/>
                </a:cubicBezTo>
                <a:cubicBezTo>
                  <a:pt x="8190" y="14641"/>
                  <a:pt x="8321" y="14892"/>
                  <a:pt x="8464" y="15120"/>
                </a:cubicBezTo>
                <a:cubicBezTo>
                  <a:pt x="8193" y="14973"/>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6"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0"/>
                </a:moveTo>
                <a:cubicBezTo>
                  <a:pt x="8321" y="6708"/>
                  <a:pt x="8190" y="6960"/>
                  <a:pt x="8071" y="7227"/>
                </a:cubicBezTo>
                <a:cubicBezTo>
                  <a:pt x="7941" y="7155"/>
                  <a:pt x="7819" y="7079"/>
                  <a:pt x="7707" y="6998"/>
                </a:cubicBezTo>
                <a:cubicBezTo>
                  <a:pt x="7944" y="6805"/>
                  <a:pt x="8193" y="6627"/>
                  <a:pt x="8464" y="6480"/>
                </a:cubicBezTo>
                <a:moveTo>
                  <a:pt x="10800" y="4909"/>
                </a:moveTo>
                <a:cubicBezTo>
                  <a:pt x="7546" y="4909"/>
                  <a:pt x="4909" y="7546"/>
                  <a:pt x="4909" y="10800"/>
                </a:cubicBezTo>
                <a:cubicBezTo>
                  <a:pt x="4909" y="14053"/>
                  <a:pt x="7546" y="16691"/>
                  <a:pt x="10800" y="16691"/>
                </a:cubicBezTo>
                <a:cubicBezTo>
                  <a:pt x="14053" y="16691"/>
                  <a:pt x="16691" y="14053"/>
                  <a:pt x="16691" y="10800"/>
                </a:cubicBezTo>
                <a:cubicBezTo>
                  <a:pt x="16691" y="7546"/>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5"/>
                  <a:pt x="626" y="0"/>
                  <a:pt x="491" y="0"/>
                </a:cubicBezTo>
                <a:cubicBezTo>
                  <a:pt x="220" y="0"/>
                  <a:pt x="0" y="220"/>
                  <a:pt x="0" y="491"/>
                </a:cubicBezTo>
                <a:cubicBezTo>
                  <a:pt x="0" y="627"/>
                  <a:pt x="55" y="749"/>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49"/>
                  <a:pt x="21600" y="627"/>
                  <a:pt x="21600" y="491"/>
                </a:cubicBezTo>
                <a:cubicBezTo>
                  <a:pt x="21600" y="220"/>
                  <a:pt x="21380" y="0"/>
                  <a:pt x="21109" y="0"/>
                </a:cubicBezTo>
                <a:cubicBezTo>
                  <a:pt x="20974" y="0"/>
                  <a:pt x="20851" y="55"/>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948">
            <a:extLst>
              <a:ext uri="{FF2B5EF4-FFF2-40B4-BE49-F238E27FC236}">
                <a16:creationId xmlns:a16="http://schemas.microsoft.com/office/drawing/2014/main" id="{8E3A151B-7F5B-BC49-BA2E-0ADE90243666}"/>
              </a:ext>
            </a:extLst>
          </p:cNvPr>
          <p:cNvSpPr/>
          <p:nvPr userDrawn="1"/>
        </p:nvSpPr>
        <p:spPr>
          <a:xfrm>
            <a:off x="8409893" y="337738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3" y="7721"/>
                  <a:pt x="8899" y="7354"/>
                </a:cubicBezTo>
                <a:cubicBezTo>
                  <a:pt x="8384" y="6987"/>
                  <a:pt x="7819" y="6529"/>
                  <a:pt x="8462" y="6291"/>
                </a:cubicBezTo>
                <a:cubicBezTo>
                  <a:pt x="9104" y="6052"/>
                  <a:pt x="9285" y="6071"/>
                  <a:pt x="9439" y="6511"/>
                </a:cubicBezTo>
                <a:cubicBezTo>
                  <a:pt x="9594" y="6950"/>
                  <a:pt x="10108" y="6694"/>
                  <a:pt x="10159" y="6273"/>
                </a:cubicBezTo>
                <a:cubicBezTo>
                  <a:pt x="10211" y="5851"/>
                  <a:pt x="11163" y="5411"/>
                  <a:pt x="11806" y="5209"/>
                </a:cubicBezTo>
                <a:cubicBezTo>
                  <a:pt x="12449" y="5007"/>
                  <a:pt x="13040" y="4934"/>
                  <a:pt x="12963" y="4585"/>
                </a:cubicBezTo>
                <a:cubicBezTo>
                  <a:pt x="12886" y="4237"/>
                  <a:pt x="12706" y="3980"/>
                  <a:pt x="11703" y="3980"/>
                </a:cubicBezTo>
                <a:cubicBezTo>
                  <a:pt x="10699" y="3980"/>
                  <a:pt x="11137" y="4934"/>
                  <a:pt x="10314" y="4365"/>
                </a:cubicBezTo>
                <a:cubicBezTo>
                  <a:pt x="9491" y="3797"/>
                  <a:pt x="10493" y="3944"/>
                  <a:pt x="10905" y="3816"/>
                </a:cubicBezTo>
                <a:cubicBezTo>
                  <a:pt x="11317" y="3687"/>
                  <a:pt x="11729" y="3155"/>
                  <a:pt x="11009" y="3119"/>
                </a:cubicBezTo>
                <a:cubicBezTo>
                  <a:pt x="10287" y="3082"/>
                  <a:pt x="10442" y="3339"/>
                  <a:pt x="9876" y="3192"/>
                </a:cubicBezTo>
                <a:cubicBezTo>
                  <a:pt x="9310" y="3045"/>
                  <a:pt x="9053" y="3706"/>
                  <a:pt x="8693" y="3614"/>
                </a:cubicBezTo>
                <a:cubicBezTo>
                  <a:pt x="8519" y="3570"/>
                  <a:pt x="8131" y="3374"/>
                  <a:pt x="7770" y="3142"/>
                </a:cubicBezTo>
                <a:cubicBezTo>
                  <a:pt x="6767" y="3765"/>
                  <a:pt x="6022" y="4597"/>
                  <a:pt x="5656" y="5546"/>
                </a:cubicBezTo>
                <a:cubicBezTo>
                  <a:pt x="5919" y="6021"/>
                  <a:pt x="6275" y="6273"/>
                  <a:pt x="6275" y="6273"/>
                </a:cubicBezTo>
                <a:moveTo>
                  <a:pt x="20588" y="12027"/>
                </a:moveTo>
                <a:cubicBezTo>
                  <a:pt x="20407" y="12027"/>
                  <a:pt x="20245" y="12080"/>
                  <a:pt x="20124"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5" y="1037"/>
                  <a:pt x="5062" y="900"/>
                  <a:pt x="5062" y="736"/>
                </a:cubicBezTo>
                <a:cubicBezTo>
                  <a:pt x="5062" y="465"/>
                  <a:pt x="4760" y="245"/>
                  <a:pt x="4388" y="245"/>
                </a:cubicBezTo>
                <a:cubicBezTo>
                  <a:pt x="4192" y="245"/>
                  <a:pt x="4020" y="308"/>
                  <a:pt x="3897" y="405"/>
                </a:cubicBezTo>
                <a:lnTo>
                  <a:pt x="3895" y="403"/>
                </a:lnTo>
                <a:cubicBezTo>
                  <a:pt x="1505" y="2016"/>
                  <a:pt x="0" y="4314"/>
                  <a:pt x="0" y="6873"/>
                </a:cubicBezTo>
                <a:cubicBezTo>
                  <a:pt x="0" y="11587"/>
                  <a:pt x="5081" y="15428"/>
                  <a:pt x="11475" y="15684"/>
                </a:cubicBezTo>
                <a:lnTo>
                  <a:pt x="11475" y="20618"/>
                </a:lnTo>
                <a:lnTo>
                  <a:pt x="7425" y="20618"/>
                </a:lnTo>
                <a:cubicBezTo>
                  <a:pt x="7052" y="20618"/>
                  <a:pt x="6750" y="20838"/>
                  <a:pt x="6750" y="21109"/>
                </a:cubicBezTo>
                <a:cubicBezTo>
                  <a:pt x="6750" y="21380"/>
                  <a:pt x="7052"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4"/>
                  <a:pt x="18970" y="14500"/>
                  <a:pt x="21045" y="12880"/>
                </a:cubicBezTo>
                <a:lnTo>
                  <a:pt x="21041" y="12877"/>
                </a:lnTo>
                <a:cubicBezTo>
                  <a:pt x="21175" y="12788"/>
                  <a:pt x="21262" y="12661"/>
                  <a:pt x="21262" y="12518"/>
                </a:cubicBezTo>
                <a:cubicBezTo>
                  <a:pt x="21262" y="12247"/>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7"/>
                  <a:pt x="17369" y="0"/>
                  <a:pt x="12150" y="0"/>
                </a:cubicBezTo>
                <a:cubicBezTo>
                  <a:pt x="6931" y="0"/>
                  <a:pt x="2700" y="3077"/>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2"/>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4" y="11388"/>
                </a:cubicBezTo>
                <a:cubicBezTo>
                  <a:pt x="11315" y="11501"/>
                  <a:pt x="11532" y="11731"/>
                  <a:pt x="11738" y="11767"/>
                </a:cubicBezTo>
                <a:cubicBezTo>
                  <a:pt x="11768" y="11768"/>
                  <a:pt x="11798" y="11769"/>
                  <a:pt x="11828" y="11770"/>
                </a:cubicBezTo>
                <a:cubicBezTo>
                  <a:pt x="11954" y="11751"/>
                  <a:pt x="12068" y="11642"/>
                  <a:pt x="12140" y="11351"/>
                </a:cubicBezTo>
                <a:cubicBezTo>
                  <a:pt x="12346" y="10526"/>
                  <a:pt x="12732" y="10067"/>
                  <a:pt x="13169" y="9664"/>
                </a:cubicBezTo>
                <a:cubicBezTo>
                  <a:pt x="13606" y="9261"/>
                  <a:pt x="14070" y="8729"/>
                  <a:pt x="13195" y="8197"/>
                </a:cubicBezTo>
                <a:cubicBezTo>
                  <a:pt x="12320" y="7666"/>
                  <a:pt x="12423" y="7428"/>
                  <a:pt x="11317" y="7428"/>
                </a:cubicBezTo>
                <a:moveTo>
                  <a:pt x="14404" y="3284"/>
                </a:moveTo>
                <a:cubicBezTo>
                  <a:pt x="14404" y="3284"/>
                  <a:pt x="14198" y="3431"/>
                  <a:pt x="14404" y="3962"/>
                </a:cubicBezTo>
                <a:cubicBezTo>
                  <a:pt x="14610" y="4494"/>
                  <a:pt x="14955" y="4609"/>
                  <a:pt x="15974" y="4311"/>
                </a:cubicBezTo>
                <a:cubicBezTo>
                  <a:pt x="16411" y="4182"/>
                  <a:pt x="16742" y="4248"/>
                  <a:pt x="16693" y="4567"/>
                </a:cubicBezTo>
                <a:cubicBezTo>
                  <a:pt x="16591" y="5246"/>
                  <a:pt x="15858" y="5217"/>
                  <a:pt x="16411" y="6309"/>
                </a:cubicBezTo>
                <a:cubicBezTo>
                  <a:pt x="16745" y="6969"/>
                  <a:pt x="17568" y="7226"/>
                  <a:pt x="17877" y="7739"/>
                </a:cubicBezTo>
                <a:cubicBezTo>
                  <a:pt x="17984" y="7918"/>
                  <a:pt x="18288" y="8083"/>
                  <a:pt x="18633" y="8228"/>
                </a:cubicBezTo>
                <a:cubicBezTo>
                  <a:pt x="18803" y="7797"/>
                  <a:pt x="18900" y="7344"/>
                  <a:pt x="18900" y="6873"/>
                </a:cubicBezTo>
                <a:cubicBezTo>
                  <a:pt x="18900" y="4752"/>
                  <a:pt x="17047" y="2950"/>
                  <a:pt x="14457" y="2264"/>
                </a:cubicBezTo>
                <a:cubicBezTo>
                  <a:pt x="14328" y="2411"/>
                  <a:pt x="14192" y="2545"/>
                  <a:pt x="14044" y="2605"/>
                </a:cubicBezTo>
                <a:cubicBezTo>
                  <a:pt x="13684" y="2752"/>
                  <a:pt x="13710" y="3339"/>
                  <a:pt x="14404" y="328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949">
            <a:extLst>
              <a:ext uri="{FF2B5EF4-FFF2-40B4-BE49-F238E27FC236}">
                <a16:creationId xmlns:a16="http://schemas.microsoft.com/office/drawing/2014/main" id="{E8881F07-F4D3-4849-9201-0A72092E3B2C}"/>
              </a:ext>
            </a:extLst>
          </p:cNvPr>
          <p:cNvSpPr/>
          <p:nvPr userDrawn="1"/>
        </p:nvSpPr>
        <p:spPr>
          <a:xfrm>
            <a:off x="8930796"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6"/>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8"/>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2"/>
                  <a:pt x="21600" y="14236"/>
                </a:cubicBezTo>
                <a:cubicBezTo>
                  <a:pt x="21600" y="14101"/>
                  <a:pt x="21533" y="13978"/>
                  <a:pt x="21424" y="1388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950">
            <a:extLst>
              <a:ext uri="{FF2B5EF4-FFF2-40B4-BE49-F238E27FC236}">
                <a16:creationId xmlns:a16="http://schemas.microsoft.com/office/drawing/2014/main" id="{5B676FAF-2F81-B445-99B9-34762332ABFC}"/>
              </a:ext>
            </a:extLst>
          </p:cNvPr>
          <p:cNvSpPr/>
          <p:nvPr userDrawn="1"/>
        </p:nvSpPr>
        <p:spPr>
          <a:xfrm>
            <a:off x="9464404"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951">
            <a:extLst>
              <a:ext uri="{FF2B5EF4-FFF2-40B4-BE49-F238E27FC236}">
                <a16:creationId xmlns:a16="http://schemas.microsoft.com/office/drawing/2014/main" id="{570D9F0E-8AEA-B24C-9C72-38C1E7CAE3E5}"/>
              </a:ext>
            </a:extLst>
          </p:cNvPr>
          <p:cNvSpPr/>
          <p:nvPr userDrawn="1"/>
        </p:nvSpPr>
        <p:spPr>
          <a:xfrm>
            <a:off x="9972603" y="340279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3"/>
                  <a:pt x="9957" y="1783"/>
                </a:cubicBezTo>
                <a:cubicBezTo>
                  <a:pt x="9960" y="1778"/>
                  <a:pt x="10234" y="1200"/>
                  <a:pt x="10800" y="1200"/>
                </a:cubicBezTo>
                <a:cubicBezTo>
                  <a:pt x="11366" y="1200"/>
                  <a:pt x="11588" y="1654"/>
                  <a:pt x="11617" y="1719"/>
                </a:cubicBezTo>
                <a:cubicBezTo>
                  <a:pt x="11641" y="1792"/>
                  <a:pt x="11650" y="1806"/>
                  <a:pt x="11685" y="1873"/>
                </a:cubicBezTo>
                <a:lnTo>
                  <a:pt x="20522" y="18673"/>
                </a:lnTo>
                <a:cubicBezTo>
                  <a:pt x="20535" y="18697"/>
                  <a:pt x="20548" y="18720"/>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4"/>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955">
            <a:extLst>
              <a:ext uri="{FF2B5EF4-FFF2-40B4-BE49-F238E27FC236}">
                <a16:creationId xmlns:a16="http://schemas.microsoft.com/office/drawing/2014/main" id="{9FB38713-8CD0-1349-962E-632FB2BB25E2}"/>
              </a:ext>
            </a:extLst>
          </p:cNvPr>
          <p:cNvSpPr/>
          <p:nvPr userDrawn="1"/>
        </p:nvSpPr>
        <p:spPr>
          <a:xfrm>
            <a:off x="1965300"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956">
            <a:extLst>
              <a:ext uri="{FF2B5EF4-FFF2-40B4-BE49-F238E27FC236}">
                <a16:creationId xmlns:a16="http://schemas.microsoft.com/office/drawing/2014/main" id="{F7642D47-EE74-D04D-A269-C2F066170B18}"/>
              </a:ext>
            </a:extLst>
          </p:cNvPr>
          <p:cNvSpPr/>
          <p:nvPr userDrawn="1"/>
        </p:nvSpPr>
        <p:spPr>
          <a:xfrm>
            <a:off x="2477469" y="48074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7"/>
                  <a:pt x="12544" y="14727"/>
                  <a:pt x="12273" y="14727"/>
                </a:cubicBezTo>
                <a:lnTo>
                  <a:pt x="9327" y="14727"/>
                </a:lnTo>
                <a:cubicBezTo>
                  <a:pt x="9056" y="14727"/>
                  <a:pt x="8836" y="14947"/>
                  <a:pt x="8836" y="15218"/>
                </a:cubicBezTo>
                <a:lnTo>
                  <a:pt x="8836" y="17673"/>
                </a:lnTo>
                <a:lnTo>
                  <a:pt x="7855" y="17673"/>
                </a:lnTo>
                <a:cubicBezTo>
                  <a:pt x="7584" y="17673"/>
                  <a:pt x="7364" y="17892"/>
                  <a:pt x="7364" y="18164"/>
                </a:cubicBezTo>
                <a:cubicBezTo>
                  <a:pt x="7364" y="18299"/>
                  <a:pt x="7419" y="18422"/>
                  <a:pt x="7507" y="18511"/>
                </a:cubicBezTo>
                <a:lnTo>
                  <a:pt x="10453" y="21456"/>
                </a:lnTo>
                <a:cubicBezTo>
                  <a:pt x="10542" y="21545"/>
                  <a:pt x="10665" y="21600"/>
                  <a:pt x="10800" y="21600"/>
                </a:cubicBezTo>
                <a:cubicBezTo>
                  <a:pt x="10935" y="21600"/>
                  <a:pt x="11058" y="21545"/>
                  <a:pt x="11147" y="21456"/>
                </a:cubicBezTo>
                <a:lnTo>
                  <a:pt x="14093" y="18511"/>
                </a:lnTo>
                <a:cubicBezTo>
                  <a:pt x="14181" y="18422"/>
                  <a:pt x="14236" y="18299"/>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0"/>
                </a:moveTo>
                <a:lnTo>
                  <a:pt x="18437" y="3857"/>
                </a:lnTo>
                <a:cubicBezTo>
                  <a:pt x="18628" y="3666"/>
                  <a:pt x="18628" y="3355"/>
                  <a:pt x="18437" y="3163"/>
                </a:cubicBezTo>
                <a:cubicBezTo>
                  <a:pt x="18245" y="2971"/>
                  <a:pt x="17934" y="2971"/>
                  <a:pt x="17742" y="3163"/>
                </a:cubicBezTo>
                <a:lnTo>
                  <a:pt x="15659" y="5247"/>
                </a:lnTo>
                <a:cubicBezTo>
                  <a:pt x="15468" y="5437"/>
                  <a:pt x="15468" y="5749"/>
                  <a:pt x="15659" y="5940"/>
                </a:cubicBezTo>
                <a:cubicBezTo>
                  <a:pt x="15851" y="6132"/>
                  <a:pt x="16162" y="6132"/>
                  <a:pt x="16354" y="5940"/>
                </a:cubicBezTo>
                <a:moveTo>
                  <a:pt x="5246" y="5940"/>
                </a:moveTo>
                <a:cubicBezTo>
                  <a:pt x="5438" y="6132"/>
                  <a:pt x="5749" y="6132"/>
                  <a:pt x="5941" y="5940"/>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0"/>
                  <a:pt x="5246" y="594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957">
            <a:extLst>
              <a:ext uri="{FF2B5EF4-FFF2-40B4-BE49-F238E27FC236}">
                <a16:creationId xmlns:a16="http://schemas.microsoft.com/office/drawing/2014/main" id="{8CF7BB2F-B73E-4640-A123-D742F8D87256}"/>
              </a:ext>
            </a:extLst>
          </p:cNvPr>
          <p:cNvSpPr/>
          <p:nvPr userDrawn="1"/>
        </p:nvSpPr>
        <p:spPr>
          <a:xfrm>
            <a:off x="3070632" y="480907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4"/>
                </a:lnTo>
                <a:cubicBezTo>
                  <a:pt x="11059" y="55"/>
                  <a:pt x="10935" y="0"/>
                  <a:pt x="10800" y="0"/>
                </a:cubicBezTo>
                <a:cubicBezTo>
                  <a:pt x="10665" y="0"/>
                  <a:pt x="10542" y="55"/>
                  <a:pt x="10452" y="144"/>
                </a:cubicBezTo>
                <a:lnTo>
                  <a:pt x="7507" y="3089"/>
                </a:lnTo>
                <a:cubicBezTo>
                  <a:pt x="7419" y="3178"/>
                  <a:pt x="7364" y="3301"/>
                  <a:pt x="7364" y="3436"/>
                </a:cubicBezTo>
                <a:cubicBezTo>
                  <a:pt x="7364" y="3708"/>
                  <a:pt x="7584" y="3927"/>
                  <a:pt x="7855" y="3927"/>
                </a:cubicBezTo>
                <a:moveTo>
                  <a:pt x="5246" y="15759"/>
                </a:moveTo>
                <a:cubicBezTo>
                  <a:pt x="5438" y="15950"/>
                  <a:pt x="5749" y="15950"/>
                  <a:pt x="5941" y="15759"/>
                </a:cubicBezTo>
                <a:cubicBezTo>
                  <a:pt x="6132" y="15567"/>
                  <a:pt x="6132" y="15256"/>
                  <a:pt x="5941" y="15064"/>
                </a:cubicBezTo>
                <a:lnTo>
                  <a:pt x="3858" y="12981"/>
                </a:lnTo>
                <a:cubicBezTo>
                  <a:pt x="3666" y="12790"/>
                  <a:pt x="3355" y="12790"/>
                  <a:pt x="3163" y="12981"/>
                </a:cubicBezTo>
                <a:cubicBezTo>
                  <a:pt x="2971" y="13173"/>
                  <a:pt x="2971" y="13484"/>
                  <a:pt x="3163" y="13675"/>
                </a:cubicBezTo>
                <a:cubicBezTo>
                  <a:pt x="3163"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8" y="13484"/>
                  <a:pt x="18628" y="13173"/>
                  <a:pt x="18437" y="12981"/>
                </a:cubicBezTo>
                <a:cubicBezTo>
                  <a:pt x="18245" y="12790"/>
                  <a:pt x="17934" y="12790"/>
                  <a:pt x="17742" y="12981"/>
                </a:cubicBezTo>
                <a:lnTo>
                  <a:pt x="15659" y="15064"/>
                </a:lnTo>
                <a:cubicBezTo>
                  <a:pt x="15468" y="15256"/>
                  <a:pt x="15468" y="15567"/>
                  <a:pt x="15659" y="15759"/>
                </a:cubicBezTo>
                <a:cubicBezTo>
                  <a:pt x="15851" y="15950"/>
                  <a:pt x="16162" y="15950"/>
                  <a:pt x="16354" y="15759"/>
                </a:cubicBezTo>
                <a:moveTo>
                  <a:pt x="5891" y="20618"/>
                </a:moveTo>
                <a:cubicBezTo>
                  <a:pt x="5891" y="17907"/>
                  <a:pt x="8089" y="15709"/>
                  <a:pt x="10800" y="15709"/>
                </a:cubicBezTo>
                <a:cubicBezTo>
                  <a:pt x="13511" y="15709"/>
                  <a:pt x="15709" y="17907"/>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8"/>
                  <a:pt x="0" y="21109"/>
                </a:cubicBezTo>
                <a:cubicBezTo>
                  <a:pt x="0" y="21380"/>
                  <a:pt x="220" y="21600"/>
                  <a:pt x="491" y="21600"/>
                </a:cubicBezTo>
                <a:lnTo>
                  <a:pt x="21109" y="21600"/>
                </a:lnTo>
                <a:cubicBezTo>
                  <a:pt x="21380" y="21600"/>
                  <a:pt x="21600" y="21380"/>
                  <a:pt x="21600" y="21109"/>
                </a:cubicBezTo>
                <a:cubicBezTo>
                  <a:pt x="21600" y="20838"/>
                  <a:pt x="21380" y="20618"/>
                  <a:pt x="21109" y="206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958">
            <a:extLst>
              <a:ext uri="{FF2B5EF4-FFF2-40B4-BE49-F238E27FC236}">
                <a16:creationId xmlns:a16="http://schemas.microsoft.com/office/drawing/2014/main" id="{0A954F6A-9308-A445-8149-3D30D6A2BB68}"/>
              </a:ext>
            </a:extLst>
          </p:cNvPr>
          <p:cNvSpPr/>
          <p:nvPr userDrawn="1"/>
        </p:nvSpPr>
        <p:spPr>
          <a:xfrm>
            <a:off x="3647914"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6" y="20616"/>
                  <a:pt x="982" y="16203"/>
                  <a:pt x="982" y="10777"/>
                </a:cubicBezTo>
                <a:cubicBezTo>
                  <a:pt x="982" y="6434"/>
                  <a:pt x="3745" y="2741"/>
                  <a:pt x="7690" y="1441"/>
                </a:cubicBezTo>
                <a:cubicBezTo>
                  <a:pt x="6837" y="3102"/>
                  <a:pt x="6382" y="4957"/>
                  <a:pt x="6382" y="6841"/>
                </a:cubicBezTo>
                <a:cubicBezTo>
                  <a:pt x="6382" y="13004"/>
                  <a:pt x="11118" y="18079"/>
                  <a:pt x="17134" y="18604"/>
                </a:cubicBezTo>
                <a:cubicBezTo>
                  <a:pt x="15361" y="19863"/>
                  <a:pt x="13065" y="20616"/>
                  <a:pt x="10800" y="20616"/>
                </a:cubicBezTo>
                <a:moveTo>
                  <a:pt x="7364" y="6841"/>
                </a:moveTo>
                <a:cubicBezTo>
                  <a:pt x="7364" y="4248"/>
                  <a:pt x="8276" y="1870"/>
                  <a:pt x="9794" y="5"/>
                </a:cubicBezTo>
                <a:cubicBezTo>
                  <a:pt x="4302" y="514"/>
                  <a:pt x="0" y="5140"/>
                  <a:pt x="0" y="10777"/>
                </a:cubicBezTo>
                <a:cubicBezTo>
                  <a:pt x="0" y="16755"/>
                  <a:pt x="4836" y="21600"/>
                  <a:pt x="10800" y="21600"/>
                </a:cubicBezTo>
                <a:cubicBezTo>
                  <a:pt x="14176" y="21600"/>
                  <a:pt x="17656" y="20045"/>
                  <a:pt x="19636" y="17613"/>
                </a:cubicBezTo>
                <a:cubicBezTo>
                  <a:pt x="19305" y="17644"/>
                  <a:pt x="18503" y="17665"/>
                  <a:pt x="18164" y="17665"/>
                </a:cubicBezTo>
                <a:cubicBezTo>
                  <a:pt x="12199" y="17665"/>
                  <a:pt x="7364" y="12819"/>
                  <a:pt x="7364" y="6841"/>
                </a:cubicBezTo>
                <a:moveTo>
                  <a:pt x="17673" y="10309"/>
                </a:moveTo>
                <a:lnTo>
                  <a:pt x="17137" y="11737"/>
                </a:lnTo>
                <a:lnTo>
                  <a:pt x="15709" y="11737"/>
                </a:lnTo>
                <a:lnTo>
                  <a:pt x="16869" y="12629"/>
                </a:lnTo>
                <a:lnTo>
                  <a:pt x="16334" y="14236"/>
                </a:lnTo>
                <a:lnTo>
                  <a:pt x="17673" y="13255"/>
                </a:lnTo>
                <a:lnTo>
                  <a:pt x="19011" y="14236"/>
                </a:lnTo>
                <a:lnTo>
                  <a:pt x="18476" y="12629"/>
                </a:lnTo>
                <a:lnTo>
                  <a:pt x="19636" y="11737"/>
                </a:lnTo>
                <a:lnTo>
                  <a:pt x="18208" y="11737"/>
                </a:lnTo>
                <a:cubicBezTo>
                  <a:pt x="18208" y="11737"/>
                  <a:pt x="17673" y="10309"/>
                  <a:pt x="17673" y="10309"/>
                </a:cubicBezTo>
                <a:close/>
                <a:moveTo>
                  <a:pt x="11425" y="9327"/>
                </a:moveTo>
                <a:lnTo>
                  <a:pt x="12764" y="8345"/>
                </a:lnTo>
                <a:lnTo>
                  <a:pt x="14102" y="9327"/>
                </a:lnTo>
                <a:lnTo>
                  <a:pt x="13567" y="7721"/>
                </a:lnTo>
                <a:lnTo>
                  <a:pt x="14727" y="6828"/>
                </a:lnTo>
                <a:lnTo>
                  <a:pt x="13299" y="6828"/>
                </a:lnTo>
                <a:lnTo>
                  <a:pt x="12764" y="5400"/>
                </a:lnTo>
                <a:lnTo>
                  <a:pt x="12228" y="6828"/>
                </a:lnTo>
                <a:lnTo>
                  <a:pt x="10800" y="6828"/>
                </a:lnTo>
                <a:lnTo>
                  <a:pt x="11960" y="7721"/>
                </a:lnTo>
                <a:cubicBezTo>
                  <a:pt x="11960" y="7721"/>
                  <a:pt x="11425" y="9327"/>
                  <a:pt x="11425" y="93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959">
            <a:extLst>
              <a:ext uri="{FF2B5EF4-FFF2-40B4-BE49-F238E27FC236}">
                <a16:creationId xmlns:a16="http://schemas.microsoft.com/office/drawing/2014/main" id="{04F8BCCE-02C6-FA4E-93A2-AED3C5E8A3C1}"/>
              </a:ext>
            </a:extLst>
          </p:cNvPr>
          <p:cNvSpPr/>
          <p:nvPr userDrawn="1"/>
        </p:nvSpPr>
        <p:spPr>
          <a:xfrm>
            <a:off x="4222813"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8" y="3927"/>
                  <a:pt x="4909" y="5247"/>
                  <a:pt x="4909" y="6873"/>
                </a:cubicBezTo>
                <a:cubicBezTo>
                  <a:pt x="4909" y="8500"/>
                  <a:pt x="6228"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7"/>
                  <a:pt x="9056" y="14727"/>
                  <a:pt x="9327" y="14727"/>
                </a:cubicBezTo>
                <a:cubicBezTo>
                  <a:pt x="9598" y="14727"/>
                  <a:pt x="9818" y="14947"/>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960">
            <a:extLst>
              <a:ext uri="{FF2B5EF4-FFF2-40B4-BE49-F238E27FC236}">
                <a16:creationId xmlns:a16="http://schemas.microsoft.com/office/drawing/2014/main" id="{6E3E4ED9-6E14-A74E-8AC6-BEAE89696568}"/>
              </a:ext>
            </a:extLst>
          </p:cNvPr>
          <p:cNvSpPr/>
          <p:nvPr userDrawn="1"/>
        </p:nvSpPr>
        <p:spPr>
          <a:xfrm>
            <a:off x="4785802" y="4835282"/>
            <a:ext cx="279509" cy="203279"/>
          </a:xfrm>
          <a:custGeom>
            <a:avLst/>
            <a:gdLst/>
            <a:ahLst/>
            <a:cxnLst>
              <a:cxn ang="0">
                <a:pos x="wd2" y="hd2"/>
              </a:cxn>
              <a:cxn ang="5400000">
                <a:pos x="wd2" y="hd2"/>
              </a:cxn>
              <a:cxn ang="10800000">
                <a:pos x="wd2" y="hd2"/>
              </a:cxn>
              <a:cxn ang="16200000">
                <a:pos x="wd2" y="hd2"/>
              </a:cxn>
            </a:cxnLst>
            <a:rect l="0" t="0" r="r" b="b"/>
            <a:pathLst>
              <a:path w="21016" h="21600" extrusionOk="0">
                <a:moveTo>
                  <a:pt x="17140" y="11946"/>
                </a:moveTo>
                <a:cubicBezTo>
                  <a:pt x="15736" y="13192"/>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1"/>
                  <a:pt x="6815" y="1350"/>
                  <a:pt x="10508" y="1350"/>
                </a:cubicBezTo>
                <a:cubicBezTo>
                  <a:pt x="14201" y="1350"/>
                  <a:pt x="17194" y="5581"/>
                  <a:pt x="17194" y="10800"/>
                </a:cubicBezTo>
                <a:cubicBezTo>
                  <a:pt x="17194" y="11189"/>
                  <a:pt x="17172" y="11570"/>
                  <a:pt x="17140" y="11946"/>
                </a:cubicBezTo>
                <a:moveTo>
                  <a:pt x="10508" y="20250"/>
                </a:moveTo>
                <a:cubicBezTo>
                  <a:pt x="8681" y="20250"/>
                  <a:pt x="7028" y="19212"/>
                  <a:pt x="5821" y="17534"/>
                </a:cubicBezTo>
                <a:cubicBezTo>
                  <a:pt x="5984" y="17541"/>
                  <a:pt x="6147" y="17547"/>
                  <a:pt x="6315" y="17547"/>
                </a:cubicBezTo>
                <a:cubicBezTo>
                  <a:pt x="7976" y="17547"/>
                  <a:pt x="9848" y="17215"/>
                  <a:pt x="11778" y="16518"/>
                </a:cubicBezTo>
                <a:cubicBezTo>
                  <a:pt x="13697" y="15824"/>
                  <a:pt x="15425" y="14854"/>
                  <a:pt x="16859" y="13742"/>
                </a:cubicBezTo>
                <a:cubicBezTo>
                  <a:pt x="15984" y="17519"/>
                  <a:pt x="13473" y="20250"/>
                  <a:pt x="10508" y="20250"/>
                </a:cubicBezTo>
                <a:moveTo>
                  <a:pt x="20938" y="6356"/>
                </a:moveTo>
                <a:cubicBezTo>
                  <a:pt x="20592" y="4617"/>
                  <a:pt x="19141" y="3452"/>
                  <a:pt x="17072" y="2964"/>
                </a:cubicBezTo>
                <a:cubicBezTo>
                  <a:pt x="17380" y="3481"/>
                  <a:pt x="17660" y="4034"/>
                  <a:pt x="17905" y="4620"/>
                </a:cubicBezTo>
                <a:cubicBezTo>
                  <a:pt x="19058" y="5088"/>
                  <a:pt x="19838" y="5815"/>
                  <a:pt x="20018" y="6721"/>
                </a:cubicBezTo>
                <a:cubicBezTo>
                  <a:pt x="20123" y="7246"/>
                  <a:pt x="20033" y="7861"/>
                  <a:pt x="19752" y="8549"/>
                </a:cubicBezTo>
                <a:cubicBezTo>
                  <a:pt x="19449" y="9292"/>
                  <a:pt x="18904" y="10122"/>
                  <a:pt x="18143" y="10958"/>
                </a:cubicBezTo>
                <a:cubicBezTo>
                  <a:pt x="18144" y="10905"/>
                  <a:pt x="18149" y="10853"/>
                  <a:pt x="18149" y="10800"/>
                </a:cubicBezTo>
                <a:cubicBezTo>
                  <a:pt x="18149" y="4835"/>
                  <a:pt x="14728" y="0"/>
                  <a:pt x="10508" y="0"/>
                </a:cubicBezTo>
                <a:cubicBezTo>
                  <a:pt x="6288" y="0"/>
                  <a:pt x="2867" y="4835"/>
                  <a:pt x="2867" y="10800"/>
                </a:cubicBezTo>
                <a:cubicBezTo>
                  <a:pt x="2867" y="12627"/>
                  <a:pt x="3190" y="14345"/>
                  <a:pt x="3756" y="15853"/>
                </a:cubicBezTo>
                <a:cubicBezTo>
                  <a:pt x="2245" y="15418"/>
                  <a:pt x="1209" y="14595"/>
                  <a:pt x="997" y="13528"/>
                </a:cubicBezTo>
                <a:cubicBezTo>
                  <a:pt x="893" y="13003"/>
                  <a:pt x="982" y="12389"/>
                  <a:pt x="1263" y="11700"/>
                </a:cubicBezTo>
                <a:cubicBezTo>
                  <a:pt x="1416" y="11327"/>
                  <a:pt x="1650" y="10926"/>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5"/>
                  <a:pt x="18017" y="12755"/>
                </a:cubicBezTo>
                <a:cubicBezTo>
                  <a:pt x="20167" y="10724"/>
                  <a:pt x="21339" y="8374"/>
                  <a:pt x="20938" y="63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961">
            <a:extLst>
              <a:ext uri="{FF2B5EF4-FFF2-40B4-BE49-F238E27FC236}">
                <a16:creationId xmlns:a16="http://schemas.microsoft.com/office/drawing/2014/main" id="{72895C00-BB4F-804A-8994-5BAF145DE8EC}"/>
              </a:ext>
            </a:extLst>
          </p:cNvPr>
          <p:cNvSpPr/>
          <p:nvPr userDrawn="1"/>
        </p:nvSpPr>
        <p:spPr>
          <a:xfrm>
            <a:off x="5371819" y="479716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962">
            <a:extLst>
              <a:ext uri="{FF2B5EF4-FFF2-40B4-BE49-F238E27FC236}">
                <a16:creationId xmlns:a16="http://schemas.microsoft.com/office/drawing/2014/main" id="{1D47256C-E835-A041-8922-B09435D9D5E3}"/>
              </a:ext>
            </a:extLst>
          </p:cNvPr>
          <p:cNvSpPr/>
          <p:nvPr userDrawn="1"/>
        </p:nvSpPr>
        <p:spPr>
          <a:xfrm>
            <a:off x="8868859" y="529663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963">
            <a:extLst>
              <a:ext uri="{FF2B5EF4-FFF2-40B4-BE49-F238E27FC236}">
                <a16:creationId xmlns:a16="http://schemas.microsoft.com/office/drawing/2014/main" id="{E649EC95-FE10-1D46-B13D-34F53E40EBED}"/>
              </a:ext>
            </a:extLst>
          </p:cNvPr>
          <p:cNvSpPr/>
          <p:nvPr userDrawn="1"/>
        </p:nvSpPr>
        <p:spPr>
          <a:xfrm>
            <a:off x="9416761" y="536015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964">
            <a:extLst>
              <a:ext uri="{FF2B5EF4-FFF2-40B4-BE49-F238E27FC236}">
                <a16:creationId xmlns:a16="http://schemas.microsoft.com/office/drawing/2014/main" id="{94C9FCF2-3FEE-3F40-BB38-103E24C3C321}"/>
              </a:ext>
            </a:extLst>
          </p:cNvPr>
          <p:cNvSpPr/>
          <p:nvPr userDrawn="1"/>
        </p:nvSpPr>
        <p:spPr>
          <a:xfrm>
            <a:off x="6529558" y="5314100"/>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965">
            <a:extLst>
              <a:ext uri="{FF2B5EF4-FFF2-40B4-BE49-F238E27FC236}">
                <a16:creationId xmlns:a16="http://schemas.microsoft.com/office/drawing/2014/main" id="{EC24B9EF-D6E4-2740-A2A8-0CE5A3EB9DCE}"/>
              </a:ext>
            </a:extLst>
          </p:cNvPr>
          <p:cNvSpPr/>
          <p:nvPr userDrawn="1"/>
        </p:nvSpPr>
        <p:spPr>
          <a:xfrm>
            <a:off x="1965300" y="5393506"/>
            <a:ext cx="279509" cy="165165"/>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4"/>
                  <a:pt x="3929" y="9410"/>
                  <a:pt x="3988" y="8739"/>
                </a:cubicBezTo>
                <a:cubicBezTo>
                  <a:pt x="4343" y="4704"/>
                  <a:pt x="6427" y="1662"/>
                  <a:pt x="8836" y="1662"/>
                </a:cubicBezTo>
                <a:cubicBezTo>
                  <a:pt x="10501" y="1662"/>
                  <a:pt x="12038" y="3081"/>
                  <a:pt x="12948" y="5461"/>
                </a:cubicBezTo>
                <a:cubicBezTo>
                  <a:pt x="13103" y="5866"/>
                  <a:pt x="13354" y="6137"/>
                  <a:pt x="13636" y="6203"/>
                </a:cubicBezTo>
                <a:cubicBezTo>
                  <a:pt x="13682" y="6215"/>
                  <a:pt x="13727" y="6219"/>
                  <a:pt x="13773" y="6219"/>
                </a:cubicBezTo>
                <a:cubicBezTo>
                  <a:pt x="14009" y="6219"/>
                  <a:pt x="14238" y="6076"/>
                  <a:pt x="14419" y="5809"/>
                </a:cubicBezTo>
                <a:cubicBezTo>
                  <a:pt x="14777" y="5278"/>
                  <a:pt x="15236" y="4985"/>
                  <a:pt x="15709" y="4985"/>
                </a:cubicBezTo>
                <a:cubicBezTo>
                  <a:pt x="16792" y="4985"/>
                  <a:pt x="17673" y="6476"/>
                  <a:pt x="17671" y="8326"/>
                </a:cubicBezTo>
                <a:lnTo>
                  <a:pt x="17667" y="8447"/>
                </a:lnTo>
                <a:cubicBezTo>
                  <a:pt x="17646" y="9234"/>
                  <a:pt x="17953" y="9937"/>
                  <a:pt x="18404" y="10132"/>
                </a:cubicBezTo>
                <a:cubicBezTo>
                  <a:pt x="19708" y="10697"/>
                  <a:pt x="20618" y="12680"/>
                  <a:pt x="20618" y="14954"/>
                </a:cubicBezTo>
                <a:cubicBezTo>
                  <a:pt x="20618" y="17703"/>
                  <a:pt x="19297" y="19938"/>
                  <a:pt x="17673" y="19938"/>
                </a:cubicBezTo>
                <a:moveTo>
                  <a:pt x="18648" y="8523"/>
                </a:moveTo>
                <a:cubicBezTo>
                  <a:pt x="18650" y="8451"/>
                  <a:pt x="18655" y="8381"/>
                  <a:pt x="18655" y="8308"/>
                </a:cubicBezTo>
                <a:cubicBezTo>
                  <a:pt x="18655" y="5556"/>
                  <a:pt x="17335" y="3323"/>
                  <a:pt x="15709" y="3323"/>
                </a:cubicBezTo>
                <a:cubicBezTo>
                  <a:pt x="14967" y="3323"/>
                  <a:pt x="14290" y="3791"/>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4" y="9259"/>
                  <a:pt x="18648" y="852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966">
            <a:extLst>
              <a:ext uri="{FF2B5EF4-FFF2-40B4-BE49-F238E27FC236}">
                <a16:creationId xmlns:a16="http://schemas.microsoft.com/office/drawing/2014/main" id="{2D27BED7-E623-CB4B-90C2-6064C32D6CB4}"/>
              </a:ext>
            </a:extLst>
          </p:cNvPr>
          <p:cNvSpPr/>
          <p:nvPr userDrawn="1"/>
        </p:nvSpPr>
        <p:spPr>
          <a:xfrm>
            <a:off x="2477469" y="5366507"/>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6"/>
                  <a:pt x="3988" y="12312"/>
                </a:cubicBezTo>
                <a:cubicBezTo>
                  <a:pt x="4343" y="9397"/>
                  <a:pt x="6427" y="7200"/>
                  <a:pt x="8836" y="7200"/>
                </a:cubicBezTo>
                <a:cubicBezTo>
                  <a:pt x="10501" y="7200"/>
                  <a:pt x="11547" y="7626"/>
                  <a:pt x="12457" y="9344"/>
                </a:cubicBezTo>
                <a:cubicBezTo>
                  <a:pt x="12612" y="9636"/>
                  <a:pt x="13354" y="10432"/>
                  <a:pt x="13636" y="10480"/>
                </a:cubicBezTo>
                <a:cubicBezTo>
                  <a:pt x="13682" y="10488"/>
                  <a:pt x="13773" y="10492"/>
                  <a:pt x="13773" y="10492"/>
                </a:cubicBezTo>
                <a:cubicBezTo>
                  <a:pt x="14009" y="10492"/>
                  <a:pt x="14238" y="10388"/>
                  <a:pt x="14419" y="10195"/>
                </a:cubicBezTo>
                <a:cubicBezTo>
                  <a:pt x="14777" y="9812"/>
                  <a:pt x="15236" y="9600"/>
                  <a:pt x="15709" y="9600"/>
                </a:cubicBezTo>
                <a:cubicBezTo>
                  <a:pt x="16792" y="9600"/>
                  <a:pt x="17673" y="10677"/>
                  <a:pt x="17671" y="12013"/>
                </a:cubicBezTo>
                <a:lnTo>
                  <a:pt x="17667" y="12101"/>
                </a:lnTo>
                <a:cubicBezTo>
                  <a:pt x="17646" y="12669"/>
                  <a:pt x="17953" y="13177"/>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2"/>
                </a:cubicBezTo>
                <a:cubicBezTo>
                  <a:pt x="18651" y="10008"/>
                  <a:pt x="17334" y="8400"/>
                  <a:pt x="15709" y="8400"/>
                </a:cubicBezTo>
                <a:cubicBezTo>
                  <a:pt x="14967" y="8400"/>
                  <a:pt x="14290" y="8738"/>
                  <a:pt x="13773" y="9292"/>
                </a:cubicBezTo>
                <a:cubicBezTo>
                  <a:pt x="13082" y="7989"/>
                  <a:pt x="12054" y="6984"/>
                  <a:pt x="10843" y="6443"/>
                </a:cubicBezTo>
                <a:cubicBezTo>
                  <a:pt x="11149" y="3488"/>
                  <a:pt x="13208" y="1200"/>
                  <a:pt x="15709" y="1200"/>
                </a:cubicBezTo>
                <a:moveTo>
                  <a:pt x="19575" y="12625"/>
                </a:moveTo>
                <a:cubicBezTo>
                  <a:pt x="20814" y="11304"/>
                  <a:pt x="21600" y="9367"/>
                  <a:pt x="21600" y="7200"/>
                </a:cubicBezTo>
                <a:cubicBezTo>
                  <a:pt x="21600" y="3224"/>
                  <a:pt x="18962" y="0"/>
                  <a:pt x="15709" y="0"/>
                </a:cubicBezTo>
                <a:cubicBezTo>
                  <a:pt x="12754" y="0"/>
                  <a:pt x="10314" y="2663"/>
                  <a:pt x="9890" y="6130"/>
                </a:cubicBezTo>
                <a:cubicBezTo>
                  <a:pt x="9547" y="6053"/>
                  <a:pt x="9198"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7"/>
                  <a:pt x="20778" y="13443"/>
                  <a:pt x="19575" y="1262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967">
            <a:extLst>
              <a:ext uri="{FF2B5EF4-FFF2-40B4-BE49-F238E27FC236}">
                <a16:creationId xmlns:a16="http://schemas.microsoft.com/office/drawing/2014/main" id="{62AB20DC-E32D-EA49-8A24-68B8B76D4996}"/>
              </a:ext>
            </a:extLst>
          </p:cNvPr>
          <p:cNvSpPr/>
          <p:nvPr userDrawn="1"/>
        </p:nvSpPr>
        <p:spPr>
          <a:xfrm>
            <a:off x="3070632" y="5355391"/>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968">
            <a:extLst>
              <a:ext uri="{FF2B5EF4-FFF2-40B4-BE49-F238E27FC236}">
                <a16:creationId xmlns:a16="http://schemas.microsoft.com/office/drawing/2014/main" id="{7A15ED65-4163-9943-BF51-BB81390BE07E}"/>
              </a:ext>
            </a:extLst>
          </p:cNvPr>
          <p:cNvSpPr/>
          <p:nvPr userDrawn="1"/>
        </p:nvSpPr>
        <p:spPr>
          <a:xfrm>
            <a:off x="3647914" y="5356185"/>
            <a:ext cx="279509" cy="227895"/>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6"/>
                  <a:pt x="3988" y="6312"/>
                </a:cubicBezTo>
                <a:cubicBezTo>
                  <a:pt x="4343" y="3397"/>
                  <a:pt x="6427" y="1200"/>
                  <a:pt x="8836" y="1200"/>
                </a:cubicBezTo>
                <a:cubicBezTo>
                  <a:pt x="10501" y="1200"/>
                  <a:pt x="11547" y="1626"/>
                  <a:pt x="12457" y="3344"/>
                </a:cubicBezTo>
                <a:cubicBezTo>
                  <a:pt x="12612" y="3636"/>
                  <a:pt x="13354" y="4432"/>
                  <a:pt x="13636" y="4480"/>
                </a:cubicBezTo>
                <a:cubicBezTo>
                  <a:pt x="13682" y="4488"/>
                  <a:pt x="13773" y="4492"/>
                  <a:pt x="13773" y="4492"/>
                </a:cubicBezTo>
                <a:cubicBezTo>
                  <a:pt x="14009" y="4492"/>
                  <a:pt x="14238" y="4388"/>
                  <a:pt x="14419" y="4195"/>
                </a:cubicBezTo>
                <a:cubicBezTo>
                  <a:pt x="14777" y="3812"/>
                  <a:pt x="15236" y="3600"/>
                  <a:pt x="15709" y="3600"/>
                </a:cubicBezTo>
                <a:cubicBezTo>
                  <a:pt x="16792" y="3600"/>
                  <a:pt x="17673" y="4676"/>
                  <a:pt x="17671" y="6013"/>
                </a:cubicBezTo>
                <a:lnTo>
                  <a:pt x="17667" y="6101"/>
                </a:lnTo>
                <a:cubicBezTo>
                  <a:pt x="17646" y="6669"/>
                  <a:pt x="17953" y="7177"/>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8"/>
                  <a:pt x="13773" y="3292"/>
                </a:cubicBezTo>
                <a:cubicBezTo>
                  <a:pt x="12724" y="1314"/>
                  <a:pt x="10909" y="0"/>
                  <a:pt x="8836" y="0"/>
                </a:cubicBezTo>
                <a:cubicBezTo>
                  <a:pt x="5880"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7"/>
                  <a:pt x="14871" y="16976"/>
                </a:cubicBezTo>
                <a:lnTo>
                  <a:pt x="11926" y="20575"/>
                </a:lnTo>
                <a:cubicBezTo>
                  <a:pt x="11837"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69"/>
                  <a:pt x="15489" y="16800"/>
                  <a:pt x="15218" y="16800"/>
                </a:cubicBezTo>
                <a:moveTo>
                  <a:pt x="12764" y="17400"/>
                </a:moveTo>
                <a:cubicBezTo>
                  <a:pt x="12764" y="17069"/>
                  <a:pt x="12544" y="16800"/>
                  <a:pt x="12273" y="16800"/>
                </a:cubicBezTo>
                <a:cubicBezTo>
                  <a:pt x="12137" y="16800"/>
                  <a:pt x="12015" y="16867"/>
                  <a:pt x="11925" y="16976"/>
                </a:cubicBezTo>
                <a:lnTo>
                  <a:pt x="8981" y="20575"/>
                </a:lnTo>
                <a:cubicBezTo>
                  <a:pt x="8891" y="20685"/>
                  <a:pt x="8836" y="20835"/>
                  <a:pt x="8836" y="21000"/>
                </a:cubicBezTo>
                <a:cubicBezTo>
                  <a:pt x="8836" y="21332"/>
                  <a:pt x="9056" y="21600"/>
                  <a:pt x="9327" y="21600"/>
                </a:cubicBezTo>
                <a:cubicBezTo>
                  <a:pt x="9463" y="21600"/>
                  <a:pt x="9585" y="21533"/>
                  <a:pt x="9674" y="21424"/>
                </a:cubicBezTo>
                <a:lnTo>
                  <a:pt x="12620" y="17824"/>
                </a:lnTo>
                <a:cubicBezTo>
                  <a:pt x="12709" y="17716"/>
                  <a:pt x="12764" y="17566"/>
                  <a:pt x="12764" y="17400"/>
                </a:cubicBezTo>
                <a:moveTo>
                  <a:pt x="6873" y="17400"/>
                </a:moveTo>
                <a:cubicBezTo>
                  <a:pt x="6873" y="17069"/>
                  <a:pt x="6653" y="16800"/>
                  <a:pt x="6382" y="16800"/>
                </a:cubicBezTo>
                <a:cubicBezTo>
                  <a:pt x="6246" y="16800"/>
                  <a:pt x="6124" y="16867"/>
                  <a:pt x="6034" y="16976"/>
                </a:cubicBezTo>
                <a:lnTo>
                  <a:pt x="3090" y="20575"/>
                </a:lnTo>
                <a:cubicBezTo>
                  <a:pt x="3000" y="20685"/>
                  <a:pt x="2945" y="20835"/>
                  <a:pt x="2945" y="21000"/>
                </a:cubicBezTo>
                <a:cubicBezTo>
                  <a:pt x="2945" y="21332"/>
                  <a:pt x="3166" y="21600"/>
                  <a:pt x="3436" y="21600"/>
                </a:cubicBezTo>
                <a:cubicBezTo>
                  <a:pt x="3572" y="21600"/>
                  <a:pt x="3695" y="21533"/>
                  <a:pt x="3783" y="21424"/>
                </a:cubicBezTo>
                <a:lnTo>
                  <a:pt x="6729" y="17824"/>
                </a:lnTo>
                <a:cubicBezTo>
                  <a:pt x="6818" y="17716"/>
                  <a:pt x="6873" y="17566"/>
                  <a:pt x="6873" y="17400"/>
                </a:cubicBezTo>
                <a:moveTo>
                  <a:pt x="9818" y="17400"/>
                </a:moveTo>
                <a:cubicBezTo>
                  <a:pt x="9818" y="17069"/>
                  <a:pt x="9598" y="16800"/>
                  <a:pt x="9327" y="16800"/>
                </a:cubicBezTo>
                <a:cubicBezTo>
                  <a:pt x="9192" y="16800"/>
                  <a:pt x="9069" y="16867"/>
                  <a:pt x="8980" y="16976"/>
                </a:cubicBezTo>
                <a:lnTo>
                  <a:pt x="6035" y="20575"/>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3" y="17716"/>
                  <a:pt x="9818" y="17566"/>
                  <a:pt x="9818" y="17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969">
            <a:extLst>
              <a:ext uri="{FF2B5EF4-FFF2-40B4-BE49-F238E27FC236}">
                <a16:creationId xmlns:a16="http://schemas.microsoft.com/office/drawing/2014/main" id="{B785A7AF-4F43-DF4B-96FF-C9F81A16C07F}"/>
              </a:ext>
            </a:extLst>
          </p:cNvPr>
          <p:cNvSpPr/>
          <p:nvPr userDrawn="1"/>
        </p:nvSpPr>
        <p:spPr>
          <a:xfrm>
            <a:off x="4222813" y="5343480"/>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2"/>
                  <a:pt x="5891" y="16740"/>
                </a:cubicBezTo>
                <a:lnTo>
                  <a:pt x="5891" y="18900"/>
                </a:lnTo>
                <a:cubicBezTo>
                  <a:pt x="5891" y="19198"/>
                  <a:pt x="6111" y="19440"/>
                  <a:pt x="6382" y="19440"/>
                </a:cubicBezTo>
                <a:cubicBezTo>
                  <a:pt x="6653" y="19440"/>
                  <a:pt x="6873" y="19198"/>
                  <a:pt x="6873" y="18900"/>
                </a:cubicBezTo>
                <a:lnTo>
                  <a:pt x="6873" y="16740"/>
                </a:lnTo>
                <a:cubicBezTo>
                  <a:pt x="6873" y="16442"/>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2"/>
                  <a:pt x="11782" y="16740"/>
                </a:cubicBezTo>
                <a:lnTo>
                  <a:pt x="11782" y="19980"/>
                </a:lnTo>
                <a:cubicBezTo>
                  <a:pt x="11782" y="20278"/>
                  <a:pt x="12002" y="20520"/>
                  <a:pt x="12273" y="20520"/>
                </a:cubicBezTo>
                <a:cubicBezTo>
                  <a:pt x="12544" y="20520"/>
                  <a:pt x="12764" y="20278"/>
                  <a:pt x="12764" y="19980"/>
                </a:cubicBezTo>
                <a:lnTo>
                  <a:pt x="12764" y="16740"/>
                </a:lnTo>
                <a:cubicBezTo>
                  <a:pt x="12764" y="16442"/>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970">
            <a:extLst>
              <a:ext uri="{FF2B5EF4-FFF2-40B4-BE49-F238E27FC236}">
                <a16:creationId xmlns:a16="http://schemas.microsoft.com/office/drawing/2014/main" id="{8330C0A3-A393-B748-BF08-2DD12D029502}"/>
              </a:ext>
            </a:extLst>
          </p:cNvPr>
          <p:cNvSpPr/>
          <p:nvPr userDrawn="1"/>
        </p:nvSpPr>
        <p:spPr>
          <a:xfrm>
            <a:off x="4785802"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6"/>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7"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6"/>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971">
            <a:extLst>
              <a:ext uri="{FF2B5EF4-FFF2-40B4-BE49-F238E27FC236}">
                <a16:creationId xmlns:a16="http://schemas.microsoft.com/office/drawing/2014/main" id="{E59EAAF6-A806-9E4F-89A3-E787C950F53F}"/>
              </a:ext>
            </a:extLst>
          </p:cNvPr>
          <p:cNvSpPr/>
          <p:nvPr userDrawn="1"/>
        </p:nvSpPr>
        <p:spPr>
          <a:xfrm>
            <a:off x="5333704"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4"/>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8"/>
                  <a:pt x="17182" y="16336"/>
                  <a:pt x="17182" y="16200"/>
                </a:cubicBezTo>
                <a:cubicBezTo>
                  <a:pt x="17182" y="15929"/>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4"/>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8"/>
                  <a:pt x="6873" y="16336"/>
                  <a:pt x="6873" y="16200"/>
                </a:cubicBezTo>
                <a:cubicBezTo>
                  <a:pt x="6873" y="15929"/>
                  <a:pt x="6653" y="15709"/>
                  <a:pt x="6382" y="15709"/>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972">
            <a:extLst>
              <a:ext uri="{FF2B5EF4-FFF2-40B4-BE49-F238E27FC236}">
                <a16:creationId xmlns:a16="http://schemas.microsoft.com/office/drawing/2014/main" id="{6A77917C-9934-114C-95BA-C309476A463F}"/>
              </a:ext>
            </a:extLst>
          </p:cNvPr>
          <p:cNvSpPr/>
          <p:nvPr userDrawn="1"/>
        </p:nvSpPr>
        <p:spPr>
          <a:xfrm>
            <a:off x="5924484" y="5316482"/>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973">
            <a:extLst>
              <a:ext uri="{FF2B5EF4-FFF2-40B4-BE49-F238E27FC236}">
                <a16:creationId xmlns:a16="http://schemas.microsoft.com/office/drawing/2014/main" id="{B1E0939F-6D46-144B-B5E0-3112982636F7}"/>
              </a:ext>
            </a:extLst>
          </p:cNvPr>
          <p:cNvSpPr/>
          <p:nvPr userDrawn="1"/>
        </p:nvSpPr>
        <p:spPr>
          <a:xfrm>
            <a:off x="7091753" y="5335539"/>
            <a:ext cx="279509" cy="240600"/>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4"/>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974">
            <a:extLst>
              <a:ext uri="{FF2B5EF4-FFF2-40B4-BE49-F238E27FC236}">
                <a16:creationId xmlns:a16="http://schemas.microsoft.com/office/drawing/2014/main" id="{154B9DA7-D081-B144-992E-23546ACBCF4C}"/>
              </a:ext>
            </a:extLst>
          </p:cNvPr>
          <p:cNvSpPr/>
          <p:nvPr userDrawn="1"/>
        </p:nvSpPr>
        <p:spPr>
          <a:xfrm>
            <a:off x="7696827" y="5316482"/>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3"/>
                </a:cubicBezTo>
                <a:cubicBezTo>
                  <a:pt x="11859" y="13768"/>
                  <a:pt x="11545" y="13525"/>
                  <a:pt x="11282" y="13217"/>
                </a:cubicBezTo>
                <a:cubicBezTo>
                  <a:pt x="11020" y="12909"/>
                  <a:pt x="10816" y="12544"/>
                  <a:pt x="10672" y="12121"/>
                </a:cubicBezTo>
                <a:cubicBezTo>
                  <a:pt x="10529" y="11698"/>
                  <a:pt x="10457" y="11236"/>
                  <a:pt x="10457" y="10734"/>
                </a:cubicBezTo>
                <a:cubicBezTo>
                  <a:pt x="10457" y="10268"/>
                  <a:pt x="10529" y="9832"/>
                  <a:pt x="10672" y="9427"/>
                </a:cubicBezTo>
                <a:cubicBezTo>
                  <a:pt x="10816" y="9022"/>
                  <a:pt x="11020" y="8668"/>
                  <a:pt x="11282" y="8364"/>
                </a:cubicBezTo>
                <a:cubicBezTo>
                  <a:pt x="11545" y="8060"/>
                  <a:pt x="11859" y="7823"/>
                  <a:pt x="12225" y="7651"/>
                </a:cubicBezTo>
                <a:cubicBezTo>
                  <a:pt x="12590" y="7479"/>
                  <a:pt x="12999" y="7393"/>
                  <a:pt x="13451" y="7393"/>
                </a:cubicBezTo>
                <a:cubicBezTo>
                  <a:pt x="13755" y="7393"/>
                  <a:pt x="14057" y="7456"/>
                  <a:pt x="14357" y="7579"/>
                </a:cubicBezTo>
                <a:cubicBezTo>
                  <a:pt x="14656" y="7702"/>
                  <a:pt x="14966" y="7948"/>
                  <a:pt x="15287" y="8318"/>
                </a:cubicBezTo>
                <a:lnTo>
                  <a:pt x="16494" y="7367"/>
                </a:lnTo>
                <a:cubicBezTo>
                  <a:pt x="16059" y="6830"/>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6"/>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1"/>
                  <a:pt x="15250" y="15317"/>
                </a:cubicBezTo>
                <a:cubicBezTo>
                  <a:pt x="15816" y="15053"/>
                  <a:pt x="16297" y="14630"/>
                  <a:pt x="16691" y="14049"/>
                </a:cubicBezTo>
                <a:lnTo>
                  <a:pt x="15410" y="13072"/>
                </a:lnTo>
                <a:cubicBezTo>
                  <a:pt x="15122" y="13468"/>
                  <a:pt x="14813" y="13756"/>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975">
            <a:extLst>
              <a:ext uri="{FF2B5EF4-FFF2-40B4-BE49-F238E27FC236}">
                <a16:creationId xmlns:a16="http://schemas.microsoft.com/office/drawing/2014/main" id="{D34918D7-A33C-944F-ABF3-65F45FD3DD3C}"/>
              </a:ext>
            </a:extLst>
          </p:cNvPr>
          <p:cNvSpPr/>
          <p:nvPr userDrawn="1"/>
        </p:nvSpPr>
        <p:spPr>
          <a:xfrm>
            <a:off x="8278079" y="53212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5" y="15704"/>
                </a:moveTo>
                <a:lnTo>
                  <a:pt x="11291" y="15709"/>
                </a:lnTo>
                <a:lnTo>
                  <a:pt x="11291" y="11782"/>
                </a:lnTo>
                <a:lnTo>
                  <a:pt x="15218" y="11782"/>
                </a:lnTo>
                <a:lnTo>
                  <a:pt x="15218" y="10309"/>
                </a:lnTo>
                <a:lnTo>
                  <a:pt x="11291" y="10309"/>
                </a:lnTo>
                <a:lnTo>
                  <a:pt x="11291" y="7364"/>
                </a:lnTo>
                <a:lnTo>
                  <a:pt x="15709" y="7364"/>
                </a:lnTo>
                <a:lnTo>
                  <a:pt x="15711" y="5897"/>
                </a:lnTo>
                <a:lnTo>
                  <a:pt x="9825" y="5897"/>
                </a:lnTo>
                <a:cubicBezTo>
                  <a:pt x="9825" y="5897"/>
                  <a:pt x="9825" y="15704"/>
                  <a:pt x="9825"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976">
            <a:extLst>
              <a:ext uri="{FF2B5EF4-FFF2-40B4-BE49-F238E27FC236}">
                <a16:creationId xmlns:a16="http://schemas.microsoft.com/office/drawing/2014/main" id="{B9A6C1D7-7439-0047-B879-39546DA29FB0}"/>
              </a:ext>
            </a:extLst>
          </p:cNvPr>
          <p:cNvSpPr/>
          <p:nvPr userDrawn="1"/>
        </p:nvSpPr>
        <p:spPr>
          <a:xfrm>
            <a:off x="5929249"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977">
            <a:extLst>
              <a:ext uri="{FF2B5EF4-FFF2-40B4-BE49-F238E27FC236}">
                <a16:creationId xmlns:a16="http://schemas.microsoft.com/office/drawing/2014/main" id="{8D4FCD61-E88A-D34F-BAEB-9815A7838ECF}"/>
              </a:ext>
            </a:extLst>
          </p:cNvPr>
          <p:cNvSpPr/>
          <p:nvPr userDrawn="1"/>
        </p:nvSpPr>
        <p:spPr>
          <a:xfrm>
            <a:off x="6519235"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5"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978">
            <a:extLst>
              <a:ext uri="{FF2B5EF4-FFF2-40B4-BE49-F238E27FC236}">
                <a16:creationId xmlns:a16="http://schemas.microsoft.com/office/drawing/2014/main" id="{2947670D-F482-5F45-B344-BB83BF98915A}"/>
              </a:ext>
            </a:extLst>
          </p:cNvPr>
          <p:cNvSpPr/>
          <p:nvPr userDrawn="1"/>
        </p:nvSpPr>
        <p:spPr>
          <a:xfrm>
            <a:off x="711081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0800" y="982"/>
                  <a:pt x="10800" y="20618"/>
                  <a:pt x="10800" y="20618"/>
                </a:cubicBezTo>
                <a:close/>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979">
            <a:extLst>
              <a:ext uri="{FF2B5EF4-FFF2-40B4-BE49-F238E27FC236}">
                <a16:creationId xmlns:a16="http://schemas.microsoft.com/office/drawing/2014/main" id="{D555D89D-438D-744E-AB2B-53DB2D7827B1}"/>
              </a:ext>
            </a:extLst>
          </p:cNvPr>
          <p:cNvSpPr/>
          <p:nvPr userDrawn="1"/>
        </p:nvSpPr>
        <p:spPr>
          <a:xfrm>
            <a:off x="7701591"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2"/>
                  <a:pt x="7282" y="17937"/>
                  <a:pt x="9570" y="20533"/>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980">
            <a:extLst>
              <a:ext uri="{FF2B5EF4-FFF2-40B4-BE49-F238E27FC236}">
                <a16:creationId xmlns:a16="http://schemas.microsoft.com/office/drawing/2014/main" id="{1F735556-0F83-2E4D-BE48-6ED4ED3F2A22}"/>
              </a:ext>
            </a:extLst>
          </p:cNvPr>
          <p:cNvSpPr/>
          <p:nvPr userDrawn="1"/>
        </p:nvSpPr>
        <p:spPr>
          <a:xfrm>
            <a:off x="8278079" y="4820989"/>
            <a:ext cx="279509" cy="279509"/>
          </a:xfrm>
          <a:prstGeom prst="ellipse">
            <a:avLst/>
          </a:pr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981">
            <a:extLst>
              <a:ext uri="{FF2B5EF4-FFF2-40B4-BE49-F238E27FC236}">
                <a16:creationId xmlns:a16="http://schemas.microsoft.com/office/drawing/2014/main" id="{59B2AA7C-7C68-1349-BD69-964E2F1AFC3B}"/>
              </a:ext>
            </a:extLst>
          </p:cNvPr>
          <p:cNvSpPr/>
          <p:nvPr userDrawn="1"/>
        </p:nvSpPr>
        <p:spPr>
          <a:xfrm>
            <a:off x="8881564"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2"/>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982">
            <a:extLst>
              <a:ext uri="{FF2B5EF4-FFF2-40B4-BE49-F238E27FC236}">
                <a16:creationId xmlns:a16="http://schemas.microsoft.com/office/drawing/2014/main" id="{35023A82-7B41-6442-9DEC-5607BD24856A}"/>
              </a:ext>
            </a:extLst>
          </p:cNvPr>
          <p:cNvSpPr/>
          <p:nvPr userDrawn="1"/>
        </p:nvSpPr>
        <p:spPr>
          <a:xfrm>
            <a:off x="943026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983">
            <a:extLst>
              <a:ext uri="{FF2B5EF4-FFF2-40B4-BE49-F238E27FC236}">
                <a16:creationId xmlns:a16="http://schemas.microsoft.com/office/drawing/2014/main" id="{6EB85348-4C65-DD48-BD12-6CB0AE5E7942}"/>
              </a:ext>
            </a:extLst>
          </p:cNvPr>
          <p:cNvSpPr/>
          <p:nvPr userDrawn="1"/>
        </p:nvSpPr>
        <p:spPr>
          <a:xfrm>
            <a:off x="9963868" y="48209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984">
            <a:extLst>
              <a:ext uri="{FF2B5EF4-FFF2-40B4-BE49-F238E27FC236}">
                <a16:creationId xmlns:a16="http://schemas.microsoft.com/office/drawing/2014/main" id="{3B5887F2-7EB9-1A4A-8D72-D014F00C91CB}"/>
              </a:ext>
            </a:extLst>
          </p:cNvPr>
          <p:cNvSpPr/>
          <p:nvPr userDrawn="1"/>
        </p:nvSpPr>
        <p:spPr>
          <a:xfrm>
            <a:off x="10043273" y="5275985"/>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3"/>
                </a:cubicBezTo>
                <a:lnTo>
                  <a:pt x="6480" y="2945"/>
                </a:lnTo>
                <a:cubicBezTo>
                  <a:pt x="6480" y="1861"/>
                  <a:pt x="8414" y="982"/>
                  <a:pt x="10800" y="982"/>
                </a:cubicBezTo>
                <a:cubicBezTo>
                  <a:pt x="13186" y="982"/>
                  <a:pt x="15120" y="1861"/>
                  <a:pt x="15120" y="2945"/>
                </a:cubicBezTo>
                <a:lnTo>
                  <a:pt x="15120" y="13293"/>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TextBox 160">
            <a:extLst>
              <a:ext uri="{FF2B5EF4-FFF2-40B4-BE49-F238E27FC236}">
                <a16:creationId xmlns:a16="http://schemas.microsoft.com/office/drawing/2014/main" id="{83FB646D-FDFF-2844-BB6C-3875492A590D}"/>
              </a:ext>
            </a:extLst>
          </p:cNvPr>
          <p:cNvSpPr txBox="1"/>
          <p:nvPr userDrawn="1"/>
        </p:nvSpPr>
        <p:spPr>
          <a:xfrm>
            <a:off x="4055266" y="875304"/>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ARROWS</a:t>
            </a:r>
          </a:p>
        </p:txBody>
      </p:sp>
      <p:sp>
        <p:nvSpPr>
          <p:cNvPr id="162" name="TextBox 161">
            <a:extLst>
              <a:ext uri="{FF2B5EF4-FFF2-40B4-BE49-F238E27FC236}">
                <a16:creationId xmlns:a16="http://schemas.microsoft.com/office/drawing/2014/main" id="{49FF1A95-8659-0240-B92A-16267C42EE5D}"/>
              </a:ext>
            </a:extLst>
          </p:cNvPr>
          <p:cNvSpPr txBox="1"/>
          <p:nvPr userDrawn="1"/>
        </p:nvSpPr>
        <p:spPr>
          <a:xfrm>
            <a:off x="4053678" y="4165889"/>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WEATHER</a:t>
            </a:r>
          </a:p>
        </p:txBody>
      </p:sp>
      <p:sp>
        <p:nvSpPr>
          <p:cNvPr id="163" name="TextBox 162">
            <a:extLst>
              <a:ext uri="{FF2B5EF4-FFF2-40B4-BE49-F238E27FC236}">
                <a16:creationId xmlns:a16="http://schemas.microsoft.com/office/drawing/2014/main" id="{87E50A30-FAEB-9243-B585-9A01FC324ED1}"/>
              </a:ext>
            </a:extLst>
          </p:cNvPr>
          <p:cNvSpPr txBox="1"/>
          <p:nvPr userDrawn="1"/>
        </p:nvSpPr>
        <p:spPr>
          <a:xfrm>
            <a:off x="4044149" y="2739757"/>
            <a:ext cx="4124348"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LOCATION</a:t>
            </a:r>
          </a:p>
        </p:txBody>
      </p:sp>
      <p:pic>
        <p:nvPicPr>
          <p:cNvPr id="2" name="Picture 1">
            <a:extLst>
              <a:ext uri="{FF2B5EF4-FFF2-40B4-BE49-F238E27FC236}">
                <a16:creationId xmlns:a16="http://schemas.microsoft.com/office/drawing/2014/main" id="{8D32BAD0-3486-AB51-48B7-83F4DB2A0E96}"/>
              </a:ext>
            </a:extLst>
          </p:cNvPr>
          <p:cNvPicPr>
            <a:picLocks noChangeAspect="1"/>
          </p:cNvPicPr>
          <p:nvPr userDrawn="1"/>
        </p:nvPicPr>
        <p:blipFill>
          <a:blip r:embed="rId2"/>
          <a:stretch>
            <a:fillRect/>
          </a:stretch>
        </p:blipFill>
        <p:spPr>
          <a:xfrm>
            <a:off x="2620683" y="169611"/>
            <a:ext cx="1283017" cy="347432"/>
          </a:xfrm>
          <a:prstGeom prst="rect">
            <a:avLst/>
          </a:prstGeom>
        </p:spPr>
      </p:pic>
      <p:pic>
        <p:nvPicPr>
          <p:cNvPr id="3" name="Picture 2">
            <a:extLst>
              <a:ext uri="{FF2B5EF4-FFF2-40B4-BE49-F238E27FC236}">
                <a16:creationId xmlns:a16="http://schemas.microsoft.com/office/drawing/2014/main" id="{53BC89B6-8945-D11C-D42D-F0D8A5D950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2279" y="213448"/>
            <a:ext cx="1590411" cy="345741"/>
          </a:xfrm>
          <a:prstGeom prst="rect">
            <a:avLst/>
          </a:prstGeom>
        </p:spPr>
      </p:pic>
      <p:pic>
        <p:nvPicPr>
          <p:cNvPr id="4" name="Picture 37">
            <a:extLst>
              <a:ext uri="{FF2B5EF4-FFF2-40B4-BE49-F238E27FC236}">
                <a16:creationId xmlns:a16="http://schemas.microsoft.com/office/drawing/2014/main" id="{9E83F94E-BADD-193B-408D-AC73D578ADE5}"/>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61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Project Pag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8CE3B5-8E99-E9DC-B6C3-44AA6C5EF6AA}"/>
              </a:ext>
            </a:extLst>
          </p:cNvPr>
          <p:cNvSpPr/>
          <p:nvPr userDrawn="1"/>
        </p:nvSpPr>
        <p:spPr>
          <a:xfrm>
            <a:off x="0" y="1"/>
            <a:ext cx="12192000" cy="2071685"/>
          </a:xfrm>
          <a:prstGeom prst="rect">
            <a:avLst/>
          </a:prstGeom>
          <a:gradFill>
            <a:gsLst>
              <a:gs pos="0">
                <a:srgbClr val="1966A7"/>
              </a:gs>
              <a:gs pos="100000">
                <a:srgbClr val="195D9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2" name="Text Placeholder 3">
            <a:extLst>
              <a:ext uri="{FF2B5EF4-FFF2-40B4-BE49-F238E27FC236}">
                <a16:creationId xmlns:a16="http://schemas.microsoft.com/office/drawing/2014/main" id="{819E4142-1466-4E44-9ABC-D7878C71AD3E}"/>
              </a:ext>
            </a:extLst>
          </p:cNvPr>
          <p:cNvSpPr>
            <a:spLocks noGrp="1"/>
          </p:cNvSpPr>
          <p:nvPr>
            <p:ph type="body" sz="half" idx="14"/>
          </p:nvPr>
        </p:nvSpPr>
        <p:spPr>
          <a:xfrm>
            <a:off x="6096000" y="3836824"/>
            <a:ext cx="5308600" cy="2424112"/>
          </a:xfrm>
        </p:spPr>
        <p:txBody>
          <a:bodyPr>
            <a:normAutofit/>
          </a:bodyPr>
          <a:lstStyle>
            <a:lvl1pPr marL="0" indent="0">
              <a:lnSpc>
                <a:spcPct val="150000"/>
              </a:lnSpc>
              <a:buNone/>
              <a:defRPr sz="12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itle 1">
            <a:extLst>
              <a:ext uri="{FF2B5EF4-FFF2-40B4-BE49-F238E27FC236}">
                <a16:creationId xmlns:a16="http://schemas.microsoft.com/office/drawing/2014/main" id="{F5A50845-E444-AC49-8445-CC4D34E9EF4E}"/>
              </a:ext>
            </a:extLst>
          </p:cNvPr>
          <p:cNvSpPr>
            <a:spLocks noGrp="1"/>
          </p:cNvSpPr>
          <p:nvPr>
            <p:ph type="title"/>
          </p:nvPr>
        </p:nvSpPr>
        <p:spPr>
          <a:xfrm>
            <a:off x="2895998" y="531809"/>
            <a:ext cx="6400005" cy="1068388"/>
          </a:xfrm>
        </p:spPr>
        <p:txBody>
          <a:bodyPr anchor="b"/>
          <a:lstStyle>
            <a:lvl1pPr algn="ctr">
              <a:defRPr sz="3000">
                <a:solidFill>
                  <a:schemeClr val="bg1"/>
                </a:solidFill>
              </a:defRPr>
            </a:lvl1pPr>
          </a:lstStyle>
          <a:p>
            <a:r>
              <a:rPr lang="en-US" dirty="0"/>
              <a:t>Click to edit Master title style</a:t>
            </a:r>
            <a:endParaRPr lang="en-MX" dirty="0"/>
          </a:p>
        </p:txBody>
      </p:sp>
      <p:sp>
        <p:nvSpPr>
          <p:cNvPr id="21" name="Text Placeholder 3">
            <a:extLst>
              <a:ext uri="{FF2B5EF4-FFF2-40B4-BE49-F238E27FC236}">
                <a16:creationId xmlns:a16="http://schemas.microsoft.com/office/drawing/2014/main" id="{E30AFDA1-81EB-6143-BE1B-A18E1C825CB9}"/>
              </a:ext>
            </a:extLst>
          </p:cNvPr>
          <p:cNvSpPr>
            <a:spLocks noGrp="1"/>
          </p:cNvSpPr>
          <p:nvPr>
            <p:ph type="body" sz="half" idx="2" hasCustomPrompt="1"/>
          </p:nvPr>
        </p:nvSpPr>
        <p:spPr>
          <a:xfrm>
            <a:off x="2895998" y="1685925"/>
            <a:ext cx="6400005" cy="300034"/>
          </a:xfrm>
        </p:spPr>
        <p:txBody>
          <a:bodyPr>
            <a:normAutofit/>
          </a:bodyPr>
          <a:lstStyle>
            <a:lvl1pPr marL="0" indent="0" algn="ctr">
              <a:buNone/>
              <a:defRPr sz="900" b="1" i="1">
                <a:solidFill>
                  <a:schemeClr val="bg1"/>
                </a:solidFill>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2" name="Text Placeholder 3">
            <a:extLst>
              <a:ext uri="{FF2B5EF4-FFF2-40B4-BE49-F238E27FC236}">
                <a16:creationId xmlns:a16="http://schemas.microsoft.com/office/drawing/2014/main" id="{16770CC1-778D-C340-A8DC-67E70BF55265}"/>
              </a:ext>
            </a:extLst>
          </p:cNvPr>
          <p:cNvSpPr>
            <a:spLocks noGrp="1"/>
          </p:cNvSpPr>
          <p:nvPr>
            <p:ph type="body" sz="half" idx="15"/>
          </p:nvPr>
        </p:nvSpPr>
        <p:spPr>
          <a:xfrm>
            <a:off x="6096000" y="2377118"/>
            <a:ext cx="5308600" cy="823282"/>
          </a:xfrm>
        </p:spPr>
        <p:txBody>
          <a:bodyPr>
            <a:normAutofit/>
          </a:bodyPr>
          <a:lstStyle>
            <a:lvl1pPr marL="0" indent="0">
              <a:buNone/>
              <a:defRPr sz="1200" b="0" i="0" spc="0">
                <a:solidFill>
                  <a:schemeClr val="bg1"/>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Slide Number Placeholder 6">
            <a:extLst>
              <a:ext uri="{FF2B5EF4-FFF2-40B4-BE49-F238E27FC236}">
                <a16:creationId xmlns:a16="http://schemas.microsoft.com/office/drawing/2014/main" id="{45589D4C-B956-9F4F-9FD8-46E73C92C52A}"/>
              </a:ext>
            </a:extLst>
          </p:cNvPr>
          <p:cNvSpPr>
            <a:spLocks noGrp="1"/>
          </p:cNvSpPr>
          <p:nvPr>
            <p:ph type="sldNum" sz="quarter" idx="12"/>
          </p:nvPr>
        </p:nvSpPr>
        <p:spPr>
          <a:xfrm>
            <a:off x="210724" y="6356350"/>
            <a:ext cx="335415" cy="365125"/>
          </a:xfrm>
        </p:spPr>
        <p:txBody>
          <a:bodyPr/>
          <a:lstStyle/>
          <a:p>
            <a:fld id="{F8D3A489-E4E3-544E-9592-2B99CB01CD52}" type="slidenum">
              <a:rPr lang="en-MX" smtClean="0"/>
              <a:t>‹#›</a:t>
            </a:fld>
            <a:endParaRPr lang="en-MX"/>
          </a:p>
        </p:txBody>
      </p:sp>
      <p:pic>
        <p:nvPicPr>
          <p:cNvPr id="18" name="Picture 37">
            <a:extLst>
              <a:ext uri="{FF2B5EF4-FFF2-40B4-BE49-F238E27FC236}">
                <a16:creationId xmlns:a16="http://schemas.microsoft.com/office/drawing/2014/main" id="{C731E2ED-2859-D94F-AC61-81C9D70971C8}"/>
              </a:ext>
            </a:extLst>
          </p:cNvPr>
          <p:cNvPicPr>
            <a:picLocks noChangeAspect="1" noChangeArrowheads="1"/>
          </p:cNvPicPr>
          <p:nvPr userDrawn="1"/>
        </p:nvPicPr>
        <p:blipFill>
          <a:blip r:embed="rId2"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9B95265-9448-450E-BC85-88A5722470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0" name="Picture 9">
            <a:extLst>
              <a:ext uri="{FF2B5EF4-FFF2-40B4-BE49-F238E27FC236}">
                <a16:creationId xmlns:a16="http://schemas.microsoft.com/office/drawing/2014/main" id="{F67D6C39-C842-43EE-B764-443ABC8E7600}"/>
              </a:ext>
            </a:extLst>
          </p:cNvPr>
          <p:cNvPicPr>
            <a:picLocks noChangeAspect="1"/>
          </p:cNvPicPr>
          <p:nvPr userDrawn="1"/>
        </p:nvPicPr>
        <p:blipFill>
          <a:blip r:embed="rId4"/>
          <a:stretch>
            <a:fillRect/>
          </a:stretch>
        </p:blipFill>
        <p:spPr>
          <a:xfrm>
            <a:off x="2602499" y="157956"/>
            <a:ext cx="1300101" cy="352058"/>
          </a:xfrm>
          <a:prstGeom prst="rect">
            <a:avLst/>
          </a:prstGeom>
        </p:spPr>
      </p:pic>
      <p:pic>
        <p:nvPicPr>
          <p:cNvPr id="2" name="Picture 1">
            <a:extLst>
              <a:ext uri="{FF2B5EF4-FFF2-40B4-BE49-F238E27FC236}">
                <a16:creationId xmlns:a16="http://schemas.microsoft.com/office/drawing/2014/main" id="{5C61EA51-B7FA-22B8-EB14-AF4AEF3855D5}"/>
              </a:ext>
            </a:extLst>
          </p:cNvPr>
          <p:cNvPicPr>
            <a:picLocks noChangeAspect="1"/>
          </p:cNvPicPr>
          <p:nvPr userDrawn="1"/>
        </p:nvPicPr>
        <p:blipFill>
          <a:blip r:embed="rId5"/>
          <a:stretch>
            <a:fillRect/>
          </a:stretch>
        </p:blipFill>
        <p:spPr>
          <a:xfrm>
            <a:off x="4008701" y="206582"/>
            <a:ext cx="1264028" cy="349087"/>
          </a:xfrm>
          <a:prstGeom prst="rect">
            <a:avLst/>
          </a:prstGeom>
        </p:spPr>
      </p:pic>
    </p:spTree>
    <p:extLst>
      <p:ext uri="{BB962C8B-B14F-4D97-AF65-F5344CB8AC3E}">
        <p14:creationId xmlns:p14="http://schemas.microsoft.com/office/powerpoint/2010/main" val="664674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3_Picture with Caption">
    <p:spTree>
      <p:nvGrpSpPr>
        <p:cNvPr id="1" name=""/>
        <p:cNvGrpSpPr/>
        <p:nvPr/>
      </p:nvGrpSpPr>
      <p:grpSpPr>
        <a:xfrm>
          <a:off x="0" y="0"/>
          <a:ext cx="0" cy="0"/>
          <a:chOff x="0" y="0"/>
          <a:chExt cx="0" cy="0"/>
        </a:xfrm>
      </p:grpSpPr>
      <p:pic>
        <p:nvPicPr>
          <p:cNvPr id="18" name="Picture 1">
            <a:extLst>
              <a:ext uri="{FF2B5EF4-FFF2-40B4-BE49-F238E27FC236}">
                <a16:creationId xmlns:a16="http://schemas.microsoft.com/office/drawing/2014/main" id="{050DB2A4-D153-6AB1-251F-3EBEBFAE856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352907" y="-15579"/>
            <a:ext cx="4864100" cy="687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6DAD0CC-1D1E-4DDA-B5C4-7522BB52B53A}"/>
              </a:ext>
            </a:extLst>
          </p:cNvPr>
          <p:cNvSpPr txBox="1"/>
          <p:nvPr userDrawn="1"/>
        </p:nvSpPr>
        <p:spPr>
          <a:xfrm>
            <a:off x="8773250" y="6550602"/>
            <a:ext cx="3303521" cy="246221"/>
          </a:xfrm>
          <a:prstGeom prst="rect">
            <a:avLst/>
          </a:prstGeom>
          <a:noFill/>
        </p:spPr>
        <p:txBody>
          <a:bodyPr wrap="square">
            <a:spAutoFit/>
          </a:bodyPr>
          <a:lstStyle/>
          <a:p>
            <a:pPr algn="r"/>
            <a:r>
              <a:rPr lang="en-US" sz="1000" dirty="0">
                <a:solidFill>
                  <a:schemeClr val="tx1"/>
                </a:solidFill>
                <a:latin typeface="Colfax" panose="020B0304000000010002"/>
              </a:rPr>
              <a:t>© HealthBegins &amp; NCMLP 2023. All Rights Reserved.</a:t>
            </a:r>
          </a:p>
        </p:txBody>
      </p:sp>
      <p:pic>
        <p:nvPicPr>
          <p:cNvPr id="2" name="Picture 1">
            <a:extLst>
              <a:ext uri="{FF2B5EF4-FFF2-40B4-BE49-F238E27FC236}">
                <a16:creationId xmlns:a16="http://schemas.microsoft.com/office/drawing/2014/main" id="{764B24A5-AD28-3AA8-46E1-608B50E2E8B9}"/>
              </a:ext>
            </a:extLst>
          </p:cNvPr>
          <p:cNvPicPr>
            <a:picLocks noChangeAspect="1"/>
          </p:cNvPicPr>
          <p:nvPr userDrawn="1"/>
        </p:nvPicPr>
        <p:blipFill>
          <a:blip r:embed="rId3"/>
          <a:stretch>
            <a:fillRect/>
          </a:stretch>
        </p:blipFill>
        <p:spPr>
          <a:xfrm>
            <a:off x="4045132" y="209796"/>
            <a:ext cx="1186744" cy="327744"/>
          </a:xfrm>
          <a:prstGeom prst="rect">
            <a:avLst/>
          </a:prstGeom>
        </p:spPr>
      </p:pic>
      <p:pic>
        <p:nvPicPr>
          <p:cNvPr id="3" name="Picture 2">
            <a:extLst>
              <a:ext uri="{FF2B5EF4-FFF2-40B4-BE49-F238E27FC236}">
                <a16:creationId xmlns:a16="http://schemas.microsoft.com/office/drawing/2014/main" id="{4DA7A0DE-1584-B3C0-C043-B04F4D50F358}"/>
              </a:ext>
            </a:extLst>
          </p:cNvPr>
          <p:cNvPicPr>
            <a:picLocks noChangeAspect="1"/>
          </p:cNvPicPr>
          <p:nvPr userDrawn="1"/>
        </p:nvPicPr>
        <p:blipFill>
          <a:blip r:embed="rId4"/>
          <a:stretch>
            <a:fillRect/>
          </a:stretch>
        </p:blipFill>
        <p:spPr>
          <a:xfrm>
            <a:off x="2620683" y="169611"/>
            <a:ext cx="1283017" cy="347432"/>
          </a:xfrm>
          <a:prstGeom prst="rect">
            <a:avLst/>
          </a:prstGeom>
        </p:spPr>
      </p:pic>
      <p:pic>
        <p:nvPicPr>
          <p:cNvPr id="4" name="Picture 3">
            <a:extLst>
              <a:ext uri="{FF2B5EF4-FFF2-40B4-BE49-F238E27FC236}">
                <a16:creationId xmlns:a16="http://schemas.microsoft.com/office/drawing/2014/main" id="{167305CE-4C5C-34DC-A7E4-FCE0086DAEB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32279" y="213448"/>
            <a:ext cx="1590411" cy="345741"/>
          </a:xfrm>
          <a:prstGeom prst="rect">
            <a:avLst/>
          </a:prstGeom>
        </p:spPr>
      </p:pic>
      <p:pic>
        <p:nvPicPr>
          <p:cNvPr id="5" name="Picture 37">
            <a:extLst>
              <a:ext uri="{FF2B5EF4-FFF2-40B4-BE49-F238E27FC236}">
                <a16:creationId xmlns:a16="http://schemas.microsoft.com/office/drawing/2014/main" id="{A76FB3B7-7D4E-A846-484B-552CCA094960}"/>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04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200A-F84F-6C40-85F8-8B31288D300A}"/>
              </a:ext>
            </a:extLst>
          </p:cNvPr>
          <p:cNvSpPr>
            <a:spLocks noGrp="1"/>
          </p:cNvSpPr>
          <p:nvPr>
            <p:ph type="title"/>
          </p:nvPr>
        </p:nvSpPr>
        <p:spPr>
          <a:xfrm>
            <a:off x="3372645" y="974725"/>
            <a:ext cx="5042694" cy="1068388"/>
          </a:xfrm>
        </p:spPr>
        <p:txBody>
          <a:bodyPr anchor="b"/>
          <a:lstStyle>
            <a:lvl1pPr algn="ctr">
              <a:defRPr sz="3000"/>
            </a:lvl1pPr>
          </a:lstStyle>
          <a:p>
            <a:r>
              <a:rPr lang="en-US" dirty="0"/>
              <a:t>Click to edit Master title style</a:t>
            </a:r>
            <a:endParaRPr lang="en-MX" dirty="0"/>
          </a:p>
        </p:txBody>
      </p:sp>
      <p:sp>
        <p:nvSpPr>
          <p:cNvPr id="4" name="Text Placeholder 3">
            <a:extLst>
              <a:ext uri="{FF2B5EF4-FFF2-40B4-BE49-F238E27FC236}">
                <a16:creationId xmlns:a16="http://schemas.microsoft.com/office/drawing/2014/main" id="{F0777FA9-2E80-9045-B9FF-E933E0A82E65}"/>
              </a:ext>
            </a:extLst>
          </p:cNvPr>
          <p:cNvSpPr>
            <a:spLocks noGrp="1"/>
          </p:cNvSpPr>
          <p:nvPr>
            <p:ph type="body" sz="half" idx="2" hasCustomPrompt="1"/>
          </p:nvPr>
        </p:nvSpPr>
        <p:spPr>
          <a:xfrm>
            <a:off x="3372645" y="2128841"/>
            <a:ext cx="5042694" cy="571500"/>
          </a:xfrm>
        </p:spPr>
        <p:txBody>
          <a:bodyPr>
            <a:normAutofit/>
          </a:bodyPr>
          <a:lstStyle>
            <a:lvl1pPr marL="0" indent="0" algn="ctr">
              <a:buNone/>
              <a:defRPr sz="900" b="1" i="1">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FAEE8D8D-F670-6041-AC19-BEE46A456227}"/>
              </a:ext>
            </a:extLst>
          </p:cNvPr>
          <p:cNvSpPr>
            <a:spLocks noGrp="1"/>
          </p:cNvSpPr>
          <p:nvPr>
            <p:ph type="sldNum" sz="quarter" idx="12"/>
          </p:nvPr>
        </p:nvSpPr>
        <p:spPr/>
        <p:txBody>
          <a:bodyPr/>
          <a:lstStyle/>
          <a:p>
            <a:fld id="{F8D3A489-E4E3-544E-9592-2B99CB01CD52}" type="slidenum">
              <a:rPr lang="en-MX" smtClean="0"/>
              <a:t>‹#›</a:t>
            </a:fld>
            <a:endParaRPr lang="en-MX"/>
          </a:p>
        </p:txBody>
      </p:sp>
      <p:sp>
        <p:nvSpPr>
          <p:cNvPr id="8" name="Text Placeholder 3">
            <a:extLst>
              <a:ext uri="{FF2B5EF4-FFF2-40B4-BE49-F238E27FC236}">
                <a16:creationId xmlns:a16="http://schemas.microsoft.com/office/drawing/2014/main" id="{5BC4F99D-5085-0A42-8BA3-6ECA7A80D831}"/>
              </a:ext>
            </a:extLst>
          </p:cNvPr>
          <p:cNvSpPr>
            <a:spLocks noGrp="1"/>
          </p:cNvSpPr>
          <p:nvPr>
            <p:ph type="body" sz="half" idx="13"/>
          </p:nvPr>
        </p:nvSpPr>
        <p:spPr>
          <a:xfrm>
            <a:off x="979092" y="2971800"/>
            <a:ext cx="4914900" cy="3163887"/>
          </a:xfrm>
        </p:spPr>
        <p:txBody>
          <a:bodyPr>
            <a:normAutofit/>
          </a:bodyPr>
          <a:lstStyle>
            <a:lvl1pPr marL="0" indent="0">
              <a:lnSpc>
                <a:spcPct val="150000"/>
              </a:lnSpc>
              <a:buNone/>
              <a:defRPr sz="14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Text Placeholder 3">
            <a:extLst>
              <a:ext uri="{FF2B5EF4-FFF2-40B4-BE49-F238E27FC236}">
                <a16:creationId xmlns:a16="http://schemas.microsoft.com/office/drawing/2014/main" id="{6BC40A81-5B43-F64B-B8B0-BE96C366D709}"/>
              </a:ext>
            </a:extLst>
          </p:cNvPr>
          <p:cNvSpPr>
            <a:spLocks noGrp="1"/>
          </p:cNvSpPr>
          <p:nvPr>
            <p:ph type="body" sz="half" idx="14"/>
          </p:nvPr>
        </p:nvSpPr>
        <p:spPr>
          <a:xfrm>
            <a:off x="6232128" y="2971799"/>
            <a:ext cx="4914900" cy="3163887"/>
          </a:xfrm>
        </p:spPr>
        <p:txBody>
          <a:bodyPr>
            <a:normAutofit/>
          </a:bodyPr>
          <a:lstStyle>
            <a:lvl1pPr marL="0" indent="0">
              <a:lnSpc>
                <a:spcPct val="150000"/>
              </a:lnSpc>
              <a:buNone/>
              <a:defRPr sz="14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3" name="Picture 2">
            <a:extLst>
              <a:ext uri="{FF2B5EF4-FFF2-40B4-BE49-F238E27FC236}">
                <a16:creationId xmlns:a16="http://schemas.microsoft.com/office/drawing/2014/main" id="{1171883E-9D2D-2849-E57E-6466F75C2FE3}"/>
              </a:ext>
            </a:extLst>
          </p:cNvPr>
          <p:cNvPicPr>
            <a:picLocks noChangeAspect="1"/>
          </p:cNvPicPr>
          <p:nvPr userDrawn="1"/>
        </p:nvPicPr>
        <p:blipFill>
          <a:blip r:embed="rId2"/>
          <a:stretch>
            <a:fillRect/>
          </a:stretch>
        </p:blipFill>
        <p:spPr>
          <a:xfrm>
            <a:off x="4045132" y="219223"/>
            <a:ext cx="1186744" cy="327744"/>
          </a:xfrm>
          <a:prstGeom prst="rect">
            <a:avLst/>
          </a:prstGeom>
        </p:spPr>
      </p:pic>
      <p:pic>
        <p:nvPicPr>
          <p:cNvPr id="5" name="Picture 4">
            <a:extLst>
              <a:ext uri="{FF2B5EF4-FFF2-40B4-BE49-F238E27FC236}">
                <a16:creationId xmlns:a16="http://schemas.microsoft.com/office/drawing/2014/main" id="{C23E83FF-2DCE-4436-D717-7FCD95836A34}"/>
              </a:ext>
            </a:extLst>
          </p:cNvPr>
          <p:cNvPicPr>
            <a:picLocks noChangeAspect="1"/>
          </p:cNvPicPr>
          <p:nvPr userDrawn="1"/>
        </p:nvPicPr>
        <p:blipFill>
          <a:blip r:embed="rId3"/>
          <a:stretch>
            <a:fillRect/>
          </a:stretch>
        </p:blipFill>
        <p:spPr>
          <a:xfrm>
            <a:off x="2620683" y="169611"/>
            <a:ext cx="1283017" cy="347432"/>
          </a:xfrm>
          <a:prstGeom prst="rect">
            <a:avLst/>
          </a:prstGeom>
        </p:spPr>
      </p:pic>
      <p:pic>
        <p:nvPicPr>
          <p:cNvPr id="9" name="Picture 8">
            <a:extLst>
              <a:ext uri="{FF2B5EF4-FFF2-40B4-BE49-F238E27FC236}">
                <a16:creationId xmlns:a16="http://schemas.microsoft.com/office/drawing/2014/main" id="{153FE1C5-3340-47BE-307B-61212D0D717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2279" y="213448"/>
            <a:ext cx="1590411" cy="345741"/>
          </a:xfrm>
          <a:prstGeom prst="rect">
            <a:avLst/>
          </a:prstGeom>
        </p:spPr>
      </p:pic>
      <p:pic>
        <p:nvPicPr>
          <p:cNvPr id="10" name="Picture 37">
            <a:extLst>
              <a:ext uri="{FF2B5EF4-FFF2-40B4-BE49-F238E27FC236}">
                <a16:creationId xmlns:a16="http://schemas.microsoft.com/office/drawing/2014/main" id="{E18511A0-3855-DDF9-529B-0E053543495D}"/>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37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roject Pag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239710-81A7-3AFD-CADB-2532F18C685F}"/>
              </a:ext>
            </a:extLst>
          </p:cNvPr>
          <p:cNvSpPr/>
          <p:nvPr userDrawn="1"/>
        </p:nvSpPr>
        <p:spPr>
          <a:xfrm>
            <a:off x="-19851" y="-2337"/>
            <a:ext cx="5277394" cy="6858000"/>
          </a:xfrm>
          <a:prstGeom prst="rect">
            <a:avLst/>
          </a:prstGeom>
          <a:solidFill>
            <a:srgbClr val="195D9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583" eaLnBrk="1" fontAlgn="auto" hangingPunct="1">
              <a:spcBef>
                <a:spcPts val="0"/>
              </a:spcBef>
              <a:spcAft>
                <a:spcPts val="0"/>
              </a:spcAft>
              <a:defRPr/>
            </a:pPr>
            <a:endParaRPr lang="en-US" sz="1801" dirty="0">
              <a:latin typeface="Colfax" panose="020B0304000000010002" pitchFamily="34" charset="0"/>
            </a:endParaRPr>
          </a:p>
        </p:txBody>
      </p:sp>
      <p:pic>
        <p:nvPicPr>
          <p:cNvPr id="3" name="Picture 2">
            <a:extLst>
              <a:ext uri="{FF2B5EF4-FFF2-40B4-BE49-F238E27FC236}">
                <a16:creationId xmlns:a16="http://schemas.microsoft.com/office/drawing/2014/main" id="{9B1236AB-1D51-A11C-B1AF-E8FC3B8B601A}"/>
              </a:ext>
            </a:extLst>
          </p:cNvPr>
          <p:cNvPicPr>
            <a:picLocks noChangeAspect="1"/>
          </p:cNvPicPr>
          <p:nvPr userDrawn="1"/>
        </p:nvPicPr>
        <p:blipFill>
          <a:blip r:embed="rId2"/>
          <a:stretch>
            <a:fillRect/>
          </a:stretch>
        </p:blipFill>
        <p:spPr>
          <a:xfrm>
            <a:off x="-18854" y="1563757"/>
            <a:ext cx="5360737" cy="4020151"/>
          </a:xfrm>
          <a:prstGeom prst="rect">
            <a:avLst/>
          </a:prstGeom>
        </p:spPr>
      </p:pic>
      <p:sp>
        <p:nvSpPr>
          <p:cNvPr id="10" name="Rectangle 9">
            <a:extLst>
              <a:ext uri="{FF2B5EF4-FFF2-40B4-BE49-F238E27FC236}">
                <a16:creationId xmlns:a16="http://schemas.microsoft.com/office/drawing/2014/main" id="{3C3C8DD9-BE7C-9341-857D-121CD8DB26E6}"/>
              </a:ext>
            </a:extLst>
          </p:cNvPr>
          <p:cNvSpPr/>
          <p:nvPr userDrawn="1"/>
        </p:nvSpPr>
        <p:spPr>
          <a:xfrm>
            <a:off x="-19351" y="0"/>
            <a:ext cx="5277394" cy="6858000"/>
          </a:xfrm>
          <a:prstGeom prst="rect">
            <a:avLst/>
          </a:prstGeom>
          <a:gradFill>
            <a:gsLst>
              <a:gs pos="100000">
                <a:srgbClr val="195D98">
                  <a:alpha val="54000"/>
                </a:srgbClr>
              </a:gs>
              <a:gs pos="0">
                <a:srgbClr val="195D98">
                  <a:alpha val="0"/>
                </a:srgb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Content Placeholder 3">
            <a:extLst>
              <a:ext uri="{FF2B5EF4-FFF2-40B4-BE49-F238E27FC236}">
                <a16:creationId xmlns:a16="http://schemas.microsoft.com/office/drawing/2014/main" id="{AD36133D-673A-ED45-809B-77D39A69CC26}"/>
              </a:ext>
            </a:extLst>
          </p:cNvPr>
          <p:cNvSpPr>
            <a:spLocks noGrp="1"/>
          </p:cNvSpPr>
          <p:nvPr>
            <p:ph sz="half" idx="15" hasCustomPrompt="1"/>
          </p:nvPr>
        </p:nvSpPr>
        <p:spPr>
          <a:xfrm>
            <a:off x="5712642" y="1177134"/>
            <a:ext cx="5691957" cy="2503488"/>
          </a:xfrm>
        </p:spPr>
        <p:txBody>
          <a:bodyPr/>
          <a:lstStyle>
            <a:lvl1pPr marL="0" indent="0">
              <a:buNone/>
              <a:defRPr/>
            </a:lvl1pPr>
            <a:lvl2pPr marL="457200" indent="0">
              <a:buNone/>
              <a:defRPr/>
            </a:lvl2pPr>
          </a:lstStyle>
          <a:p>
            <a:pPr lvl="0"/>
            <a:r>
              <a:rPr lang="en-US" dirty="0"/>
              <a:t>CLICK TO EDIT MASTER TEXT STYLES</a:t>
            </a:r>
          </a:p>
        </p:txBody>
      </p:sp>
      <p:sp>
        <p:nvSpPr>
          <p:cNvPr id="18" name="Content Placeholder 3">
            <a:extLst>
              <a:ext uri="{FF2B5EF4-FFF2-40B4-BE49-F238E27FC236}">
                <a16:creationId xmlns:a16="http://schemas.microsoft.com/office/drawing/2014/main" id="{3F5D4FCD-43FE-1647-B673-CDF7A1DB4E60}"/>
              </a:ext>
            </a:extLst>
          </p:cNvPr>
          <p:cNvSpPr>
            <a:spLocks noGrp="1"/>
          </p:cNvSpPr>
          <p:nvPr>
            <p:ph sz="half" idx="16" hasCustomPrompt="1"/>
          </p:nvPr>
        </p:nvSpPr>
        <p:spPr>
          <a:xfrm>
            <a:off x="5712642" y="737813"/>
            <a:ext cx="5691957" cy="361220"/>
          </a:xfrm>
        </p:spPr>
        <p:txBody>
          <a:bodyPr>
            <a:noAutofit/>
          </a:bodyPr>
          <a:lstStyle>
            <a:lvl1pPr marL="0" indent="0" algn="l">
              <a:buNone/>
              <a:defRPr sz="1400" b="1">
                <a:solidFill>
                  <a:schemeClr val="tx1"/>
                </a:solidFill>
              </a:defRPr>
            </a:lvl1pPr>
            <a:lvl2pPr algn="l">
              <a:defRPr>
                <a:solidFill>
                  <a:schemeClr val="bg1"/>
                </a:solidFill>
              </a:defRPr>
            </a:lvl2pPr>
            <a:lvl3pPr marL="914400" indent="0">
              <a:buNone/>
              <a:defRPr/>
            </a:lvl3pPr>
          </a:lstStyle>
          <a:p>
            <a:pPr lvl="0"/>
            <a:r>
              <a:rPr lang="en-US" dirty="0"/>
              <a:t>CLICK TO EDIT MASTER TEXT STYLES</a:t>
            </a:r>
          </a:p>
        </p:txBody>
      </p:sp>
      <p:pic>
        <p:nvPicPr>
          <p:cNvPr id="9" name="Picture 37">
            <a:extLst>
              <a:ext uri="{FF2B5EF4-FFF2-40B4-BE49-F238E27FC236}">
                <a16:creationId xmlns:a16="http://schemas.microsoft.com/office/drawing/2014/main" id="{220D7637-DCDA-2F48-964F-742D4492878D}"/>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3">
            <a:extLst>
              <a:ext uri="{FF2B5EF4-FFF2-40B4-BE49-F238E27FC236}">
                <a16:creationId xmlns:a16="http://schemas.microsoft.com/office/drawing/2014/main" id="{691806D0-F0AC-6A4F-9B5C-9483768FED6C}"/>
              </a:ext>
            </a:extLst>
          </p:cNvPr>
          <p:cNvSpPr>
            <a:spLocks noGrp="1"/>
          </p:cNvSpPr>
          <p:nvPr>
            <p:ph type="body" sz="half" idx="13"/>
          </p:nvPr>
        </p:nvSpPr>
        <p:spPr>
          <a:xfrm>
            <a:off x="5712640" y="3836824"/>
            <a:ext cx="5691957" cy="2424112"/>
          </a:xfrm>
        </p:spPr>
        <p:txBody>
          <a:bodyPr>
            <a:normAutofit/>
          </a:bodyPr>
          <a:lstStyle>
            <a:lvl1pPr marL="0" indent="0">
              <a:lnSpc>
                <a:spcPct val="150000"/>
              </a:lnSpc>
              <a:buNone/>
              <a:defRPr sz="14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2" name="Picture 11">
            <a:extLst>
              <a:ext uri="{FF2B5EF4-FFF2-40B4-BE49-F238E27FC236}">
                <a16:creationId xmlns:a16="http://schemas.microsoft.com/office/drawing/2014/main" id="{5B80A335-3E30-4D2D-96AC-8EC2212DD3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71E28101-1C36-4354-8999-E597C0B72646}"/>
              </a:ext>
            </a:extLst>
          </p:cNvPr>
          <p:cNvPicPr>
            <a:picLocks noChangeAspect="1"/>
          </p:cNvPicPr>
          <p:nvPr userDrawn="1"/>
        </p:nvPicPr>
        <p:blipFill>
          <a:blip r:embed="rId5"/>
          <a:stretch>
            <a:fillRect/>
          </a:stretch>
        </p:blipFill>
        <p:spPr>
          <a:xfrm>
            <a:off x="2502942" y="157956"/>
            <a:ext cx="1300101" cy="352058"/>
          </a:xfrm>
          <a:prstGeom prst="rect">
            <a:avLst/>
          </a:prstGeom>
        </p:spPr>
      </p:pic>
      <p:pic>
        <p:nvPicPr>
          <p:cNvPr id="2" name="Picture 1">
            <a:extLst>
              <a:ext uri="{FF2B5EF4-FFF2-40B4-BE49-F238E27FC236}">
                <a16:creationId xmlns:a16="http://schemas.microsoft.com/office/drawing/2014/main" id="{904385C9-5749-CE04-E0DE-618057DCE686}"/>
              </a:ext>
            </a:extLst>
          </p:cNvPr>
          <p:cNvPicPr>
            <a:picLocks noChangeAspect="1"/>
          </p:cNvPicPr>
          <p:nvPr userDrawn="1"/>
        </p:nvPicPr>
        <p:blipFill>
          <a:blip r:embed="rId6"/>
          <a:stretch>
            <a:fillRect/>
          </a:stretch>
        </p:blipFill>
        <p:spPr>
          <a:xfrm>
            <a:off x="3933285" y="197155"/>
            <a:ext cx="1264028" cy="349087"/>
          </a:xfrm>
          <a:prstGeom prst="rect">
            <a:avLst/>
          </a:prstGeom>
        </p:spPr>
      </p:pic>
    </p:spTree>
    <p:extLst>
      <p:ext uri="{BB962C8B-B14F-4D97-AF65-F5344CB8AC3E}">
        <p14:creationId xmlns:p14="http://schemas.microsoft.com/office/powerpoint/2010/main" val="1333735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Project Pag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95EF059-F528-414C-B56A-DCDB5C7B69D6}"/>
              </a:ext>
            </a:extLst>
          </p:cNvPr>
          <p:cNvSpPr/>
          <p:nvPr userDrawn="1"/>
        </p:nvSpPr>
        <p:spPr>
          <a:xfrm>
            <a:off x="-19851" y="-2337"/>
            <a:ext cx="12222174" cy="3103757"/>
          </a:xfrm>
          <a:prstGeom prst="rect">
            <a:avLst/>
          </a:prstGeom>
          <a:solidFill>
            <a:srgbClr val="195D9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583" eaLnBrk="1" fontAlgn="auto" hangingPunct="1">
              <a:spcBef>
                <a:spcPts val="0"/>
              </a:spcBef>
              <a:spcAft>
                <a:spcPts val="0"/>
              </a:spcAft>
              <a:defRPr/>
            </a:pPr>
            <a:endParaRPr lang="en-US" sz="1801" dirty="0">
              <a:latin typeface="Colfax" panose="020B0304000000010002" pitchFamily="34" charset="0"/>
            </a:endParaRPr>
          </a:p>
        </p:txBody>
      </p:sp>
      <p:pic>
        <p:nvPicPr>
          <p:cNvPr id="19" name="Picture 31">
            <a:extLst>
              <a:ext uri="{FF2B5EF4-FFF2-40B4-BE49-F238E27FC236}">
                <a16:creationId xmlns:a16="http://schemas.microsoft.com/office/drawing/2014/main" id="{D97FA76B-7433-E847-AEEA-D360630C20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0819" y="2551660"/>
            <a:ext cx="4788183" cy="3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a:extLst>
              <a:ext uri="{FF2B5EF4-FFF2-40B4-BE49-F238E27FC236}">
                <a16:creationId xmlns:a16="http://schemas.microsoft.com/office/drawing/2014/main" id="{F5A50845-E444-AC49-8445-CC4D34E9EF4E}"/>
              </a:ext>
            </a:extLst>
          </p:cNvPr>
          <p:cNvSpPr>
            <a:spLocks noGrp="1"/>
          </p:cNvSpPr>
          <p:nvPr>
            <p:ph type="title"/>
          </p:nvPr>
        </p:nvSpPr>
        <p:spPr>
          <a:xfrm>
            <a:off x="2895998" y="531809"/>
            <a:ext cx="6400005" cy="1068388"/>
          </a:xfrm>
        </p:spPr>
        <p:txBody>
          <a:bodyPr anchor="b"/>
          <a:lstStyle>
            <a:lvl1pPr algn="ctr">
              <a:defRPr sz="3000">
                <a:solidFill>
                  <a:schemeClr val="bg1"/>
                </a:solidFill>
              </a:defRPr>
            </a:lvl1pPr>
          </a:lstStyle>
          <a:p>
            <a:r>
              <a:rPr lang="en-US" dirty="0"/>
              <a:t>Click to edit Master title style</a:t>
            </a:r>
            <a:endParaRPr lang="en-MX" dirty="0"/>
          </a:p>
        </p:txBody>
      </p:sp>
      <p:sp>
        <p:nvSpPr>
          <p:cNvPr id="21" name="Text Placeholder 3">
            <a:extLst>
              <a:ext uri="{FF2B5EF4-FFF2-40B4-BE49-F238E27FC236}">
                <a16:creationId xmlns:a16="http://schemas.microsoft.com/office/drawing/2014/main" id="{E30AFDA1-81EB-6143-BE1B-A18E1C825CB9}"/>
              </a:ext>
            </a:extLst>
          </p:cNvPr>
          <p:cNvSpPr>
            <a:spLocks noGrp="1"/>
          </p:cNvSpPr>
          <p:nvPr>
            <p:ph type="body" sz="half" idx="2" hasCustomPrompt="1"/>
          </p:nvPr>
        </p:nvSpPr>
        <p:spPr>
          <a:xfrm>
            <a:off x="2895998" y="1685925"/>
            <a:ext cx="6400005" cy="300034"/>
          </a:xfrm>
        </p:spPr>
        <p:txBody>
          <a:bodyPr>
            <a:normAutofit/>
          </a:bodyPr>
          <a:lstStyle>
            <a:lvl1pPr marL="0" indent="0" algn="ctr">
              <a:buNone/>
              <a:defRPr sz="900" b="1" i="1">
                <a:solidFill>
                  <a:schemeClr val="bg1"/>
                </a:solidFill>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Slide Number Placeholder 6">
            <a:extLst>
              <a:ext uri="{FF2B5EF4-FFF2-40B4-BE49-F238E27FC236}">
                <a16:creationId xmlns:a16="http://schemas.microsoft.com/office/drawing/2014/main" id="{45589D4C-B956-9F4F-9FD8-46E73C92C52A}"/>
              </a:ext>
            </a:extLst>
          </p:cNvPr>
          <p:cNvSpPr>
            <a:spLocks noGrp="1"/>
          </p:cNvSpPr>
          <p:nvPr>
            <p:ph type="sldNum" sz="quarter" idx="12"/>
          </p:nvPr>
        </p:nvSpPr>
        <p:spPr>
          <a:xfrm>
            <a:off x="210724" y="6356350"/>
            <a:ext cx="335415" cy="365125"/>
          </a:xfrm>
        </p:spPr>
        <p:txBody>
          <a:bodyPr/>
          <a:lstStyle/>
          <a:p>
            <a:fld id="{F8D3A489-E4E3-544E-9592-2B99CB01CD52}" type="slidenum">
              <a:rPr lang="en-MX" smtClean="0"/>
              <a:t>‹#›</a:t>
            </a:fld>
            <a:endParaRPr lang="en-MX"/>
          </a:p>
        </p:txBody>
      </p:sp>
      <p:pic>
        <p:nvPicPr>
          <p:cNvPr id="18" name="Picture 37">
            <a:extLst>
              <a:ext uri="{FF2B5EF4-FFF2-40B4-BE49-F238E27FC236}">
                <a16:creationId xmlns:a16="http://schemas.microsoft.com/office/drawing/2014/main" id="{C731E2ED-2859-D94F-AC61-81C9D70971C8}"/>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9B95265-9448-450E-BC85-88A5722470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C6C12330-2341-4542-851B-B51C2C6A3C20}"/>
              </a:ext>
            </a:extLst>
          </p:cNvPr>
          <p:cNvPicPr>
            <a:picLocks noChangeAspect="1"/>
          </p:cNvPicPr>
          <p:nvPr userDrawn="1"/>
        </p:nvPicPr>
        <p:blipFill>
          <a:blip r:embed="rId5"/>
          <a:stretch>
            <a:fillRect/>
          </a:stretch>
        </p:blipFill>
        <p:spPr>
          <a:xfrm>
            <a:off x="2574316" y="157956"/>
            <a:ext cx="1300101" cy="352058"/>
          </a:xfrm>
          <a:prstGeom prst="rect">
            <a:avLst/>
          </a:prstGeom>
        </p:spPr>
      </p:pic>
      <p:pic>
        <p:nvPicPr>
          <p:cNvPr id="2" name="Picture 22">
            <a:extLst>
              <a:ext uri="{FF2B5EF4-FFF2-40B4-BE49-F238E27FC236}">
                <a16:creationId xmlns:a16="http://schemas.microsoft.com/office/drawing/2014/main" id="{6940570E-DABF-39C3-A283-8A9446D71FEC}"/>
              </a:ext>
            </a:extLst>
          </p:cNvPr>
          <p:cNvPicPr>
            <a:picLocks/>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638649" y="1282045"/>
            <a:ext cx="3429922" cy="538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52970A2-F4C5-9501-A6A7-DBE36C23FD10}"/>
              </a:ext>
            </a:extLst>
          </p:cNvPr>
          <p:cNvPicPr>
            <a:picLocks noChangeAspect="1"/>
          </p:cNvPicPr>
          <p:nvPr userDrawn="1"/>
        </p:nvPicPr>
        <p:blipFill>
          <a:blip r:embed="rId7"/>
          <a:stretch>
            <a:fillRect/>
          </a:stretch>
        </p:blipFill>
        <p:spPr>
          <a:xfrm>
            <a:off x="3970993" y="197155"/>
            <a:ext cx="1264028" cy="349087"/>
          </a:xfrm>
          <a:prstGeom prst="rect">
            <a:avLst/>
          </a:prstGeom>
        </p:spPr>
      </p:pic>
    </p:spTree>
    <p:extLst>
      <p:ext uri="{BB962C8B-B14F-4D97-AF65-F5344CB8AC3E}">
        <p14:creationId xmlns:p14="http://schemas.microsoft.com/office/powerpoint/2010/main" val="2587288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sp>
        <p:nvSpPr>
          <p:cNvPr id="4" name="Shape 2525">
            <a:extLst>
              <a:ext uri="{FF2B5EF4-FFF2-40B4-BE49-F238E27FC236}">
                <a16:creationId xmlns:a16="http://schemas.microsoft.com/office/drawing/2014/main" id="{E7032D14-D7FC-1045-8BD2-430C2DDECC46}"/>
              </a:ext>
            </a:extLst>
          </p:cNvPr>
          <p:cNvSpPr/>
          <p:nvPr userDrawn="1"/>
        </p:nvSpPr>
        <p:spPr>
          <a:xfrm>
            <a:off x="6252431"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 name="Shape 2526">
            <a:extLst>
              <a:ext uri="{FF2B5EF4-FFF2-40B4-BE49-F238E27FC236}">
                <a16:creationId xmlns:a16="http://schemas.microsoft.com/office/drawing/2014/main" id="{CC413EA3-FC54-5F43-B739-80E63839DD61}"/>
              </a:ext>
            </a:extLst>
          </p:cNvPr>
          <p:cNvSpPr/>
          <p:nvPr userDrawn="1"/>
        </p:nvSpPr>
        <p:spPr>
          <a:xfrm>
            <a:off x="1946243"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 name="Shape 2528">
            <a:extLst>
              <a:ext uri="{FF2B5EF4-FFF2-40B4-BE49-F238E27FC236}">
                <a16:creationId xmlns:a16="http://schemas.microsoft.com/office/drawing/2014/main" id="{CA640874-7DB1-EC40-B852-7F645CD493A2}"/>
              </a:ext>
            </a:extLst>
          </p:cNvPr>
          <p:cNvSpPr/>
          <p:nvPr userDrawn="1"/>
        </p:nvSpPr>
        <p:spPr>
          <a:xfrm>
            <a:off x="2517966" y="239989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 name="Shape 2529">
            <a:extLst>
              <a:ext uri="{FF2B5EF4-FFF2-40B4-BE49-F238E27FC236}">
                <a16:creationId xmlns:a16="http://schemas.microsoft.com/office/drawing/2014/main" id="{048CA440-0E97-624A-89D8-694F5930C956}"/>
              </a:ext>
            </a:extLst>
          </p:cNvPr>
          <p:cNvSpPr/>
          <p:nvPr userDrawn="1"/>
        </p:nvSpPr>
        <p:spPr>
          <a:xfrm>
            <a:off x="3051575" y="239989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 name="Shape 2530">
            <a:extLst>
              <a:ext uri="{FF2B5EF4-FFF2-40B4-BE49-F238E27FC236}">
                <a16:creationId xmlns:a16="http://schemas.microsoft.com/office/drawing/2014/main" id="{F3487C60-D167-5340-98AB-2CE9F4C42602}"/>
              </a:ext>
            </a:extLst>
          </p:cNvPr>
          <p:cNvSpPr/>
          <p:nvPr userDrawn="1"/>
        </p:nvSpPr>
        <p:spPr>
          <a:xfrm>
            <a:off x="3572478"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 name="Shape 2531">
            <a:extLst>
              <a:ext uri="{FF2B5EF4-FFF2-40B4-BE49-F238E27FC236}">
                <a16:creationId xmlns:a16="http://schemas.microsoft.com/office/drawing/2014/main" id="{5181AE07-C7BA-6C4E-B3D0-3BD49AA3B061}"/>
              </a:ext>
            </a:extLst>
          </p:cNvPr>
          <p:cNvSpPr/>
          <p:nvPr userDrawn="1"/>
        </p:nvSpPr>
        <p:spPr>
          <a:xfrm>
            <a:off x="4106087"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 name="Shape 2532">
            <a:extLst>
              <a:ext uri="{FF2B5EF4-FFF2-40B4-BE49-F238E27FC236}">
                <a16:creationId xmlns:a16="http://schemas.microsoft.com/office/drawing/2014/main" id="{24C7E062-1E2A-6B4E-95EA-7B2A6CC91837}"/>
              </a:ext>
            </a:extLst>
          </p:cNvPr>
          <p:cNvSpPr/>
          <p:nvPr userDrawn="1"/>
        </p:nvSpPr>
        <p:spPr>
          <a:xfrm>
            <a:off x="4639695" y="2399899"/>
            <a:ext cx="227895"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 name="Shape 2533">
            <a:extLst>
              <a:ext uri="{FF2B5EF4-FFF2-40B4-BE49-F238E27FC236}">
                <a16:creationId xmlns:a16="http://schemas.microsoft.com/office/drawing/2014/main" id="{2CA2C84A-0670-4C48-A0E7-97B935FCE198}"/>
              </a:ext>
            </a:extLst>
          </p:cNvPr>
          <p:cNvSpPr/>
          <p:nvPr userDrawn="1"/>
        </p:nvSpPr>
        <p:spPr>
          <a:xfrm>
            <a:off x="5172509"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 name="Shape 2534">
            <a:extLst>
              <a:ext uri="{FF2B5EF4-FFF2-40B4-BE49-F238E27FC236}">
                <a16:creationId xmlns:a16="http://schemas.microsoft.com/office/drawing/2014/main" id="{0EB33C78-86B3-BF4C-A4D2-12B7581D87C9}"/>
              </a:ext>
            </a:extLst>
          </p:cNvPr>
          <p:cNvSpPr/>
          <p:nvPr userDrawn="1"/>
        </p:nvSpPr>
        <p:spPr>
          <a:xfrm>
            <a:off x="5706118"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Shape 2535">
            <a:extLst>
              <a:ext uri="{FF2B5EF4-FFF2-40B4-BE49-F238E27FC236}">
                <a16:creationId xmlns:a16="http://schemas.microsoft.com/office/drawing/2014/main" id="{04F72DA4-CC44-2644-8E16-726077F7A7B3}"/>
              </a:ext>
            </a:extLst>
          </p:cNvPr>
          <p:cNvSpPr/>
          <p:nvPr userDrawn="1"/>
        </p:nvSpPr>
        <p:spPr>
          <a:xfrm>
            <a:off x="6797156" y="506714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 name="Shape 2536">
            <a:extLst>
              <a:ext uri="{FF2B5EF4-FFF2-40B4-BE49-F238E27FC236}">
                <a16:creationId xmlns:a16="http://schemas.microsoft.com/office/drawing/2014/main" id="{7AAA9B81-6FFD-EB42-9DF6-C75F15862DC3}"/>
              </a:ext>
            </a:extLst>
          </p:cNvPr>
          <p:cNvSpPr/>
          <p:nvPr userDrawn="1"/>
        </p:nvSpPr>
        <p:spPr>
          <a:xfrm>
            <a:off x="1946243"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Shape 2537">
            <a:extLst>
              <a:ext uri="{FF2B5EF4-FFF2-40B4-BE49-F238E27FC236}">
                <a16:creationId xmlns:a16="http://schemas.microsoft.com/office/drawing/2014/main" id="{29CDF0BE-776E-A248-BDE5-46BC2E313046}"/>
              </a:ext>
            </a:extLst>
          </p:cNvPr>
          <p:cNvSpPr/>
          <p:nvPr userDrawn="1"/>
        </p:nvSpPr>
        <p:spPr>
          <a:xfrm>
            <a:off x="1971653" y="2933508"/>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Shape 2538">
            <a:extLst>
              <a:ext uri="{FF2B5EF4-FFF2-40B4-BE49-F238E27FC236}">
                <a16:creationId xmlns:a16="http://schemas.microsoft.com/office/drawing/2014/main" id="{A7169511-9307-D84D-AF14-3C7F85839D57}"/>
              </a:ext>
            </a:extLst>
          </p:cNvPr>
          <p:cNvSpPr/>
          <p:nvPr userDrawn="1"/>
        </p:nvSpPr>
        <p:spPr>
          <a:xfrm>
            <a:off x="2505261" y="2933508"/>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 name="Shape 2539">
            <a:extLst>
              <a:ext uri="{FF2B5EF4-FFF2-40B4-BE49-F238E27FC236}">
                <a16:creationId xmlns:a16="http://schemas.microsoft.com/office/drawing/2014/main" id="{E065B331-AC6D-224E-A227-E47F329BB24E}"/>
              </a:ext>
            </a:extLst>
          </p:cNvPr>
          <p:cNvSpPr/>
          <p:nvPr userDrawn="1"/>
        </p:nvSpPr>
        <p:spPr>
          <a:xfrm>
            <a:off x="3013460" y="2977974"/>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Shape 2540">
            <a:extLst>
              <a:ext uri="{FF2B5EF4-FFF2-40B4-BE49-F238E27FC236}">
                <a16:creationId xmlns:a16="http://schemas.microsoft.com/office/drawing/2014/main" id="{76FAA74E-CA0F-4A46-8DB6-D573A22CF01C}"/>
              </a:ext>
            </a:extLst>
          </p:cNvPr>
          <p:cNvSpPr/>
          <p:nvPr userDrawn="1"/>
        </p:nvSpPr>
        <p:spPr>
          <a:xfrm>
            <a:off x="354706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 name="Shape 2541">
            <a:extLst>
              <a:ext uri="{FF2B5EF4-FFF2-40B4-BE49-F238E27FC236}">
                <a16:creationId xmlns:a16="http://schemas.microsoft.com/office/drawing/2014/main" id="{EDDC80B3-9A03-1B40-A49F-F576916D856D}"/>
              </a:ext>
            </a:extLst>
          </p:cNvPr>
          <p:cNvSpPr/>
          <p:nvPr userDrawn="1"/>
        </p:nvSpPr>
        <p:spPr>
          <a:xfrm>
            <a:off x="4106087" y="2958918"/>
            <a:ext cx="228689" cy="228689"/>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 name="Shape 2542">
            <a:extLst>
              <a:ext uri="{FF2B5EF4-FFF2-40B4-BE49-F238E27FC236}">
                <a16:creationId xmlns:a16="http://schemas.microsoft.com/office/drawing/2014/main" id="{BD6F6344-BCBB-4549-B49C-015A5E40A192}"/>
              </a:ext>
            </a:extLst>
          </p:cNvPr>
          <p:cNvSpPr/>
          <p:nvPr userDrawn="1"/>
        </p:nvSpPr>
        <p:spPr>
          <a:xfrm>
            <a:off x="4614285" y="2933508"/>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 name="Shape 2543">
            <a:extLst>
              <a:ext uri="{FF2B5EF4-FFF2-40B4-BE49-F238E27FC236}">
                <a16:creationId xmlns:a16="http://schemas.microsoft.com/office/drawing/2014/main" id="{79CB4DC0-0314-204A-8DA0-A0D9F7DB569E}"/>
              </a:ext>
            </a:extLst>
          </p:cNvPr>
          <p:cNvSpPr/>
          <p:nvPr userDrawn="1"/>
        </p:nvSpPr>
        <p:spPr>
          <a:xfrm>
            <a:off x="5147099"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 name="Shape 2544">
            <a:extLst>
              <a:ext uri="{FF2B5EF4-FFF2-40B4-BE49-F238E27FC236}">
                <a16:creationId xmlns:a16="http://schemas.microsoft.com/office/drawing/2014/main" id="{0D1A2622-49D7-164E-9DF1-C521D37267A0}"/>
              </a:ext>
            </a:extLst>
          </p:cNvPr>
          <p:cNvSpPr/>
          <p:nvPr userDrawn="1"/>
        </p:nvSpPr>
        <p:spPr>
          <a:xfrm>
            <a:off x="568070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 name="Shape 2545">
            <a:extLst>
              <a:ext uri="{FF2B5EF4-FFF2-40B4-BE49-F238E27FC236}">
                <a16:creationId xmlns:a16="http://schemas.microsoft.com/office/drawing/2014/main" id="{BDB5EC9F-61B7-5C4A-BB21-312FDBB22EFC}"/>
              </a:ext>
            </a:extLst>
          </p:cNvPr>
          <p:cNvSpPr/>
          <p:nvPr userDrawn="1"/>
        </p:nvSpPr>
        <p:spPr>
          <a:xfrm>
            <a:off x="7319648"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 name="Shape 2546">
            <a:extLst>
              <a:ext uri="{FF2B5EF4-FFF2-40B4-BE49-F238E27FC236}">
                <a16:creationId xmlns:a16="http://schemas.microsoft.com/office/drawing/2014/main" id="{4C79C0F9-6817-824E-83E5-DA4ED68D968A}"/>
              </a:ext>
            </a:extLst>
          </p:cNvPr>
          <p:cNvSpPr/>
          <p:nvPr userDrawn="1"/>
        </p:nvSpPr>
        <p:spPr>
          <a:xfrm>
            <a:off x="6230198" y="3492526"/>
            <a:ext cx="278715"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 name="Shape 2547">
            <a:extLst>
              <a:ext uri="{FF2B5EF4-FFF2-40B4-BE49-F238E27FC236}">
                <a16:creationId xmlns:a16="http://schemas.microsoft.com/office/drawing/2014/main" id="{91A45CB0-C9EE-C348-8BDB-9471870FCC5D}"/>
              </a:ext>
            </a:extLst>
          </p:cNvPr>
          <p:cNvSpPr/>
          <p:nvPr userDrawn="1"/>
        </p:nvSpPr>
        <p:spPr>
          <a:xfrm>
            <a:off x="1946243"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 name="Shape 2548">
            <a:extLst>
              <a:ext uri="{FF2B5EF4-FFF2-40B4-BE49-F238E27FC236}">
                <a16:creationId xmlns:a16="http://schemas.microsoft.com/office/drawing/2014/main" id="{931951BD-A105-604D-AC70-C7C76BD68040}"/>
              </a:ext>
            </a:extLst>
          </p:cNvPr>
          <p:cNvSpPr/>
          <p:nvPr userDrawn="1"/>
        </p:nvSpPr>
        <p:spPr>
          <a:xfrm>
            <a:off x="2479851" y="3575108"/>
            <a:ext cx="279509" cy="6352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 name="Shape 2549">
            <a:extLst>
              <a:ext uri="{FF2B5EF4-FFF2-40B4-BE49-F238E27FC236}">
                <a16:creationId xmlns:a16="http://schemas.microsoft.com/office/drawing/2014/main" id="{B538419C-14BF-DE44-B8DD-12986F7B22E3}"/>
              </a:ext>
            </a:extLst>
          </p:cNvPr>
          <p:cNvSpPr/>
          <p:nvPr userDrawn="1"/>
        </p:nvSpPr>
        <p:spPr>
          <a:xfrm>
            <a:off x="3013460"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0" name="Shape 2550">
            <a:extLst>
              <a:ext uri="{FF2B5EF4-FFF2-40B4-BE49-F238E27FC236}">
                <a16:creationId xmlns:a16="http://schemas.microsoft.com/office/drawing/2014/main" id="{AE86FFC4-31F1-7C44-AC53-DC2BB1EA8AD3}"/>
              </a:ext>
            </a:extLst>
          </p:cNvPr>
          <p:cNvSpPr/>
          <p:nvPr userDrawn="1"/>
        </p:nvSpPr>
        <p:spPr>
          <a:xfrm>
            <a:off x="3547068"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1" name="Shape 2551">
            <a:extLst>
              <a:ext uri="{FF2B5EF4-FFF2-40B4-BE49-F238E27FC236}">
                <a16:creationId xmlns:a16="http://schemas.microsoft.com/office/drawing/2014/main" id="{07FA92AA-1BC0-3944-8C81-ACB036B1D7A1}"/>
              </a:ext>
            </a:extLst>
          </p:cNvPr>
          <p:cNvSpPr/>
          <p:nvPr userDrawn="1"/>
        </p:nvSpPr>
        <p:spPr>
          <a:xfrm>
            <a:off x="4080677"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2" name="Shape 2552">
            <a:extLst>
              <a:ext uri="{FF2B5EF4-FFF2-40B4-BE49-F238E27FC236}">
                <a16:creationId xmlns:a16="http://schemas.microsoft.com/office/drawing/2014/main" id="{79A92063-49EF-BF4F-9857-3262463E7134}"/>
              </a:ext>
            </a:extLst>
          </p:cNvPr>
          <p:cNvSpPr/>
          <p:nvPr userDrawn="1"/>
        </p:nvSpPr>
        <p:spPr>
          <a:xfrm>
            <a:off x="4614285" y="3479821"/>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3" name="Shape 2553">
            <a:extLst>
              <a:ext uri="{FF2B5EF4-FFF2-40B4-BE49-F238E27FC236}">
                <a16:creationId xmlns:a16="http://schemas.microsoft.com/office/drawing/2014/main" id="{189D2781-F915-F84F-8F68-E4BF4F27698A}"/>
              </a:ext>
            </a:extLst>
          </p:cNvPr>
          <p:cNvSpPr/>
          <p:nvPr userDrawn="1"/>
        </p:nvSpPr>
        <p:spPr>
          <a:xfrm>
            <a:off x="5147099"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4" name="Shape 2554">
            <a:extLst>
              <a:ext uri="{FF2B5EF4-FFF2-40B4-BE49-F238E27FC236}">
                <a16:creationId xmlns:a16="http://schemas.microsoft.com/office/drawing/2014/main" id="{6747B238-15AF-5840-92CF-4A0E669CDDED}"/>
              </a:ext>
            </a:extLst>
          </p:cNvPr>
          <p:cNvSpPr/>
          <p:nvPr userDrawn="1"/>
        </p:nvSpPr>
        <p:spPr>
          <a:xfrm>
            <a:off x="5680708"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5" name="Shape 2555">
            <a:extLst>
              <a:ext uri="{FF2B5EF4-FFF2-40B4-BE49-F238E27FC236}">
                <a16:creationId xmlns:a16="http://schemas.microsoft.com/office/drawing/2014/main" id="{151A9048-3327-934E-9C61-6DCDA58B3B33}"/>
              </a:ext>
            </a:extLst>
          </p:cNvPr>
          <p:cNvSpPr/>
          <p:nvPr userDrawn="1"/>
        </p:nvSpPr>
        <p:spPr>
          <a:xfrm>
            <a:off x="7852462"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6" name="Shape 2556">
            <a:extLst>
              <a:ext uri="{FF2B5EF4-FFF2-40B4-BE49-F238E27FC236}">
                <a16:creationId xmlns:a16="http://schemas.microsoft.com/office/drawing/2014/main" id="{38F6FE8A-0229-2346-A5C3-35887B95F755}"/>
              </a:ext>
            </a:extLst>
          </p:cNvPr>
          <p:cNvSpPr/>
          <p:nvPr userDrawn="1"/>
        </p:nvSpPr>
        <p:spPr>
          <a:xfrm>
            <a:off x="1947037"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7" name="Shape 2557">
            <a:extLst>
              <a:ext uri="{FF2B5EF4-FFF2-40B4-BE49-F238E27FC236}">
                <a16:creationId xmlns:a16="http://schemas.microsoft.com/office/drawing/2014/main" id="{70B4E330-85D9-A44E-BD73-15F7BCA7FDC3}"/>
              </a:ext>
            </a:extLst>
          </p:cNvPr>
          <p:cNvSpPr/>
          <p:nvPr userDrawn="1"/>
        </p:nvSpPr>
        <p:spPr>
          <a:xfrm>
            <a:off x="2479851"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8" name="Shape 2558">
            <a:extLst>
              <a:ext uri="{FF2B5EF4-FFF2-40B4-BE49-F238E27FC236}">
                <a16:creationId xmlns:a16="http://schemas.microsoft.com/office/drawing/2014/main" id="{8640CDE7-2705-784E-BF32-D4093E59E27C}"/>
              </a:ext>
            </a:extLst>
          </p:cNvPr>
          <p:cNvSpPr/>
          <p:nvPr userDrawn="1"/>
        </p:nvSpPr>
        <p:spPr>
          <a:xfrm>
            <a:off x="3013460"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9" name="Shape 2559">
            <a:extLst>
              <a:ext uri="{FF2B5EF4-FFF2-40B4-BE49-F238E27FC236}">
                <a16:creationId xmlns:a16="http://schemas.microsoft.com/office/drawing/2014/main" id="{0BC911FD-6A03-D24B-BDB8-0042BFFB9198}"/>
              </a:ext>
            </a:extLst>
          </p:cNvPr>
          <p:cNvSpPr/>
          <p:nvPr userDrawn="1"/>
        </p:nvSpPr>
        <p:spPr>
          <a:xfrm>
            <a:off x="3547068"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0" name="Shape 2560">
            <a:extLst>
              <a:ext uri="{FF2B5EF4-FFF2-40B4-BE49-F238E27FC236}">
                <a16:creationId xmlns:a16="http://schemas.microsoft.com/office/drawing/2014/main" id="{F0CCA4F6-E209-5741-B040-0BF17F3BAA49}"/>
              </a:ext>
            </a:extLst>
          </p:cNvPr>
          <p:cNvSpPr/>
          <p:nvPr userDrawn="1"/>
        </p:nvSpPr>
        <p:spPr>
          <a:xfrm>
            <a:off x="4080677"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1" name="Shape 2561">
            <a:extLst>
              <a:ext uri="{FF2B5EF4-FFF2-40B4-BE49-F238E27FC236}">
                <a16:creationId xmlns:a16="http://schemas.microsoft.com/office/drawing/2014/main" id="{02FA1ECB-D505-FB43-AC4E-17AE8AA45FC9}"/>
              </a:ext>
            </a:extLst>
          </p:cNvPr>
          <p:cNvSpPr/>
          <p:nvPr userDrawn="1"/>
        </p:nvSpPr>
        <p:spPr>
          <a:xfrm>
            <a:off x="4614285"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2" name="Shape 2562">
            <a:extLst>
              <a:ext uri="{FF2B5EF4-FFF2-40B4-BE49-F238E27FC236}">
                <a16:creationId xmlns:a16="http://schemas.microsoft.com/office/drawing/2014/main" id="{9A763B58-A890-DA41-B232-5EFDD3CFFBFD}"/>
              </a:ext>
            </a:extLst>
          </p:cNvPr>
          <p:cNvSpPr/>
          <p:nvPr userDrawn="1"/>
        </p:nvSpPr>
        <p:spPr>
          <a:xfrm>
            <a:off x="5147893"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3" name="Shape 2563">
            <a:extLst>
              <a:ext uri="{FF2B5EF4-FFF2-40B4-BE49-F238E27FC236}">
                <a16:creationId xmlns:a16="http://schemas.microsoft.com/office/drawing/2014/main" id="{FD4C6FB9-DB93-A947-A76F-36FD8020F47B}"/>
              </a:ext>
            </a:extLst>
          </p:cNvPr>
          <p:cNvSpPr/>
          <p:nvPr userDrawn="1"/>
        </p:nvSpPr>
        <p:spPr>
          <a:xfrm>
            <a:off x="5680708"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4" name="Shape 2564">
            <a:extLst>
              <a:ext uri="{FF2B5EF4-FFF2-40B4-BE49-F238E27FC236}">
                <a16:creationId xmlns:a16="http://schemas.microsoft.com/office/drawing/2014/main" id="{70F71AA3-5CAF-4146-AC1B-DF154A9FC4A2}"/>
              </a:ext>
            </a:extLst>
          </p:cNvPr>
          <p:cNvSpPr/>
          <p:nvPr userDrawn="1"/>
        </p:nvSpPr>
        <p:spPr>
          <a:xfrm>
            <a:off x="6214316"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5" name="Shape 2565">
            <a:extLst>
              <a:ext uri="{FF2B5EF4-FFF2-40B4-BE49-F238E27FC236}">
                <a16:creationId xmlns:a16="http://schemas.microsoft.com/office/drawing/2014/main" id="{FB0F62A7-AA9B-D049-BC06-4F145E83DCCA}"/>
              </a:ext>
            </a:extLst>
          </p:cNvPr>
          <p:cNvSpPr/>
          <p:nvPr userDrawn="1"/>
        </p:nvSpPr>
        <p:spPr>
          <a:xfrm>
            <a:off x="8419421" y="5092557"/>
            <a:ext cx="279509" cy="227895"/>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6" name="Shape 2566">
            <a:extLst>
              <a:ext uri="{FF2B5EF4-FFF2-40B4-BE49-F238E27FC236}">
                <a16:creationId xmlns:a16="http://schemas.microsoft.com/office/drawing/2014/main" id="{3DCD3B1D-4D53-0149-AF55-BE01BDA5B055}"/>
              </a:ext>
            </a:extLst>
          </p:cNvPr>
          <p:cNvSpPr/>
          <p:nvPr userDrawn="1"/>
        </p:nvSpPr>
        <p:spPr>
          <a:xfrm>
            <a:off x="2479851" y="5118760"/>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7" name="Shape 2567">
            <a:extLst>
              <a:ext uri="{FF2B5EF4-FFF2-40B4-BE49-F238E27FC236}">
                <a16:creationId xmlns:a16="http://schemas.microsoft.com/office/drawing/2014/main" id="{D3CA66CA-3C9B-2C43-A870-67D72334A64B}"/>
              </a:ext>
            </a:extLst>
          </p:cNvPr>
          <p:cNvSpPr/>
          <p:nvPr userDrawn="1"/>
        </p:nvSpPr>
        <p:spPr>
          <a:xfrm>
            <a:off x="1946243"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8" name="Shape 2568">
            <a:extLst>
              <a:ext uri="{FF2B5EF4-FFF2-40B4-BE49-F238E27FC236}">
                <a16:creationId xmlns:a16="http://schemas.microsoft.com/office/drawing/2014/main" id="{0148D6D1-4A65-D04C-98AE-50A9D5ABFB42}"/>
              </a:ext>
            </a:extLst>
          </p:cNvPr>
          <p:cNvSpPr/>
          <p:nvPr userDrawn="1"/>
        </p:nvSpPr>
        <p:spPr>
          <a:xfrm>
            <a:off x="2479851"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9" name="Shape 2569">
            <a:extLst>
              <a:ext uri="{FF2B5EF4-FFF2-40B4-BE49-F238E27FC236}">
                <a16:creationId xmlns:a16="http://schemas.microsoft.com/office/drawing/2014/main" id="{F0DFB548-948A-9D4E-BC8A-4CB063437E2A}"/>
              </a:ext>
            </a:extLst>
          </p:cNvPr>
          <p:cNvSpPr/>
          <p:nvPr userDrawn="1"/>
        </p:nvSpPr>
        <p:spPr>
          <a:xfrm>
            <a:off x="3013460"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0" name="Shape 2570">
            <a:extLst>
              <a:ext uri="{FF2B5EF4-FFF2-40B4-BE49-F238E27FC236}">
                <a16:creationId xmlns:a16="http://schemas.microsoft.com/office/drawing/2014/main" id="{226719BF-47D0-784D-BFD2-2A9EF55DB34B}"/>
              </a:ext>
            </a:extLst>
          </p:cNvPr>
          <p:cNvSpPr/>
          <p:nvPr userDrawn="1"/>
        </p:nvSpPr>
        <p:spPr>
          <a:xfrm>
            <a:off x="3547068" y="4540685"/>
            <a:ext cx="279509" cy="272363"/>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1" name="Shape 2571">
            <a:extLst>
              <a:ext uri="{FF2B5EF4-FFF2-40B4-BE49-F238E27FC236}">
                <a16:creationId xmlns:a16="http://schemas.microsoft.com/office/drawing/2014/main" id="{93241F64-06DD-5445-AEF2-825C5F3633C4}"/>
              </a:ext>
            </a:extLst>
          </p:cNvPr>
          <p:cNvSpPr/>
          <p:nvPr userDrawn="1"/>
        </p:nvSpPr>
        <p:spPr>
          <a:xfrm>
            <a:off x="4080677"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2" name="Shape 2572">
            <a:extLst>
              <a:ext uri="{FF2B5EF4-FFF2-40B4-BE49-F238E27FC236}">
                <a16:creationId xmlns:a16="http://schemas.microsoft.com/office/drawing/2014/main" id="{084C624D-E4BE-B64F-819E-3659BB4D4C0E}"/>
              </a:ext>
            </a:extLst>
          </p:cNvPr>
          <p:cNvSpPr/>
          <p:nvPr userDrawn="1"/>
        </p:nvSpPr>
        <p:spPr>
          <a:xfrm>
            <a:off x="4614285" y="4534333"/>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3" name="Shape 2573">
            <a:extLst>
              <a:ext uri="{FF2B5EF4-FFF2-40B4-BE49-F238E27FC236}">
                <a16:creationId xmlns:a16="http://schemas.microsoft.com/office/drawing/2014/main" id="{A59EAD29-36AA-F34C-B1D9-2CF0B687CD53}"/>
              </a:ext>
            </a:extLst>
          </p:cNvPr>
          <p:cNvSpPr/>
          <p:nvPr userDrawn="1"/>
        </p:nvSpPr>
        <p:spPr>
          <a:xfrm>
            <a:off x="5147099"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4" name="Shape 2575">
            <a:extLst>
              <a:ext uri="{FF2B5EF4-FFF2-40B4-BE49-F238E27FC236}">
                <a16:creationId xmlns:a16="http://schemas.microsoft.com/office/drawing/2014/main" id="{520C2CC5-C62C-094F-A4D6-213B980807AC}"/>
              </a:ext>
            </a:extLst>
          </p:cNvPr>
          <p:cNvSpPr/>
          <p:nvPr userDrawn="1"/>
        </p:nvSpPr>
        <p:spPr>
          <a:xfrm>
            <a:off x="8957794"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5" name="Shape 2576">
            <a:extLst>
              <a:ext uri="{FF2B5EF4-FFF2-40B4-BE49-F238E27FC236}">
                <a16:creationId xmlns:a16="http://schemas.microsoft.com/office/drawing/2014/main" id="{929CFC40-6F4B-7B47-84C9-C7AE2A0BD639}"/>
              </a:ext>
            </a:extLst>
          </p:cNvPr>
          <p:cNvSpPr/>
          <p:nvPr userDrawn="1"/>
        </p:nvSpPr>
        <p:spPr>
          <a:xfrm>
            <a:off x="9491402" y="5067147"/>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6" name="Shape 2579">
            <a:extLst>
              <a:ext uri="{FF2B5EF4-FFF2-40B4-BE49-F238E27FC236}">
                <a16:creationId xmlns:a16="http://schemas.microsoft.com/office/drawing/2014/main" id="{F20662AA-C890-EC49-918A-FB4CB301960D}"/>
              </a:ext>
            </a:extLst>
          </p:cNvPr>
          <p:cNvSpPr/>
          <p:nvPr userDrawn="1"/>
        </p:nvSpPr>
        <p:spPr>
          <a:xfrm>
            <a:off x="3013460"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7" name="Shape 2581">
            <a:extLst>
              <a:ext uri="{FF2B5EF4-FFF2-40B4-BE49-F238E27FC236}">
                <a16:creationId xmlns:a16="http://schemas.microsoft.com/office/drawing/2014/main" id="{69630C8B-7E7C-A24C-AF7D-E2812B97401A}"/>
              </a:ext>
            </a:extLst>
          </p:cNvPr>
          <p:cNvSpPr/>
          <p:nvPr userDrawn="1"/>
        </p:nvSpPr>
        <p:spPr>
          <a:xfrm>
            <a:off x="3535951"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8" name="Shape 2582">
            <a:extLst>
              <a:ext uri="{FF2B5EF4-FFF2-40B4-BE49-F238E27FC236}">
                <a16:creationId xmlns:a16="http://schemas.microsoft.com/office/drawing/2014/main" id="{385D85E8-6507-1E45-8B5A-855FCF1F0CF7}"/>
              </a:ext>
            </a:extLst>
          </p:cNvPr>
          <p:cNvSpPr/>
          <p:nvPr userDrawn="1"/>
        </p:nvSpPr>
        <p:spPr>
          <a:xfrm>
            <a:off x="4614285" y="5067147"/>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 name="Shape 2584">
            <a:extLst>
              <a:ext uri="{FF2B5EF4-FFF2-40B4-BE49-F238E27FC236}">
                <a16:creationId xmlns:a16="http://schemas.microsoft.com/office/drawing/2014/main" id="{67BCA7D0-8156-4548-BD9F-16EA7892C4F8}"/>
              </a:ext>
            </a:extLst>
          </p:cNvPr>
          <p:cNvSpPr/>
          <p:nvPr userDrawn="1"/>
        </p:nvSpPr>
        <p:spPr>
          <a:xfrm>
            <a:off x="5680708"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0" name="Shape 2585">
            <a:extLst>
              <a:ext uri="{FF2B5EF4-FFF2-40B4-BE49-F238E27FC236}">
                <a16:creationId xmlns:a16="http://schemas.microsoft.com/office/drawing/2014/main" id="{EEDD3643-DC65-1D4B-9AE8-89B3767A27B0}"/>
              </a:ext>
            </a:extLst>
          </p:cNvPr>
          <p:cNvSpPr/>
          <p:nvPr userDrawn="1"/>
        </p:nvSpPr>
        <p:spPr>
          <a:xfrm>
            <a:off x="6277841"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1" name="Shape 2586">
            <a:extLst>
              <a:ext uri="{FF2B5EF4-FFF2-40B4-BE49-F238E27FC236}">
                <a16:creationId xmlns:a16="http://schemas.microsoft.com/office/drawing/2014/main" id="{444D259E-3876-1347-85CB-31E1C4479B03}"/>
              </a:ext>
            </a:extLst>
          </p:cNvPr>
          <p:cNvSpPr/>
          <p:nvPr userDrawn="1"/>
        </p:nvSpPr>
        <p:spPr>
          <a:xfrm>
            <a:off x="6811449"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2" name="Shape 2588">
            <a:extLst>
              <a:ext uri="{FF2B5EF4-FFF2-40B4-BE49-F238E27FC236}">
                <a16:creationId xmlns:a16="http://schemas.microsoft.com/office/drawing/2014/main" id="{B2F25761-0730-7B48-80A8-8C033331E5DA}"/>
              </a:ext>
            </a:extLst>
          </p:cNvPr>
          <p:cNvSpPr/>
          <p:nvPr userDrawn="1"/>
        </p:nvSpPr>
        <p:spPr>
          <a:xfrm>
            <a:off x="7852462" y="241260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3" name="Shape 2589">
            <a:extLst>
              <a:ext uri="{FF2B5EF4-FFF2-40B4-BE49-F238E27FC236}">
                <a16:creationId xmlns:a16="http://schemas.microsoft.com/office/drawing/2014/main" id="{7F9014C8-2A9B-0C46-AF67-AC8DB5794C32}"/>
              </a:ext>
            </a:extLst>
          </p:cNvPr>
          <p:cNvSpPr/>
          <p:nvPr userDrawn="1"/>
        </p:nvSpPr>
        <p:spPr>
          <a:xfrm>
            <a:off x="8386071" y="241260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4" name="Shape 2590">
            <a:extLst>
              <a:ext uri="{FF2B5EF4-FFF2-40B4-BE49-F238E27FC236}">
                <a16:creationId xmlns:a16="http://schemas.microsoft.com/office/drawing/2014/main" id="{498F37A6-387A-BD4E-84A8-DE571E469693}"/>
              </a:ext>
            </a:extLst>
          </p:cNvPr>
          <p:cNvSpPr/>
          <p:nvPr userDrawn="1"/>
        </p:nvSpPr>
        <p:spPr>
          <a:xfrm>
            <a:off x="8919679"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5" name="Shape 2591">
            <a:extLst>
              <a:ext uri="{FF2B5EF4-FFF2-40B4-BE49-F238E27FC236}">
                <a16:creationId xmlns:a16="http://schemas.microsoft.com/office/drawing/2014/main" id="{02388DEC-121C-264F-B5C5-646E2375C780}"/>
              </a:ext>
            </a:extLst>
          </p:cNvPr>
          <p:cNvSpPr/>
          <p:nvPr userDrawn="1"/>
        </p:nvSpPr>
        <p:spPr>
          <a:xfrm>
            <a:off x="9453288"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6" name="Shape 2592">
            <a:extLst>
              <a:ext uri="{FF2B5EF4-FFF2-40B4-BE49-F238E27FC236}">
                <a16:creationId xmlns:a16="http://schemas.microsoft.com/office/drawing/2014/main" id="{543AA664-7CE5-2E47-A1C7-096C1C406F99}"/>
              </a:ext>
            </a:extLst>
          </p:cNvPr>
          <p:cNvSpPr/>
          <p:nvPr userDrawn="1"/>
        </p:nvSpPr>
        <p:spPr>
          <a:xfrm>
            <a:off x="9986896"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7" name="Shape 2593">
            <a:extLst>
              <a:ext uri="{FF2B5EF4-FFF2-40B4-BE49-F238E27FC236}">
                <a16:creationId xmlns:a16="http://schemas.microsoft.com/office/drawing/2014/main" id="{FE992DE3-A999-034A-B5B4-110E3D85D2C2}"/>
              </a:ext>
            </a:extLst>
          </p:cNvPr>
          <p:cNvSpPr/>
          <p:nvPr userDrawn="1"/>
        </p:nvSpPr>
        <p:spPr>
          <a:xfrm>
            <a:off x="7318854" y="239989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8" name="Shape 2594">
            <a:extLst>
              <a:ext uri="{FF2B5EF4-FFF2-40B4-BE49-F238E27FC236}">
                <a16:creationId xmlns:a16="http://schemas.microsoft.com/office/drawing/2014/main" id="{18D971B8-F57D-7C48-A8DB-3D0F13611FD5}"/>
              </a:ext>
            </a:extLst>
          </p:cNvPr>
          <p:cNvSpPr/>
          <p:nvPr userDrawn="1"/>
        </p:nvSpPr>
        <p:spPr>
          <a:xfrm>
            <a:off x="4079089" y="508938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9" name="Shape 2595">
            <a:extLst>
              <a:ext uri="{FF2B5EF4-FFF2-40B4-BE49-F238E27FC236}">
                <a16:creationId xmlns:a16="http://schemas.microsoft.com/office/drawing/2014/main" id="{7382B0A5-66E3-814A-8C18-A9439FEB3E9A}"/>
              </a:ext>
            </a:extLst>
          </p:cNvPr>
          <p:cNvSpPr/>
          <p:nvPr userDrawn="1"/>
        </p:nvSpPr>
        <p:spPr>
          <a:xfrm>
            <a:off x="6252431" y="294621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0" name="Shape 2596">
            <a:extLst>
              <a:ext uri="{FF2B5EF4-FFF2-40B4-BE49-F238E27FC236}">
                <a16:creationId xmlns:a16="http://schemas.microsoft.com/office/drawing/2014/main" id="{12D2FCCC-F9C0-F34E-99B5-73B5A0C686F0}"/>
              </a:ext>
            </a:extLst>
          </p:cNvPr>
          <p:cNvSpPr/>
          <p:nvPr userDrawn="1"/>
        </p:nvSpPr>
        <p:spPr>
          <a:xfrm>
            <a:off x="6786039" y="2971623"/>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1" name="Shape 2597">
            <a:extLst>
              <a:ext uri="{FF2B5EF4-FFF2-40B4-BE49-F238E27FC236}">
                <a16:creationId xmlns:a16="http://schemas.microsoft.com/office/drawing/2014/main" id="{45F8F2CE-7314-4A4B-A666-1BB6B1D610E0}"/>
              </a:ext>
            </a:extLst>
          </p:cNvPr>
          <p:cNvSpPr/>
          <p:nvPr userDrawn="1"/>
        </p:nvSpPr>
        <p:spPr>
          <a:xfrm>
            <a:off x="7319648"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2" name="Shape 2598">
            <a:extLst>
              <a:ext uri="{FF2B5EF4-FFF2-40B4-BE49-F238E27FC236}">
                <a16:creationId xmlns:a16="http://schemas.microsoft.com/office/drawing/2014/main" id="{D96A9731-0C7C-AF41-A37C-13F0520B2B33}"/>
              </a:ext>
            </a:extLst>
          </p:cNvPr>
          <p:cNvSpPr/>
          <p:nvPr userDrawn="1"/>
        </p:nvSpPr>
        <p:spPr>
          <a:xfrm>
            <a:off x="7852462"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3" name="Shape 2599">
            <a:extLst>
              <a:ext uri="{FF2B5EF4-FFF2-40B4-BE49-F238E27FC236}">
                <a16:creationId xmlns:a16="http://schemas.microsoft.com/office/drawing/2014/main" id="{EA27748F-BA34-654C-92CC-325B4C8C4FF3}"/>
              </a:ext>
            </a:extLst>
          </p:cNvPr>
          <p:cNvSpPr/>
          <p:nvPr userDrawn="1"/>
        </p:nvSpPr>
        <p:spPr>
          <a:xfrm>
            <a:off x="8386071"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4" name="Shape 2600">
            <a:extLst>
              <a:ext uri="{FF2B5EF4-FFF2-40B4-BE49-F238E27FC236}">
                <a16:creationId xmlns:a16="http://schemas.microsoft.com/office/drawing/2014/main" id="{8C6673BA-DED6-0D46-A13B-C30AA11609A9}"/>
              </a:ext>
            </a:extLst>
          </p:cNvPr>
          <p:cNvSpPr/>
          <p:nvPr userDrawn="1"/>
        </p:nvSpPr>
        <p:spPr>
          <a:xfrm>
            <a:off x="8919679"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5" name="Shape 2601">
            <a:extLst>
              <a:ext uri="{FF2B5EF4-FFF2-40B4-BE49-F238E27FC236}">
                <a16:creationId xmlns:a16="http://schemas.microsoft.com/office/drawing/2014/main" id="{3A8FEBE4-B697-DE43-BDF2-CCC52F95EFF3}"/>
              </a:ext>
            </a:extLst>
          </p:cNvPr>
          <p:cNvSpPr/>
          <p:nvPr userDrawn="1"/>
        </p:nvSpPr>
        <p:spPr>
          <a:xfrm>
            <a:off x="945328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6" name="Shape 2602">
            <a:extLst>
              <a:ext uri="{FF2B5EF4-FFF2-40B4-BE49-F238E27FC236}">
                <a16:creationId xmlns:a16="http://schemas.microsoft.com/office/drawing/2014/main" id="{FD483F3E-3DE4-1A43-A7E8-9FE92C4CB94D}"/>
              </a:ext>
            </a:extLst>
          </p:cNvPr>
          <p:cNvSpPr/>
          <p:nvPr userDrawn="1"/>
        </p:nvSpPr>
        <p:spPr>
          <a:xfrm>
            <a:off x="9986896"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7" name="Shape 2604">
            <a:extLst>
              <a:ext uri="{FF2B5EF4-FFF2-40B4-BE49-F238E27FC236}">
                <a16:creationId xmlns:a16="http://schemas.microsoft.com/office/drawing/2014/main" id="{C703B9AE-F47F-4149-97D9-AF31BA7F44E1}"/>
              </a:ext>
            </a:extLst>
          </p:cNvPr>
          <p:cNvSpPr/>
          <p:nvPr userDrawn="1"/>
        </p:nvSpPr>
        <p:spPr>
          <a:xfrm>
            <a:off x="5693413" y="4584359"/>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8" name="Shape 2606">
            <a:extLst>
              <a:ext uri="{FF2B5EF4-FFF2-40B4-BE49-F238E27FC236}">
                <a16:creationId xmlns:a16="http://schemas.microsoft.com/office/drawing/2014/main" id="{79E89BAF-4B62-BD4D-AEE9-E51E2C97770B}"/>
              </a:ext>
            </a:extLst>
          </p:cNvPr>
          <p:cNvSpPr/>
          <p:nvPr userDrawn="1"/>
        </p:nvSpPr>
        <p:spPr>
          <a:xfrm>
            <a:off x="6786039"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9" name="Shape 2607">
            <a:extLst>
              <a:ext uri="{FF2B5EF4-FFF2-40B4-BE49-F238E27FC236}">
                <a16:creationId xmlns:a16="http://schemas.microsoft.com/office/drawing/2014/main" id="{8306CC21-DA82-C44F-A743-42F8EFF3059D}"/>
              </a:ext>
            </a:extLst>
          </p:cNvPr>
          <p:cNvSpPr/>
          <p:nvPr userDrawn="1"/>
        </p:nvSpPr>
        <p:spPr>
          <a:xfrm>
            <a:off x="7319648"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0" name="Shape 2608">
            <a:extLst>
              <a:ext uri="{FF2B5EF4-FFF2-40B4-BE49-F238E27FC236}">
                <a16:creationId xmlns:a16="http://schemas.microsoft.com/office/drawing/2014/main" id="{FB6EDC84-63EC-5940-A029-36D9C4806984}"/>
              </a:ext>
            </a:extLst>
          </p:cNvPr>
          <p:cNvSpPr/>
          <p:nvPr userDrawn="1"/>
        </p:nvSpPr>
        <p:spPr>
          <a:xfrm>
            <a:off x="7852462"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 name="Shape 2609">
            <a:extLst>
              <a:ext uri="{FF2B5EF4-FFF2-40B4-BE49-F238E27FC236}">
                <a16:creationId xmlns:a16="http://schemas.microsoft.com/office/drawing/2014/main" id="{DBDCE178-68C9-A447-B46D-6302A60D5EB7}"/>
              </a:ext>
            </a:extLst>
          </p:cNvPr>
          <p:cNvSpPr/>
          <p:nvPr userDrawn="1"/>
        </p:nvSpPr>
        <p:spPr>
          <a:xfrm>
            <a:off x="8386071"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2" name="Shape 2610">
            <a:extLst>
              <a:ext uri="{FF2B5EF4-FFF2-40B4-BE49-F238E27FC236}">
                <a16:creationId xmlns:a16="http://schemas.microsoft.com/office/drawing/2014/main" id="{5C019E11-FF71-7C4E-A8F5-BF654AA5FAD2}"/>
              </a:ext>
            </a:extLst>
          </p:cNvPr>
          <p:cNvSpPr/>
          <p:nvPr userDrawn="1"/>
        </p:nvSpPr>
        <p:spPr>
          <a:xfrm>
            <a:off x="8919679"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3" name="Shape 2611">
            <a:extLst>
              <a:ext uri="{FF2B5EF4-FFF2-40B4-BE49-F238E27FC236}">
                <a16:creationId xmlns:a16="http://schemas.microsoft.com/office/drawing/2014/main" id="{C9CC6792-2D6B-8040-AD12-D943EAC711DB}"/>
              </a:ext>
            </a:extLst>
          </p:cNvPr>
          <p:cNvSpPr/>
          <p:nvPr userDrawn="1"/>
        </p:nvSpPr>
        <p:spPr>
          <a:xfrm>
            <a:off x="9453288"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4" name="Shape 2612">
            <a:extLst>
              <a:ext uri="{FF2B5EF4-FFF2-40B4-BE49-F238E27FC236}">
                <a16:creationId xmlns:a16="http://schemas.microsoft.com/office/drawing/2014/main" id="{C908B445-351C-0745-B957-80453F8D7671}"/>
              </a:ext>
            </a:extLst>
          </p:cNvPr>
          <p:cNvSpPr/>
          <p:nvPr userDrawn="1"/>
        </p:nvSpPr>
        <p:spPr>
          <a:xfrm>
            <a:off x="9986896"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613">
            <a:extLst>
              <a:ext uri="{FF2B5EF4-FFF2-40B4-BE49-F238E27FC236}">
                <a16:creationId xmlns:a16="http://schemas.microsoft.com/office/drawing/2014/main" id="{E2D87B8C-0DBD-3741-96D4-05FEA5685701}"/>
              </a:ext>
            </a:extLst>
          </p:cNvPr>
          <p:cNvSpPr/>
          <p:nvPr userDrawn="1"/>
        </p:nvSpPr>
        <p:spPr>
          <a:xfrm>
            <a:off x="8919679" y="453353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614">
            <a:extLst>
              <a:ext uri="{FF2B5EF4-FFF2-40B4-BE49-F238E27FC236}">
                <a16:creationId xmlns:a16="http://schemas.microsoft.com/office/drawing/2014/main" id="{876A9AF4-7B41-5145-AB9D-680AC9F2357A}"/>
              </a:ext>
            </a:extLst>
          </p:cNvPr>
          <p:cNvSpPr/>
          <p:nvPr userDrawn="1"/>
        </p:nvSpPr>
        <p:spPr>
          <a:xfrm>
            <a:off x="9453288" y="40126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615">
            <a:extLst>
              <a:ext uri="{FF2B5EF4-FFF2-40B4-BE49-F238E27FC236}">
                <a16:creationId xmlns:a16="http://schemas.microsoft.com/office/drawing/2014/main" id="{1FC13FC5-AD53-FD43-AFF2-F30332F71ACA}"/>
              </a:ext>
            </a:extLst>
          </p:cNvPr>
          <p:cNvSpPr/>
          <p:nvPr userDrawn="1"/>
        </p:nvSpPr>
        <p:spPr>
          <a:xfrm>
            <a:off x="6786039"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616">
            <a:extLst>
              <a:ext uri="{FF2B5EF4-FFF2-40B4-BE49-F238E27FC236}">
                <a16:creationId xmlns:a16="http://schemas.microsoft.com/office/drawing/2014/main" id="{B1EC302D-BCDE-4D4A-BE46-783C99DACA3F}"/>
              </a:ext>
            </a:extLst>
          </p:cNvPr>
          <p:cNvSpPr/>
          <p:nvPr userDrawn="1"/>
        </p:nvSpPr>
        <p:spPr>
          <a:xfrm>
            <a:off x="7319648" y="401342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617">
            <a:extLst>
              <a:ext uri="{FF2B5EF4-FFF2-40B4-BE49-F238E27FC236}">
                <a16:creationId xmlns:a16="http://schemas.microsoft.com/office/drawing/2014/main" id="{6C64441E-F48E-644B-8693-D0D75602B0F7}"/>
              </a:ext>
            </a:extLst>
          </p:cNvPr>
          <p:cNvSpPr/>
          <p:nvPr userDrawn="1"/>
        </p:nvSpPr>
        <p:spPr>
          <a:xfrm>
            <a:off x="7853256"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618">
            <a:extLst>
              <a:ext uri="{FF2B5EF4-FFF2-40B4-BE49-F238E27FC236}">
                <a16:creationId xmlns:a16="http://schemas.microsoft.com/office/drawing/2014/main" id="{CB4E2CFA-CE1C-5847-A6A1-F2C81C000328}"/>
              </a:ext>
            </a:extLst>
          </p:cNvPr>
          <p:cNvSpPr/>
          <p:nvPr userDrawn="1"/>
        </p:nvSpPr>
        <p:spPr>
          <a:xfrm>
            <a:off x="8386071" y="4000724"/>
            <a:ext cx="279509" cy="279509"/>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622">
            <a:extLst>
              <a:ext uri="{FF2B5EF4-FFF2-40B4-BE49-F238E27FC236}">
                <a16:creationId xmlns:a16="http://schemas.microsoft.com/office/drawing/2014/main" id="{54A13D02-5928-8745-9670-62B316BE3987}"/>
              </a:ext>
            </a:extLst>
          </p:cNvPr>
          <p:cNvSpPr/>
          <p:nvPr userDrawn="1"/>
        </p:nvSpPr>
        <p:spPr>
          <a:xfrm>
            <a:off x="9986896"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623">
            <a:extLst>
              <a:ext uri="{FF2B5EF4-FFF2-40B4-BE49-F238E27FC236}">
                <a16:creationId xmlns:a16="http://schemas.microsoft.com/office/drawing/2014/main" id="{C49065BE-2847-054A-9F54-50C312599F01}"/>
              </a:ext>
            </a:extLst>
          </p:cNvPr>
          <p:cNvSpPr/>
          <p:nvPr userDrawn="1"/>
        </p:nvSpPr>
        <p:spPr>
          <a:xfrm>
            <a:off x="8920473"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624">
            <a:extLst>
              <a:ext uri="{FF2B5EF4-FFF2-40B4-BE49-F238E27FC236}">
                <a16:creationId xmlns:a16="http://schemas.microsoft.com/office/drawing/2014/main" id="{DD0095E7-73E7-7743-924B-B26596E1901E}"/>
              </a:ext>
            </a:extLst>
          </p:cNvPr>
          <p:cNvSpPr/>
          <p:nvPr userDrawn="1"/>
        </p:nvSpPr>
        <p:spPr>
          <a:xfrm>
            <a:off x="10024217" y="50687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625">
            <a:extLst>
              <a:ext uri="{FF2B5EF4-FFF2-40B4-BE49-F238E27FC236}">
                <a16:creationId xmlns:a16="http://schemas.microsoft.com/office/drawing/2014/main" id="{38EF3AFD-9354-CD40-AF4A-4FC5AA325E7E}"/>
              </a:ext>
            </a:extLst>
          </p:cNvPr>
          <p:cNvSpPr/>
          <p:nvPr userDrawn="1"/>
        </p:nvSpPr>
        <p:spPr>
          <a:xfrm>
            <a:off x="6252431" y="4559742"/>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626">
            <a:extLst>
              <a:ext uri="{FF2B5EF4-FFF2-40B4-BE49-F238E27FC236}">
                <a16:creationId xmlns:a16="http://schemas.microsoft.com/office/drawing/2014/main" id="{BF70B311-E97D-8F49-955D-315402D1D954}"/>
              </a:ext>
            </a:extLst>
          </p:cNvPr>
          <p:cNvSpPr/>
          <p:nvPr userDrawn="1"/>
        </p:nvSpPr>
        <p:spPr>
          <a:xfrm>
            <a:off x="6811449" y="4534333"/>
            <a:ext cx="228689" cy="278715"/>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627">
            <a:extLst>
              <a:ext uri="{FF2B5EF4-FFF2-40B4-BE49-F238E27FC236}">
                <a16:creationId xmlns:a16="http://schemas.microsoft.com/office/drawing/2014/main" id="{9AA01170-E7D7-9A48-B10F-6694BB43692F}"/>
              </a:ext>
            </a:extLst>
          </p:cNvPr>
          <p:cNvSpPr/>
          <p:nvPr userDrawn="1"/>
        </p:nvSpPr>
        <p:spPr>
          <a:xfrm>
            <a:off x="7364114" y="4534333"/>
            <a:ext cx="190574" cy="278715"/>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628">
            <a:extLst>
              <a:ext uri="{FF2B5EF4-FFF2-40B4-BE49-F238E27FC236}">
                <a16:creationId xmlns:a16="http://schemas.microsoft.com/office/drawing/2014/main" id="{E7CB496B-332F-934B-8B9B-43F19D99ECC9}"/>
              </a:ext>
            </a:extLst>
          </p:cNvPr>
          <p:cNvSpPr/>
          <p:nvPr userDrawn="1"/>
        </p:nvSpPr>
        <p:spPr>
          <a:xfrm>
            <a:off x="7852462"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629">
            <a:extLst>
              <a:ext uri="{FF2B5EF4-FFF2-40B4-BE49-F238E27FC236}">
                <a16:creationId xmlns:a16="http://schemas.microsoft.com/office/drawing/2014/main" id="{41B710E0-3AB1-F84F-9906-0B2626E1BAE8}"/>
              </a:ext>
            </a:extLst>
          </p:cNvPr>
          <p:cNvSpPr/>
          <p:nvPr userDrawn="1"/>
        </p:nvSpPr>
        <p:spPr>
          <a:xfrm>
            <a:off x="8386071"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631">
            <a:extLst>
              <a:ext uri="{FF2B5EF4-FFF2-40B4-BE49-F238E27FC236}">
                <a16:creationId xmlns:a16="http://schemas.microsoft.com/office/drawing/2014/main" id="{9933E4C8-2467-7247-940A-C3C20752D872}"/>
              </a:ext>
            </a:extLst>
          </p:cNvPr>
          <p:cNvSpPr/>
          <p:nvPr userDrawn="1"/>
        </p:nvSpPr>
        <p:spPr>
          <a:xfrm>
            <a:off x="9453288" y="4559742"/>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632">
            <a:extLst>
              <a:ext uri="{FF2B5EF4-FFF2-40B4-BE49-F238E27FC236}">
                <a16:creationId xmlns:a16="http://schemas.microsoft.com/office/drawing/2014/main" id="{C916E9DA-1980-3748-8CED-59A35D1865DF}"/>
              </a:ext>
            </a:extLst>
          </p:cNvPr>
          <p:cNvSpPr/>
          <p:nvPr userDrawn="1"/>
        </p:nvSpPr>
        <p:spPr>
          <a:xfrm>
            <a:off x="10012306" y="4534333"/>
            <a:ext cx="228689" cy="278715"/>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634">
            <a:extLst>
              <a:ext uri="{FF2B5EF4-FFF2-40B4-BE49-F238E27FC236}">
                <a16:creationId xmlns:a16="http://schemas.microsoft.com/office/drawing/2014/main" id="{D145D54D-4BCC-5447-A409-E81C21AC69C2}"/>
              </a:ext>
            </a:extLst>
          </p:cNvPr>
          <p:cNvSpPr/>
          <p:nvPr userDrawn="1"/>
        </p:nvSpPr>
        <p:spPr>
          <a:xfrm>
            <a:off x="5145511" y="5067942"/>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635">
            <a:extLst>
              <a:ext uri="{FF2B5EF4-FFF2-40B4-BE49-F238E27FC236}">
                <a16:creationId xmlns:a16="http://schemas.microsoft.com/office/drawing/2014/main" id="{B7717935-1ADF-8241-A5BC-2EC7B0AF89F9}"/>
              </a:ext>
            </a:extLst>
          </p:cNvPr>
          <p:cNvSpPr>
            <a:spLocks noChangeArrowheads="1"/>
          </p:cNvSpPr>
          <p:nvPr userDrawn="1"/>
        </p:nvSpPr>
        <p:spPr bwMode="auto">
          <a:xfrm>
            <a:off x="3987770" y="774365"/>
            <a:ext cx="4216864" cy="1100755"/>
          </a:xfrm>
          <a:prstGeom prst="rect">
            <a:avLst/>
          </a:prstGeom>
          <a:noFill/>
          <a:ln>
            <a:noFill/>
          </a:ln>
        </p:spPr>
        <p:txBody>
          <a:bodyPr wrap="none" lIns="19052" tIns="19052" rIns="19052" bIns="19052" anchor="ctr">
            <a:spAutoFit/>
          </a:bodyPr>
          <a:lstStyle>
            <a:lvl1pPr algn="l">
              <a:defRPr sz="3000" b="1" cap="none" spc="-90">
                <a:solidFill>
                  <a:srgbClr val="1C1D21"/>
                </a:solidFill>
                <a:latin typeface="+mj-lt"/>
                <a:ea typeface="+mj-ea"/>
                <a:cs typeface="+mj-cs"/>
                <a:sym typeface="Karla"/>
              </a:defRPr>
            </a:lvl1pPr>
          </a:lstStyle>
          <a:p>
            <a:pPr defTabSz="914583" eaLnBrk="1" fontAlgn="auto" hangingPunct="1">
              <a:spcBef>
                <a:spcPts val="0"/>
              </a:spcBef>
              <a:spcAft>
                <a:spcPts val="0"/>
              </a:spcAft>
              <a:defRPr/>
            </a:pPr>
            <a:r>
              <a:rPr lang="en-US" sz="6903" b="0" dirty="0">
                <a:solidFill>
                  <a:srgbClr val="2EB8C3"/>
                </a:solidFill>
                <a:latin typeface="Montserrat Light" pitchFamily="2" charset="77"/>
              </a:rPr>
              <a:t>GENERAL</a:t>
            </a:r>
            <a:endParaRPr sz="6903" b="0" dirty="0">
              <a:solidFill>
                <a:srgbClr val="2EB8C3"/>
              </a:solidFill>
              <a:latin typeface="Montserrat Light" pitchFamily="2" charset="77"/>
            </a:endParaRPr>
          </a:p>
        </p:txBody>
      </p:sp>
      <p:pic>
        <p:nvPicPr>
          <p:cNvPr id="2" name="Picture 1">
            <a:extLst>
              <a:ext uri="{FF2B5EF4-FFF2-40B4-BE49-F238E27FC236}">
                <a16:creationId xmlns:a16="http://schemas.microsoft.com/office/drawing/2014/main" id="{3E617393-A88E-A6EC-DBA7-1210D7F8F9DB}"/>
              </a:ext>
            </a:extLst>
          </p:cNvPr>
          <p:cNvPicPr>
            <a:picLocks noChangeAspect="1"/>
          </p:cNvPicPr>
          <p:nvPr userDrawn="1"/>
        </p:nvPicPr>
        <p:blipFill>
          <a:blip r:embed="rId2"/>
          <a:stretch>
            <a:fillRect/>
          </a:stretch>
        </p:blipFill>
        <p:spPr>
          <a:xfrm>
            <a:off x="2620683" y="169611"/>
            <a:ext cx="1283017" cy="347432"/>
          </a:xfrm>
          <a:prstGeom prst="rect">
            <a:avLst/>
          </a:prstGeom>
        </p:spPr>
      </p:pic>
      <p:pic>
        <p:nvPicPr>
          <p:cNvPr id="3" name="Picture 2">
            <a:extLst>
              <a:ext uri="{FF2B5EF4-FFF2-40B4-BE49-F238E27FC236}">
                <a16:creationId xmlns:a16="http://schemas.microsoft.com/office/drawing/2014/main" id="{DD9137D5-70AE-EA48-35D8-123B550213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2279" y="213448"/>
            <a:ext cx="1590411" cy="345741"/>
          </a:xfrm>
          <a:prstGeom prst="rect">
            <a:avLst/>
          </a:prstGeom>
        </p:spPr>
      </p:pic>
      <p:pic>
        <p:nvPicPr>
          <p:cNvPr id="7" name="Picture 37">
            <a:extLst>
              <a:ext uri="{FF2B5EF4-FFF2-40B4-BE49-F238E27FC236}">
                <a16:creationId xmlns:a16="http://schemas.microsoft.com/office/drawing/2014/main" id="{2945D14E-04C7-62B9-96B1-587885139A22}"/>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491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sp>
        <p:nvSpPr>
          <p:cNvPr id="103" name="Shape 2637">
            <a:extLst>
              <a:ext uri="{FF2B5EF4-FFF2-40B4-BE49-F238E27FC236}">
                <a16:creationId xmlns:a16="http://schemas.microsoft.com/office/drawing/2014/main" id="{11E24B37-CA86-F245-8071-DAB903D5D7F9}"/>
              </a:ext>
            </a:extLst>
          </p:cNvPr>
          <p:cNvSpPr/>
          <p:nvPr userDrawn="1"/>
        </p:nvSpPr>
        <p:spPr>
          <a:xfrm>
            <a:off x="2012148" y="249598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639">
            <a:extLst>
              <a:ext uri="{FF2B5EF4-FFF2-40B4-BE49-F238E27FC236}">
                <a16:creationId xmlns:a16="http://schemas.microsoft.com/office/drawing/2014/main" id="{EC9A1AFB-3ED6-7641-8449-955394D3F29F}"/>
              </a:ext>
            </a:extLst>
          </p:cNvPr>
          <p:cNvSpPr/>
          <p:nvPr userDrawn="1"/>
        </p:nvSpPr>
        <p:spPr>
          <a:xfrm>
            <a:off x="1955772"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640">
            <a:extLst>
              <a:ext uri="{FF2B5EF4-FFF2-40B4-BE49-F238E27FC236}">
                <a16:creationId xmlns:a16="http://schemas.microsoft.com/office/drawing/2014/main" id="{7CBF13E1-862A-8242-90A6-9630F13DAB0A}"/>
              </a:ext>
            </a:extLst>
          </p:cNvPr>
          <p:cNvSpPr/>
          <p:nvPr userDrawn="1"/>
        </p:nvSpPr>
        <p:spPr>
          <a:xfrm>
            <a:off x="2489380"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3"/>
                </a:lnTo>
                <a:lnTo>
                  <a:pt x="19636" y="5877"/>
                </a:lnTo>
                <a:lnTo>
                  <a:pt x="20618" y="5105"/>
                </a:lnTo>
                <a:cubicBezTo>
                  <a:pt x="20618" y="5105"/>
                  <a:pt x="20618" y="16495"/>
                  <a:pt x="20618" y="16495"/>
                </a:cubicBezTo>
                <a:close/>
                <a:moveTo>
                  <a:pt x="18655" y="14952"/>
                </a:moveTo>
                <a:lnTo>
                  <a:pt x="16691" y="13409"/>
                </a:lnTo>
                <a:lnTo>
                  <a:pt x="16691" y="8191"/>
                </a:lnTo>
                <a:lnTo>
                  <a:pt x="18655" y="6648"/>
                </a:lnTo>
                <a:cubicBezTo>
                  <a:pt x="18655" y="6648"/>
                  <a:pt x="18655" y="14952"/>
                  <a:pt x="18655" y="14952"/>
                </a:cubicBezTo>
                <a:close/>
                <a:moveTo>
                  <a:pt x="15709" y="6171"/>
                </a:moveTo>
                <a:lnTo>
                  <a:pt x="982" y="6171"/>
                </a:lnTo>
                <a:lnTo>
                  <a:pt x="982" y="3086"/>
                </a:lnTo>
                <a:cubicBezTo>
                  <a:pt x="982" y="2234"/>
                  <a:pt x="1422"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2"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19"/>
                  <a:pt x="879" y="21600"/>
                  <a:pt x="1964" y="21600"/>
                </a:cubicBezTo>
                <a:lnTo>
                  <a:pt x="14727" y="21600"/>
                </a:lnTo>
                <a:cubicBezTo>
                  <a:pt x="15812" y="21600"/>
                  <a:pt x="16691" y="20219"/>
                  <a:pt x="16691" y="18514"/>
                </a:cubicBezTo>
                <a:lnTo>
                  <a:pt x="16691" y="15134"/>
                </a:lnTo>
                <a:lnTo>
                  <a:pt x="20890" y="18433"/>
                </a:lnTo>
                <a:lnTo>
                  <a:pt x="20892" y="18426"/>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5" y="9257"/>
                  <a:pt x="8836" y="10984"/>
                  <a:pt x="8836" y="13114"/>
                </a:cubicBezTo>
                <a:cubicBezTo>
                  <a:pt x="8836" y="13987"/>
                  <a:pt x="9028" y="14782"/>
                  <a:pt x="9338" y="15429"/>
                </a:cubicBezTo>
                <a:lnTo>
                  <a:pt x="7352" y="15429"/>
                </a:lnTo>
                <a:cubicBezTo>
                  <a:pt x="7663" y="14782"/>
                  <a:pt x="7855" y="13987"/>
                  <a:pt x="7855" y="13114"/>
                </a:cubicBezTo>
                <a:cubicBezTo>
                  <a:pt x="7855" y="10984"/>
                  <a:pt x="6755" y="9257"/>
                  <a:pt x="5400" y="9257"/>
                </a:cubicBezTo>
                <a:cubicBezTo>
                  <a:pt x="4044" y="9257"/>
                  <a:pt x="2945" y="10984"/>
                  <a:pt x="2945" y="13114"/>
                </a:cubicBezTo>
                <a:cubicBezTo>
                  <a:pt x="2945" y="15245"/>
                  <a:pt x="4044" y="16971"/>
                  <a:pt x="5400"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641">
            <a:extLst>
              <a:ext uri="{FF2B5EF4-FFF2-40B4-BE49-F238E27FC236}">
                <a16:creationId xmlns:a16="http://schemas.microsoft.com/office/drawing/2014/main" id="{FB399F4B-1B44-C946-A0FF-D73C294A5136}"/>
              </a:ext>
            </a:extLst>
          </p:cNvPr>
          <p:cNvSpPr/>
          <p:nvPr userDrawn="1"/>
        </p:nvSpPr>
        <p:spPr>
          <a:xfrm>
            <a:off x="3022989"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642">
            <a:extLst>
              <a:ext uri="{FF2B5EF4-FFF2-40B4-BE49-F238E27FC236}">
                <a16:creationId xmlns:a16="http://schemas.microsoft.com/office/drawing/2014/main" id="{E40FC73C-9554-ED41-A5B3-0035A752963C}"/>
              </a:ext>
            </a:extLst>
          </p:cNvPr>
          <p:cNvSpPr/>
          <p:nvPr userDrawn="1"/>
        </p:nvSpPr>
        <p:spPr>
          <a:xfrm>
            <a:off x="3556597" y="146687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643">
            <a:extLst>
              <a:ext uri="{FF2B5EF4-FFF2-40B4-BE49-F238E27FC236}">
                <a16:creationId xmlns:a16="http://schemas.microsoft.com/office/drawing/2014/main" id="{B05C151C-3753-4E4C-B422-93D93785EBA2}"/>
              </a:ext>
            </a:extLst>
          </p:cNvPr>
          <p:cNvSpPr/>
          <p:nvPr userDrawn="1"/>
        </p:nvSpPr>
        <p:spPr>
          <a:xfrm>
            <a:off x="4153729" y="1454174"/>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644">
            <a:extLst>
              <a:ext uri="{FF2B5EF4-FFF2-40B4-BE49-F238E27FC236}">
                <a16:creationId xmlns:a16="http://schemas.microsoft.com/office/drawing/2014/main" id="{227ED749-71A2-124E-8590-A9669763FC08}"/>
              </a:ext>
            </a:extLst>
          </p:cNvPr>
          <p:cNvSpPr/>
          <p:nvPr userDrawn="1"/>
        </p:nvSpPr>
        <p:spPr>
          <a:xfrm>
            <a:off x="4661929" y="1454174"/>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645">
            <a:extLst>
              <a:ext uri="{FF2B5EF4-FFF2-40B4-BE49-F238E27FC236}">
                <a16:creationId xmlns:a16="http://schemas.microsoft.com/office/drawing/2014/main" id="{C31417EE-944C-D04C-B203-0F96BA16BCFA}"/>
              </a:ext>
            </a:extLst>
          </p:cNvPr>
          <p:cNvSpPr/>
          <p:nvPr userDrawn="1"/>
        </p:nvSpPr>
        <p:spPr>
          <a:xfrm>
            <a:off x="5156628" y="1492289"/>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646">
            <a:extLst>
              <a:ext uri="{FF2B5EF4-FFF2-40B4-BE49-F238E27FC236}">
                <a16:creationId xmlns:a16="http://schemas.microsoft.com/office/drawing/2014/main" id="{1192BF37-AEB5-B54F-A129-FBB5E608AB22}"/>
              </a:ext>
            </a:extLst>
          </p:cNvPr>
          <p:cNvSpPr/>
          <p:nvPr userDrawn="1"/>
        </p:nvSpPr>
        <p:spPr>
          <a:xfrm>
            <a:off x="5690236"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647">
            <a:extLst>
              <a:ext uri="{FF2B5EF4-FFF2-40B4-BE49-F238E27FC236}">
                <a16:creationId xmlns:a16="http://schemas.microsoft.com/office/drawing/2014/main" id="{8596EA0D-D248-F747-8BAE-BC8FF8B07BA3}"/>
              </a:ext>
            </a:extLst>
          </p:cNvPr>
          <p:cNvSpPr/>
          <p:nvPr userDrawn="1"/>
        </p:nvSpPr>
        <p:spPr>
          <a:xfrm>
            <a:off x="1956566"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648">
            <a:extLst>
              <a:ext uri="{FF2B5EF4-FFF2-40B4-BE49-F238E27FC236}">
                <a16:creationId xmlns:a16="http://schemas.microsoft.com/office/drawing/2014/main" id="{AADCD010-A699-D84B-973A-366D33C63B83}"/>
              </a:ext>
            </a:extLst>
          </p:cNvPr>
          <p:cNvSpPr/>
          <p:nvPr userDrawn="1"/>
        </p:nvSpPr>
        <p:spPr>
          <a:xfrm>
            <a:off x="2490174" y="1987782"/>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1"/>
                  <a:pt x="12417" y="8980"/>
                </a:cubicBezTo>
                <a:lnTo>
                  <a:pt x="11291" y="10106"/>
                </a:lnTo>
                <a:lnTo>
                  <a:pt x="11291" y="4419"/>
                </a:lnTo>
                <a:lnTo>
                  <a:pt x="11291" y="4418"/>
                </a:lnTo>
                <a:cubicBezTo>
                  <a:pt x="11291" y="4147"/>
                  <a:pt x="11071" y="3927"/>
                  <a:pt x="10800" y="3927"/>
                </a:cubicBezTo>
                <a:cubicBezTo>
                  <a:pt x="10529" y="3927"/>
                  <a:pt x="10309" y="4147"/>
                  <a:pt x="10309" y="4418"/>
                </a:cubicBezTo>
                <a:lnTo>
                  <a:pt x="10309" y="10106"/>
                </a:lnTo>
                <a:lnTo>
                  <a:pt x="9183" y="8980"/>
                </a:lnTo>
                <a:cubicBezTo>
                  <a:pt x="9095" y="8891"/>
                  <a:pt x="8972" y="8836"/>
                  <a:pt x="8836" y="8836"/>
                </a:cubicBezTo>
                <a:cubicBezTo>
                  <a:pt x="8566" y="8836"/>
                  <a:pt x="8345" y="9056"/>
                  <a:pt x="8345" y="9327"/>
                </a:cubicBezTo>
                <a:cubicBezTo>
                  <a:pt x="8345" y="9463"/>
                  <a:pt x="8400" y="9586"/>
                  <a:pt x="8489" y="9674"/>
                </a:cubicBezTo>
                <a:lnTo>
                  <a:pt x="10453" y="11638"/>
                </a:lnTo>
                <a:cubicBezTo>
                  <a:pt x="10542" y="11727"/>
                  <a:pt x="10665" y="11782"/>
                  <a:pt x="10800" y="11782"/>
                </a:cubicBezTo>
                <a:cubicBezTo>
                  <a:pt x="10935" y="11782"/>
                  <a:pt x="11058" y="11727"/>
                  <a:pt x="11147" y="11638"/>
                </a:cubicBezTo>
                <a:lnTo>
                  <a:pt x="13111" y="9674"/>
                </a:lnTo>
                <a:cubicBezTo>
                  <a:pt x="13200" y="9586"/>
                  <a:pt x="13255" y="9463"/>
                  <a:pt x="13255" y="9327"/>
                </a:cubicBezTo>
                <a:cubicBezTo>
                  <a:pt x="13255" y="9056"/>
                  <a:pt x="13034" y="8836"/>
                  <a:pt x="12764"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649">
            <a:extLst>
              <a:ext uri="{FF2B5EF4-FFF2-40B4-BE49-F238E27FC236}">
                <a16:creationId xmlns:a16="http://schemas.microsoft.com/office/drawing/2014/main" id="{1FE50C45-CBD4-1B4F-AD51-DF6DDEA7B315}"/>
              </a:ext>
            </a:extLst>
          </p:cNvPr>
          <p:cNvSpPr/>
          <p:nvPr userDrawn="1"/>
        </p:nvSpPr>
        <p:spPr>
          <a:xfrm>
            <a:off x="302298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650">
            <a:extLst>
              <a:ext uri="{FF2B5EF4-FFF2-40B4-BE49-F238E27FC236}">
                <a16:creationId xmlns:a16="http://schemas.microsoft.com/office/drawing/2014/main" id="{D97369F0-9938-EC4D-96E9-95F84A2B3821}"/>
              </a:ext>
            </a:extLst>
          </p:cNvPr>
          <p:cNvSpPr/>
          <p:nvPr userDrawn="1"/>
        </p:nvSpPr>
        <p:spPr>
          <a:xfrm>
            <a:off x="3556597"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8"/>
                </a:lnTo>
                <a:cubicBezTo>
                  <a:pt x="9763" y="6149"/>
                  <a:pt x="9818" y="6027"/>
                  <a:pt x="9818" y="5891"/>
                </a:cubicBezTo>
                <a:cubicBezTo>
                  <a:pt x="9818" y="5620"/>
                  <a:pt x="9598" y="5400"/>
                  <a:pt x="9327" y="5400"/>
                </a:cubicBezTo>
                <a:cubicBezTo>
                  <a:pt x="9192" y="5400"/>
                  <a:pt x="9069" y="5455"/>
                  <a:pt x="8980" y="5544"/>
                </a:cubicBezTo>
                <a:lnTo>
                  <a:pt x="7017" y="7507"/>
                </a:lnTo>
                <a:cubicBezTo>
                  <a:pt x="6928" y="7597"/>
                  <a:pt x="6873" y="7720"/>
                  <a:pt x="6873" y="7855"/>
                </a:cubicBezTo>
                <a:cubicBezTo>
                  <a:pt x="6873" y="7990"/>
                  <a:pt x="6928" y="8113"/>
                  <a:pt x="7017" y="8202"/>
                </a:cubicBezTo>
                <a:lnTo>
                  <a:pt x="8980" y="10165"/>
                </a:lnTo>
                <a:cubicBezTo>
                  <a:pt x="9069" y="10255"/>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651">
            <a:extLst>
              <a:ext uri="{FF2B5EF4-FFF2-40B4-BE49-F238E27FC236}">
                <a16:creationId xmlns:a16="http://schemas.microsoft.com/office/drawing/2014/main" id="{C104143D-9796-114E-B63D-D7FCE74CDD8B}"/>
              </a:ext>
            </a:extLst>
          </p:cNvPr>
          <p:cNvSpPr/>
          <p:nvPr userDrawn="1"/>
        </p:nvSpPr>
        <p:spPr>
          <a:xfrm>
            <a:off x="409020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655">
            <a:extLst>
              <a:ext uri="{FF2B5EF4-FFF2-40B4-BE49-F238E27FC236}">
                <a16:creationId xmlns:a16="http://schemas.microsoft.com/office/drawing/2014/main" id="{3F90CFEB-A895-C245-B688-3294D9A177CD}"/>
              </a:ext>
            </a:extLst>
          </p:cNvPr>
          <p:cNvSpPr/>
          <p:nvPr userDrawn="1"/>
        </p:nvSpPr>
        <p:spPr>
          <a:xfrm>
            <a:off x="5698177" y="2013192"/>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656">
            <a:extLst>
              <a:ext uri="{FF2B5EF4-FFF2-40B4-BE49-F238E27FC236}">
                <a16:creationId xmlns:a16="http://schemas.microsoft.com/office/drawing/2014/main" id="{02BF7B3D-A140-1842-897C-822404D78F6C}"/>
              </a:ext>
            </a:extLst>
          </p:cNvPr>
          <p:cNvSpPr/>
          <p:nvPr userDrawn="1"/>
        </p:nvSpPr>
        <p:spPr>
          <a:xfrm>
            <a:off x="623178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657">
            <a:extLst>
              <a:ext uri="{FF2B5EF4-FFF2-40B4-BE49-F238E27FC236}">
                <a16:creationId xmlns:a16="http://schemas.microsoft.com/office/drawing/2014/main" id="{F1C01D2D-6437-604B-8145-7D63FBB558D6}"/>
              </a:ext>
            </a:extLst>
          </p:cNvPr>
          <p:cNvSpPr/>
          <p:nvPr userDrawn="1"/>
        </p:nvSpPr>
        <p:spPr>
          <a:xfrm>
            <a:off x="2490174"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658">
            <a:extLst>
              <a:ext uri="{FF2B5EF4-FFF2-40B4-BE49-F238E27FC236}">
                <a16:creationId xmlns:a16="http://schemas.microsoft.com/office/drawing/2014/main" id="{049B0C2B-2CA2-A449-9DA6-6AC6A1BE8B7D}"/>
              </a:ext>
            </a:extLst>
          </p:cNvPr>
          <p:cNvSpPr/>
          <p:nvPr userDrawn="1"/>
        </p:nvSpPr>
        <p:spPr>
          <a:xfrm>
            <a:off x="3023783" y="252139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659">
            <a:extLst>
              <a:ext uri="{FF2B5EF4-FFF2-40B4-BE49-F238E27FC236}">
                <a16:creationId xmlns:a16="http://schemas.microsoft.com/office/drawing/2014/main" id="{FF0F6F7F-BC99-4F41-9547-03084E0806E5}"/>
              </a:ext>
            </a:extLst>
          </p:cNvPr>
          <p:cNvSpPr/>
          <p:nvPr userDrawn="1"/>
        </p:nvSpPr>
        <p:spPr>
          <a:xfrm>
            <a:off x="3556597"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663">
            <a:extLst>
              <a:ext uri="{FF2B5EF4-FFF2-40B4-BE49-F238E27FC236}">
                <a16:creationId xmlns:a16="http://schemas.microsoft.com/office/drawing/2014/main" id="{871E13AD-BCCB-474E-9156-FEEA947EF854}"/>
              </a:ext>
            </a:extLst>
          </p:cNvPr>
          <p:cNvSpPr/>
          <p:nvPr userDrawn="1"/>
        </p:nvSpPr>
        <p:spPr>
          <a:xfrm>
            <a:off x="4090205"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664">
            <a:extLst>
              <a:ext uri="{FF2B5EF4-FFF2-40B4-BE49-F238E27FC236}">
                <a16:creationId xmlns:a16="http://schemas.microsoft.com/office/drawing/2014/main" id="{C20F8EE2-5D7B-224A-8AEA-0245B9A14CFF}"/>
              </a:ext>
            </a:extLst>
          </p:cNvPr>
          <p:cNvSpPr/>
          <p:nvPr userDrawn="1"/>
        </p:nvSpPr>
        <p:spPr>
          <a:xfrm>
            <a:off x="4623814" y="2584914"/>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665">
            <a:extLst>
              <a:ext uri="{FF2B5EF4-FFF2-40B4-BE49-F238E27FC236}">
                <a16:creationId xmlns:a16="http://schemas.microsoft.com/office/drawing/2014/main" id="{FAEEB50B-5F1A-4549-9094-739F589A9946}"/>
              </a:ext>
            </a:extLst>
          </p:cNvPr>
          <p:cNvSpPr/>
          <p:nvPr userDrawn="1"/>
        </p:nvSpPr>
        <p:spPr>
          <a:xfrm>
            <a:off x="5156628"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666">
            <a:extLst>
              <a:ext uri="{FF2B5EF4-FFF2-40B4-BE49-F238E27FC236}">
                <a16:creationId xmlns:a16="http://schemas.microsoft.com/office/drawing/2014/main" id="{35DB5FDA-1A15-0D4B-87A8-2AD19C74916D}"/>
              </a:ext>
            </a:extLst>
          </p:cNvPr>
          <p:cNvSpPr/>
          <p:nvPr userDrawn="1"/>
        </p:nvSpPr>
        <p:spPr>
          <a:xfrm>
            <a:off x="5690236"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667">
            <a:extLst>
              <a:ext uri="{FF2B5EF4-FFF2-40B4-BE49-F238E27FC236}">
                <a16:creationId xmlns:a16="http://schemas.microsoft.com/office/drawing/2014/main" id="{8180B6B7-1CF4-674A-AE60-25EE4E4831B9}"/>
              </a:ext>
            </a:extLst>
          </p:cNvPr>
          <p:cNvSpPr/>
          <p:nvPr userDrawn="1"/>
        </p:nvSpPr>
        <p:spPr>
          <a:xfrm>
            <a:off x="7892959" y="2588090"/>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668">
            <a:extLst>
              <a:ext uri="{FF2B5EF4-FFF2-40B4-BE49-F238E27FC236}">
                <a16:creationId xmlns:a16="http://schemas.microsoft.com/office/drawing/2014/main" id="{ADF4C474-076E-B34B-B316-3FD3ADC2B82E}"/>
              </a:ext>
            </a:extLst>
          </p:cNvPr>
          <p:cNvSpPr/>
          <p:nvPr userDrawn="1"/>
        </p:nvSpPr>
        <p:spPr>
          <a:xfrm>
            <a:off x="8426568" y="258809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669">
            <a:extLst>
              <a:ext uri="{FF2B5EF4-FFF2-40B4-BE49-F238E27FC236}">
                <a16:creationId xmlns:a16="http://schemas.microsoft.com/office/drawing/2014/main" id="{A8445DCC-28C1-6D43-92B3-70E83C14A221}"/>
              </a:ext>
            </a:extLst>
          </p:cNvPr>
          <p:cNvSpPr/>
          <p:nvPr userDrawn="1"/>
        </p:nvSpPr>
        <p:spPr>
          <a:xfrm>
            <a:off x="8972087" y="2524567"/>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670">
            <a:extLst>
              <a:ext uri="{FF2B5EF4-FFF2-40B4-BE49-F238E27FC236}">
                <a16:creationId xmlns:a16="http://schemas.microsoft.com/office/drawing/2014/main" id="{E0D052A7-8081-4F40-B6EB-399255729909}"/>
              </a:ext>
            </a:extLst>
          </p:cNvPr>
          <p:cNvSpPr/>
          <p:nvPr userDrawn="1"/>
        </p:nvSpPr>
        <p:spPr>
          <a:xfrm>
            <a:off x="9492991" y="256268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671">
            <a:extLst>
              <a:ext uri="{FF2B5EF4-FFF2-40B4-BE49-F238E27FC236}">
                <a16:creationId xmlns:a16="http://schemas.microsoft.com/office/drawing/2014/main" id="{FB0A3934-4EB1-C64F-A4A7-691CC4242C95}"/>
              </a:ext>
            </a:extLst>
          </p:cNvPr>
          <p:cNvSpPr/>
          <p:nvPr userDrawn="1"/>
        </p:nvSpPr>
        <p:spPr>
          <a:xfrm>
            <a:off x="10026599" y="25245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674">
            <a:extLst>
              <a:ext uri="{FF2B5EF4-FFF2-40B4-BE49-F238E27FC236}">
                <a16:creationId xmlns:a16="http://schemas.microsoft.com/office/drawing/2014/main" id="{80E158EC-56C0-C44E-84DD-E11A1217C277}"/>
              </a:ext>
            </a:extLst>
          </p:cNvPr>
          <p:cNvSpPr/>
          <p:nvPr userDrawn="1"/>
        </p:nvSpPr>
        <p:spPr>
          <a:xfrm>
            <a:off x="8972087" y="1996517"/>
            <a:ext cx="253305" cy="279509"/>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675">
            <a:extLst>
              <a:ext uri="{FF2B5EF4-FFF2-40B4-BE49-F238E27FC236}">
                <a16:creationId xmlns:a16="http://schemas.microsoft.com/office/drawing/2014/main" id="{93ADDE16-9B97-0E43-A69F-E2A9F2804918}"/>
              </a:ext>
            </a:extLst>
          </p:cNvPr>
          <p:cNvSpPr/>
          <p:nvPr userDrawn="1"/>
        </p:nvSpPr>
        <p:spPr>
          <a:xfrm>
            <a:off x="9555720" y="1996517"/>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676">
            <a:extLst>
              <a:ext uri="{FF2B5EF4-FFF2-40B4-BE49-F238E27FC236}">
                <a16:creationId xmlns:a16="http://schemas.microsoft.com/office/drawing/2014/main" id="{3AFBABD2-D769-E842-8AEF-D437BF707E37}"/>
              </a:ext>
            </a:extLst>
          </p:cNvPr>
          <p:cNvSpPr/>
          <p:nvPr userDrawn="1"/>
        </p:nvSpPr>
        <p:spPr>
          <a:xfrm>
            <a:off x="10063920" y="199651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677">
            <a:extLst>
              <a:ext uri="{FF2B5EF4-FFF2-40B4-BE49-F238E27FC236}">
                <a16:creationId xmlns:a16="http://schemas.microsoft.com/office/drawing/2014/main" id="{64DF3FEE-20EB-774A-8730-850B654FF346}"/>
              </a:ext>
            </a:extLst>
          </p:cNvPr>
          <p:cNvSpPr/>
          <p:nvPr userDrawn="1"/>
        </p:nvSpPr>
        <p:spPr>
          <a:xfrm>
            <a:off x="6300075" y="1454174"/>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678">
            <a:extLst>
              <a:ext uri="{FF2B5EF4-FFF2-40B4-BE49-F238E27FC236}">
                <a16:creationId xmlns:a16="http://schemas.microsoft.com/office/drawing/2014/main" id="{567BBA07-D67D-1049-A5B1-E4B1F6834FF2}"/>
              </a:ext>
            </a:extLst>
          </p:cNvPr>
          <p:cNvSpPr/>
          <p:nvPr userDrawn="1"/>
        </p:nvSpPr>
        <p:spPr>
          <a:xfrm>
            <a:off x="682097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680">
            <a:extLst>
              <a:ext uri="{FF2B5EF4-FFF2-40B4-BE49-F238E27FC236}">
                <a16:creationId xmlns:a16="http://schemas.microsoft.com/office/drawing/2014/main" id="{2B268FA0-22FF-8840-AB5D-067F2BA1ABB9}"/>
              </a:ext>
            </a:extLst>
          </p:cNvPr>
          <p:cNvSpPr/>
          <p:nvPr userDrawn="1"/>
        </p:nvSpPr>
        <p:spPr>
          <a:xfrm>
            <a:off x="7888195" y="145417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29"/>
                  <a:pt x="9818" y="16200"/>
                </a:cubicBezTo>
                <a:cubicBezTo>
                  <a:pt x="9818" y="16472"/>
                  <a:pt x="10038" y="16691"/>
                  <a:pt x="10309" y="16691"/>
                </a:cubicBezTo>
                <a:lnTo>
                  <a:pt x="13255" y="16691"/>
                </a:lnTo>
                <a:cubicBezTo>
                  <a:pt x="13525" y="16691"/>
                  <a:pt x="13745" y="16472"/>
                  <a:pt x="13745" y="16200"/>
                </a:cubicBezTo>
                <a:cubicBezTo>
                  <a:pt x="13745" y="15929"/>
                  <a:pt x="13525" y="15709"/>
                  <a:pt x="13255" y="15709"/>
                </a:cubicBezTo>
                <a:moveTo>
                  <a:pt x="9818" y="12273"/>
                </a:moveTo>
                <a:cubicBezTo>
                  <a:pt x="9818" y="12112"/>
                  <a:pt x="9736" y="11976"/>
                  <a:pt x="9617" y="11887"/>
                </a:cubicBezTo>
                <a:lnTo>
                  <a:pt x="9622" y="11880"/>
                </a:lnTo>
                <a:lnTo>
                  <a:pt x="5695" y="8935"/>
                </a:lnTo>
                <a:lnTo>
                  <a:pt x="5690" y="8941"/>
                </a:lnTo>
                <a:cubicBezTo>
                  <a:pt x="5608" y="8880"/>
                  <a:pt x="5511" y="8836"/>
                  <a:pt x="5400" y="8836"/>
                </a:cubicBezTo>
                <a:cubicBezTo>
                  <a:pt x="5129" y="8836"/>
                  <a:pt x="4909" y="9056"/>
                  <a:pt x="4909" y="9327"/>
                </a:cubicBezTo>
                <a:cubicBezTo>
                  <a:pt x="4909" y="9488"/>
                  <a:pt x="4991" y="9624"/>
                  <a:pt x="5110" y="9713"/>
                </a:cubicBezTo>
                <a:lnTo>
                  <a:pt x="5105" y="9720"/>
                </a:lnTo>
                <a:lnTo>
                  <a:pt x="8509" y="12273"/>
                </a:lnTo>
                <a:lnTo>
                  <a:pt x="5105" y="14826"/>
                </a:lnTo>
                <a:lnTo>
                  <a:pt x="5110" y="14832"/>
                </a:lnTo>
                <a:cubicBezTo>
                  <a:pt x="4991" y="14922"/>
                  <a:pt x="4909" y="15058"/>
                  <a:pt x="4909" y="15218"/>
                </a:cubicBezTo>
                <a:cubicBezTo>
                  <a:pt x="4909" y="15490"/>
                  <a:pt x="5129" y="15709"/>
                  <a:pt x="5400" y="15709"/>
                </a:cubicBezTo>
                <a:cubicBezTo>
                  <a:pt x="5511" y="15709"/>
                  <a:pt x="5607" y="15666"/>
                  <a:pt x="5690" y="15604"/>
                </a:cubicBezTo>
                <a:lnTo>
                  <a:pt x="5695" y="15611"/>
                </a:lnTo>
                <a:lnTo>
                  <a:pt x="9622" y="12666"/>
                </a:lnTo>
                <a:lnTo>
                  <a:pt x="9617" y="12659"/>
                </a:lnTo>
                <a:cubicBezTo>
                  <a:pt x="9736" y="12569"/>
                  <a:pt x="9818" y="12433"/>
                  <a:pt x="9818" y="12273"/>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681">
            <a:extLst>
              <a:ext uri="{FF2B5EF4-FFF2-40B4-BE49-F238E27FC236}">
                <a16:creationId xmlns:a16="http://schemas.microsoft.com/office/drawing/2014/main" id="{BF6644F8-F068-2944-8341-1D5C401F8FFC}"/>
              </a:ext>
            </a:extLst>
          </p:cNvPr>
          <p:cNvSpPr/>
          <p:nvPr userDrawn="1"/>
        </p:nvSpPr>
        <p:spPr>
          <a:xfrm>
            <a:off x="8421009"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682">
            <a:extLst>
              <a:ext uri="{FF2B5EF4-FFF2-40B4-BE49-F238E27FC236}">
                <a16:creationId xmlns:a16="http://schemas.microsoft.com/office/drawing/2014/main" id="{BAAEA03A-2B3C-3A4C-A120-CD2F473BAD05}"/>
              </a:ext>
            </a:extLst>
          </p:cNvPr>
          <p:cNvSpPr/>
          <p:nvPr userDrawn="1"/>
        </p:nvSpPr>
        <p:spPr>
          <a:xfrm>
            <a:off x="895461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683">
            <a:extLst>
              <a:ext uri="{FF2B5EF4-FFF2-40B4-BE49-F238E27FC236}">
                <a16:creationId xmlns:a16="http://schemas.microsoft.com/office/drawing/2014/main" id="{D21FBCD9-F505-0546-A1C0-B7E7C118B32C}"/>
              </a:ext>
            </a:extLst>
          </p:cNvPr>
          <p:cNvSpPr/>
          <p:nvPr userDrawn="1"/>
        </p:nvSpPr>
        <p:spPr>
          <a:xfrm>
            <a:off x="9526341" y="1454174"/>
            <a:ext cx="203279" cy="279509"/>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684">
            <a:extLst>
              <a:ext uri="{FF2B5EF4-FFF2-40B4-BE49-F238E27FC236}">
                <a16:creationId xmlns:a16="http://schemas.microsoft.com/office/drawing/2014/main" id="{C19D701E-479D-484A-AFDF-076047152CF1}"/>
              </a:ext>
            </a:extLst>
          </p:cNvPr>
          <p:cNvSpPr/>
          <p:nvPr userDrawn="1"/>
        </p:nvSpPr>
        <p:spPr>
          <a:xfrm>
            <a:off x="10021835" y="1454174"/>
            <a:ext cx="279509" cy="279509"/>
          </a:xfrm>
          <a:custGeom>
            <a:avLst/>
            <a:gdLst/>
            <a:ahLst/>
            <a:cxnLst>
              <a:cxn ang="0">
                <a:pos x="wd2" y="hd2"/>
              </a:cxn>
              <a:cxn ang="5400000">
                <a:pos x="wd2" y="hd2"/>
              </a:cxn>
              <a:cxn ang="10800000">
                <a:pos x="wd2" y="hd2"/>
              </a:cxn>
              <a:cxn ang="16200000">
                <a:pos x="wd2" y="hd2"/>
              </a:cxn>
            </a:cxnLst>
            <a:rect l="0" t="0" r="r" b="b"/>
            <a:pathLst>
              <a:path w="21600" h="21540" extrusionOk="0">
                <a:moveTo>
                  <a:pt x="4418" y="19095"/>
                </a:moveTo>
                <a:lnTo>
                  <a:pt x="5400" y="19095"/>
                </a:lnTo>
                <a:lnTo>
                  <a:pt x="5400" y="18117"/>
                </a:lnTo>
                <a:lnTo>
                  <a:pt x="4418" y="18117"/>
                </a:lnTo>
                <a:cubicBezTo>
                  <a:pt x="4418" y="18117"/>
                  <a:pt x="4418" y="19095"/>
                  <a:pt x="4418" y="19095"/>
                </a:cubicBezTo>
                <a:close/>
                <a:moveTo>
                  <a:pt x="6382" y="16160"/>
                </a:moveTo>
                <a:lnTo>
                  <a:pt x="5400" y="16160"/>
                </a:lnTo>
                <a:lnTo>
                  <a:pt x="5400" y="17139"/>
                </a:lnTo>
                <a:lnTo>
                  <a:pt x="6382" y="17139"/>
                </a:lnTo>
                <a:cubicBezTo>
                  <a:pt x="6382" y="17139"/>
                  <a:pt x="6382" y="16160"/>
                  <a:pt x="6382" y="16160"/>
                </a:cubicBezTo>
                <a:close/>
                <a:moveTo>
                  <a:pt x="2455" y="19095"/>
                </a:moveTo>
                <a:lnTo>
                  <a:pt x="3436" y="19095"/>
                </a:lnTo>
                <a:lnTo>
                  <a:pt x="3436" y="18117"/>
                </a:lnTo>
                <a:lnTo>
                  <a:pt x="2455" y="18117"/>
                </a:lnTo>
                <a:cubicBezTo>
                  <a:pt x="2455" y="18117"/>
                  <a:pt x="2455" y="19095"/>
                  <a:pt x="2455" y="19095"/>
                </a:cubicBezTo>
                <a:close/>
                <a:moveTo>
                  <a:pt x="4418" y="16160"/>
                </a:moveTo>
                <a:lnTo>
                  <a:pt x="2455" y="16160"/>
                </a:lnTo>
                <a:lnTo>
                  <a:pt x="2455" y="17139"/>
                </a:lnTo>
                <a:lnTo>
                  <a:pt x="4418" y="17139"/>
                </a:lnTo>
                <a:cubicBezTo>
                  <a:pt x="4418" y="17139"/>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5"/>
                </a:moveTo>
                <a:lnTo>
                  <a:pt x="13255" y="19095"/>
                </a:lnTo>
                <a:lnTo>
                  <a:pt x="13255" y="18117"/>
                </a:lnTo>
                <a:lnTo>
                  <a:pt x="6382" y="18117"/>
                </a:lnTo>
                <a:cubicBezTo>
                  <a:pt x="6382" y="18117"/>
                  <a:pt x="6382" y="19095"/>
                  <a:pt x="6382" y="19095"/>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9"/>
                </a:lnTo>
                <a:lnTo>
                  <a:pt x="14236" y="17139"/>
                </a:lnTo>
                <a:cubicBezTo>
                  <a:pt x="14236" y="17139"/>
                  <a:pt x="14236" y="16160"/>
                  <a:pt x="14236" y="16160"/>
                </a:cubicBezTo>
                <a:close/>
                <a:moveTo>
                  <a:pt x="20618" y="19584"/>
                </a:moveTo>
                <a:cubicBezTo>
                  <a:pt x="20618" y="20124"/>
                  <a:pt x="20178" y="20562"/>
                  <a:pt x="19636" y="20562"/>
                </a:cubicBezTo>
                <a:lnTo>
                  <a:pt x="1964" y="20562"/>
                </a:lnTo>
                <a:cubicBezTo>
                  <a:pt x="1421" y="20562"/>
                  <a:pt x="982" y="20124"/>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3"/>
                </a:moveTo>
                <a:lnTo>
                  <a:pt x="10965" y="9803"/>
                </a:lnTo>
                <a:cubicBezTo>
                  <a:pt x="10831" y="9456"/>
                  <a:pt x="10774" y="9056"/>
                  <a:pt x="10870" y="8651"/>
                </a:cubicBezTo>
                <a:cubicBezTo>
                  <a:pt x="11059" y="7853"/>
                  <a:pt x="11782" y="7224"/>
                  <a:pt x="12961" y="6833"/>
                </a:cubicBezTo>
                <a:cubicBezTo>
                  <a:pt x="14940" y="6175"/>
                  <a:pt x="15841" y="4938"/>
                  <a:pt x="16249" y="4015"/>
                </a:cubicBezTo>
                <a:cubicBezTo>
                  <a:pt x="16747" y="2886"/>
                  <a:pt x="16801" y="1546"/>
                  <a:pt x="16396" y="335"/>
                </a:cubicBezTo>
                <a:cubicBezTo>
                  <a:pt x="16310" y="79"/>
                  <a:pt x="16032" y="-60"/>
                  <a:pt x="15774" y="25"/>
                </a:cubicBezTo>
                <a:cubicBezTo>
                  <a:pt x="15517" y="112"/>
                  <a:pt x="15378" y="388"/>
                  <a:pt x="15464" y="644"/>
                </a:cubicBezTo>
                <a:cubicBezTo>
                  <a:pt x="16091" y="2519"/>
                  <a:pt x="15480" y="4964"/>
                  <a:pt x="12650" y="5904"/>
                </a:cubicBezTo>
                <a:cubicBezTo>
                  <a:pt x="10733" y="6542"/>
                  <a:pt x="10105" y="7627"/>
                  <a:pt x="9915" y="8427"/>
                </a:cubicBezTo>
                <a:cubicBezTo>
                  <a:pt x="9809" y="8876"/>
                  <a:pt x="9824" y="9351"/>
                  <a:pt x="9937" y="9803"/>
                </a:cubicBezTo>
                <a:lnTo>
                  <a:pt x="1964" y="9803"/>
                </a:lnTo>
                <a:cubicBezTo>
                  <a:pt x="879" y="9803"/>
                  <a:pt x="0" y="10679"/>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9"/>
                  <a:pt x="20721" y="9803"/>
                  <a:pt x="19636" y="9803"/>
                </a:cubicBezTo>
                <a:moveTo>
                  <a:pt x="17182" y="17139"/>
                </a:moveTo>
                <a:lnTo>
                  <a:pt x="19145" y="17139"/>
                </a:lnTo>
                <a:lnTo>
                  <a:pt x="19145" y="16160"/>
                </a:lnTo>
                <a:lnTo>
                  <a:pt x="17182" y="16160"/>
                </a:lnTo>
                <a:cubicBezTo>
                  <a:pt x="17182" y="16160"/>
                  <a:pt x="17182" y="17139"/>
                  <a:pt x="17182" y="17139"/>
                </a:cubicBezTo>
                <a:close/>
                <a:moveTo>
                  <a:pt x="14236" y="19095"/>
                </a:moveTo>
                <a:lnTo>
                  <a:pt x="15218" y="19095"/>
                </a:lnTo>
                <a:lnTo>
                  <a:pt x="15218" y="18117"/>
                </a:lnTo>
                <a:lnTo>
                  <a:pt x="14236" y="18117"/>
                </a:lnTo>
                <a:cubicBezTo>
                  <a:pt x="14236" y="18117"/>
                  <a:pt x="14236" y="19095"/>
                  <a:pt x="14236" y="19095"/>
                </a:cubicBezTo>
                <a:close/>
                <a:moveTo>
                  <a:pt x="16200" y="19095"/>
                </a:moveTo>
                <a:lnTo>
                  <a:pt x="17182" y="19095"/>
                </a:lnTo>
                <a:lnTo>
                  <a:pt x="17182" y="18117"/>
                </a:lnTo>
                <a:lnTo>
                  <a:pt x="16200" y="18117"/>
                </a:lnTo>
                <a:cubicBezTo>
                  <a:pt x="16200" y="18117"/>
                  <a:pt x="16200" y="19095"/>
                  <a:pt x="16200" y="19095"/>
                </a:cubicBezTo>
                <a:close/>
                <a:moveTo>
                  <a:pt x="18164" y="19095"/>
                </a:moveTo>
                <a:lnTo>
                  <a:pt x="19145" y="19095"/>
                </a:lnTo>
                <a:lnTo>
                  <a:pt x="19145" y="18117"/>
                </a:lnTo>
                <a:lnTo>
                  <a:pt x="18164" y="18117"/>
                </a:lnTo>
                <a:cubicBezTo>
                  <a:pt x="18164" y="18117"/>
                  <a:pt x="18164" y="19095"/>
                  <a:pt x="18164" y="19095"/>
                </a:cubicBezTo>
                <a:close/>
                <a:moveTo>
                  <a:pt x="16200" y="16160"/>
                </a:moveTo>
                <a:lnTo>
                  <a:pt x="15218" y="16160"/>
                </a:lnTo>
                <a:lnTo>
                  <a:pt x="15218" y="17139"/>
                </a:lnTo>
                <a:lnTo>
                  <a:pt x="16200" y="17139"/>
                </a:lnTo>
                <a:cubicBezTo>
                  <a:pt x="16200" y="17139"/>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9"/>
                </a:moveTo>
                <a:lnTo>
                  <a:pt x="8345" y="17139"/>
                </a:lnTo>
                <a:lnTo>
                  <a:pt x="8345" y="16160"/>
                </a:lnTo>
                <a:lnTo>
                  <a:pt x="7364" y="16160"/>
                </a:lnTo>
                <a:cubicBezTo>
                  <a:pt x="7364" y="16160"/>
                  <a:pt x="7364" y="17139"/>
                  <a:pt x="7364" y="17139"/>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9"/>
                </a:moveTo>
                <a:lnTo>
                  <a:pt x="12273" y="17139"/>
                </a:lnTo>
                <a:lnTo>
                  <a:pt x="12273" y="16160"/>
                </a:lnTo>
                <a:lnTo>
                  <a:pt x="11291" y="16160"/>
                </a:lnTo>
                <a:cubicBezTo>
                  <a:pt x="11291" y="16160"/>
                  <a:pt x="11291" y="17139"/>
                  <a:pt x="11291" y="17139"/>
                </a:cubicBezTo>
                <a:close/>
                <a:moveTo>
                  <a:pt x="9327" y="17139"/>
                </a:moveTo>
                <a:lnTo>
                  <a:pt x="10309" y="17139"/>
                </a:lnTo>
                <a:lnTo>
                  <a:pt x="10309" y="16160"/>
                </a:lnTo>
                <a:lnTo>
                  <a:pt x="9327" y="16160"/>
                </a:lnTo>
                <a:cubicBezTo>
                  <a:pt x="9327" y="16160"/>
                  <a:pt x="9327" y="17139"/>
                  <a:pt x="9327" y="1713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685">
            <a:extLst>
              <a:ext uri="{FF2B5EF4-FFF2-40B4-BE49-F238E27FC236}">
                <a16:creationId xmlns:a16="http://schemas.microsoft.com/office/drawing/2014/main" id="{A7D796A9-B8B5-0747-85DA-BA578AD8E7CA}"/>
              </a:ext>
            </a:extLst>
          </p:cNvPr>
          <p:cNvSpPr/>
          <p:nvPr userDrawn="1"/>
        </p:nvSpPr>
        <p:spPr>
          <a:xfrm>
            <a:off x="7354586" y="198143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687">
            <a:extLst>
              <a:ext uri="{FF2B5EF4-FFF2-40B4-BE49-F238E27FC236}">
                <a16:creationId xmlns:a16="http://schemas.microsoft.com/office/drawing/2014/main" id="{2EE366D5-5291-D140-96D7-8315AA8A08EC}"/>
              </a:ext>
            </a:extLst>
          </p:cNvPr>
          <p:cNvSpPr/>
          <p:nvPr userDrawn="1"/>
        </p:nvSpPr>
        <p:spPr>
          <a:xfrm>
            <a:off x="682891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689">
            <a:extLst>
              <a:ext uri="{FF2B5EF4-FFF2-40B4-BE49-F238E27FC236}">
                <a16:creationId xmlns:a16="http://schemas.microsoft.com/office/drawing/2014/main" id="{F81F0EBB-B234-064E-88D1-108D669F1202}"/>
              </a:ext>
            </a:extLst>
          </p:cNvPr>
          <p:cNvSpPr/>
          <p:nvPr userDrawn="1"/>
        </p:nvSpPr>
        <p:spPr>
          <a:xfrm>
            <a:off x="789613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690">
            <a:extLst>
              <a:ext uri="{FF2B5EF4-FFF2-40B4-BE49-F238E27FC236}">
                <a16:creationId xmlns:a16="http://schemas.microsoft.com/office/drawing/2014/main" id="{7C58EBBE-BD10-9B47-9574-D5AF95BAAFB6}"/>
              </a:ext>
            </a:extLst>
          </p:cNvPr>
          <p:cNvSpPr/>
          <p:nvPr userDrawn="1"/>
        </p:nvSpPr>
        <p:spPr>
          <a:xfrm>
            <a:off x="8429744" y="2000487"/>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692">
            <a:extLst>
              <a:ext uri="{FF2B5EF4-FFF2-40B4-BE49-F238E27FC236}">
                <a16:creationId xmlns:a16="http://schemas.microsoft.com/office/drawing/2014/main" id="{09C4AC0B-795A-B34D-8896-9CA6B1ED960F}"/>
              </a:ext>
            </a:extLst>
          </p:cNvPr>
          <p:cNvSpPr/>
          <p:nvPr userDrawn="1"/>
        </p:nvSpPr>
        <p:spPr>
          <a:xfrm>
            <a:off x="4647636" y="198778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696">
            <a:extLst>
              <a:ext uri="{FF2B5EF4-FFF2-40B4-BE49-F238E27FC236}">
                <a16:creationId xmlns:a16="http://schemas.microsoft.com/office/drawing/2014/main" id="{A37833E0-8489-B04E-9123-9274E84CB1E2}"/>
              </a:ext>
            </a:extLst>
          </p:cNvPr>
          <p:cNvSpPr/>
          <p:nvPr userDrawn="1"/>
        </p:nvSpPr>
        <p:spPr>
          <a:xfrm>
            <a:off x="5160599" y="1987782"/>
            <a:ext cx="277921" cy="279509"/>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697">
            <a:extLst>
              <a:ext uri="{FF2B5EF4-FFF2-40B4-BE49-F238E27FC236}">
                <a16:creationId xmlns:a16="http://schemas.microsoft.com/office/drawing/2014/main" id="{17B65DF8-0410-7A47-937D-9AB47C20A0E7}"/>
              </a:ext>
            </a:extLst>
          </p:cNvPr>
          <p:cNvSpPr/>
          <p:nvPr userDrawn="1"/>
        </p:nvSpPr>
        <p:spPr>
          <a:xfrm>
            <a:off x="6300075"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698">
            <a:extLst>
              <a:ext uri="{FF2B5EF4-FFF2-40B4-BE49-F238E27FC236}">
                <a16:creationId xmlns:a16="http://schemas.microsoft.com/office/drawing/2014/main" id="{7CC4EE42-3C41-5944-A3A7-8490D1DE70E7}"/>
              </a:ext>
            </a:extLst>
          </p:cNvPr>
          <p:cNvSpPr/>
          <p:nvPr userDrawn="1"/>
        </p:nvSpPr>
        <p:spPr>
          <a:xfrm>
            <a:off x="6833683"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4"/>
                  <a:pt x="20036" y="12764"/>
                  <a:pt x="19440" y="12764"/>
                </a:cubicBezTo>
                <a:lnTo>
                  <a:pt x="2160" y="12764"/>
                </a:lnTo>
                <a:cubicBezTo>
                  <a:pt x="1564" y="12764"/>
                  <a:pt x="1080" y="12324"/>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699">
            <a:extLst>
              <a:ext uri="{FF2B5EF4-FFF2-40B4-BE49-F238E27FC236}">
                <a16:creationId xmlns:a16="http://schemas.microsoft.com/office/drawing/2014/main" id="{61333CDD-C612-DE4B-BAE7-3B1701728B0B}"/>
              </a:ext>
            </a:extLst>
          </p:cNvPr>
          <p:cNvSpPr/>
          <p:nvPr userDrawn="1"/>
        </p:nvSpPr>
        <p:spPr>
          <a:xfrm>
            <a:off x="7354586" y="254680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704">
            <a:extLst>
              <a:ext uri="{FF2B5EF4-FFF2-40B4-BE49-F238E27FC236}">
                <a16:creationId xmlns:a16="http://schemas.microsoft.com/office/drawing/2014/main" id="{B27BFF23-DF82-364C-BF45-6BE84A53E0A0}"/>
              </a:ext>
            </a:extLst>
          </p:cNvPr>
          <p:cNvSpPr/>
          <p:nvPr userDrawn="1"/>
        </p:nvSpPr>
        <p:spPr>
          <a:xfrm>
            <a:off x="7322824" y="147561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8"/>
                  <a:pt x="5378" y="982"/>
                  <a:pt x="10800" y="982"/>
                </a:cubicBezTo>
                <a:cubicBezTo>
                  <a:pt x="16223" y="982"/>
                  <a:pt x="20618" y="5378"/>
                  <a:pt x="20618" y="10800"/>
                </a:cubicBezTo>
                <a:cubicBezTo>
                  <a:pt x="20618" y="16222"/>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5628" y="4904"/>
                </a:moveTo>
                <a:lnTo>
                  <a:pt x="14334" y="4904"/>
                </a:lnTo>
                <a:lnTo>
                  <a:pt x="10776" y="9842"/>
                </a:lnTo>
                <a:lnTo>
                  <a:pt x="7337" y="4904"/>
                </a:lnTo>
                <a:lnTo>
                  <a:pt x="5975" y="4904"/>
                </a:lnTo>
                <a:lnTo>
                  <a:pt x="10094" y="10618"/>
                </a:lnTo>
                <a:lnTo>
                  <a:pt x="5736" y="16696"/>
                </a:lnTo>
                <a:lnTo>
                  <a:pt x="7030" y="16696"/>
                </a:lnTo>
                <a:lnTo>
                  <a:pt x="10776" y="11493"/>
                </a:lnTo>
                <a:lnTo>
                  <a:pt x="14470" y="16696"/>
                </a:lnTo>
                <a:lnTo>
                  <a:pt x="15866" y="16696"/>
                </a:lnTo>
                <a:lnTo>
                  <a:pt x="11474" y="10651"/>
                </a:lnTo>
                <a:cubicBezTo>
                  <a:pt x="11474" y="10651"/>
                  <a:pt x="15628" y="4904"/>
                  <a:pt x="15628" y="490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708">
            <a:extLst>
              <a:ext uri="{FF2B5EF4-FFF2-40B4-BE49-F238E27FC236}">
                <a16:creationId xmlns:a16="http://schemas.microsoft.com/office/drawing/2014/main" id="{A6210BDA-D6E0-8C4C-AABD-0D72A8230E02}"/>
              </a:ext>
            </a:extLst>
          </p:cNvPr>
          <p:cNvSpPr/>
          <p:nvPr userDrawn="1"/>
        </p:nvSpPr>
        <p:spPr>
          <a:xfrm>
            <a:off x="245126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709">
            <a:extLst>
              <a:ext uri="{FF2B5EF4-FFF2-40B4-BE49-F238E27FC236}">
                <a16:creationId xmlns:a16="http://schemas.microsoft.com/office/drawing/2014/main" id="{F6F1B9EA-232E-AA48-86EB-38E6F66064C6}"/>
              </a:ext>
            </a:extLst>
          </p:cNvPr>
          <p:cNvSpPr/>
          <p:nvPr userDrawn="1"/>
        </p:nvSpPr>
        <p:spPr>
          <a:xfrm>
            <a:off x="2984873"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12764" y="13745"/>
                </a:lnTo>
                <a:lnTo>
                  <a:pt x="12764" y="7855"/>
                </a:lnTo>
                <a:lnTo>
                  <a:pt x="13745" y="7855"/>
                </a:lnTo>
                <a:cubicBezTo>
                  <a:pt x="13745" y="7855"/>
                  <a:pt x="13745" y="13745"/>
                  <a:pt x="13745" y="13745"/>
                </a:cubicBezTo>
                <a:close/>
                <a:moveTo>
                  <a:pt x="14236" y="6873"/>
                </a:moveTo>
                <a:lnTo>
                  <a:pt x="12273" y="6873"/>
                </a:lnTo>
                <a:cubicBezTo>
                  <a:pt x="12002" y="6873"/>
                  <a:pt x="11782" y="7092"/>
                  <a:pt x="11782" y="7364"/>
                </a:cubicBezTo>
                <a:lnTo>
                  <a:pt x="11782" y="14236"/>
                </a:lnTo>
                <a:cubicBezTo>
                  <a:pt x="11782" y="14508"/>
                  <a:pt x="12002" y="14727"/>
                  <a:pt x="12273"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745"/>
                </a:moveTo>
                <a:lnTo>
                  <a:pt x="7855" y="13745"/>
                </a:lnTo>
                <a:lnTo>
                  <a:pt x="7855" y="7855"/>
                </a:lnTo>
                <a:lnTo>
                  <a:pt x="8836" y="7855"/>
                </a:lnTo>
                <a:cubicBezTo>
                  <a:pt x="8836" y="7855"/>
                  <a:pt x="8836" y="13745"/>
                  <a:pt x="8836" y="13745"/>
                </a:cubicBezTo>
                <a:close/>
                <a:moveTo>
                  <a:pt x="9327" y="6873"/>
                </a:moveTo>
                <a:lnTo>
                  <a:pt x="7364" y="6873"/>
                </a:lnTo>
                <a:cubicBezTo>
                  <a:pt x="7093" y="6873"/>
                  <a:pt x="6873" y="7092"/>
                  <a:pt x="6873" y="7364"/>
                </a:cubicBezTo>
                <a:lnTo>
                  <a:pt x="6873" y="14236"/>
                </a:lnTo>
                <a:cubicBezTo>
                  <a:pt x="6873" y="14508"/>
                  <a:pt x="7093" y="14727"/>
                  <a:pt x="7364" y="14727"/>
                </a:cubicBezTo>
                <a:lnTo>
                  <a:pt x="9327" y="14727"/>
                </a:lnTo>
                <a:cubicBezTo>
                  <a:pt x="9598" y="14727"/>
                  <a:pt x="9818" y="14508"/>
                  <a:pt x="9818" y="14236"/>
                </a:cubicBezTo>
                <a:lnTo>
                  <a:pt x="9818" y="7364"/>
                </a:lnTo>
                <a:cubicBezTo>
                  <a:pt x="9818" y="7092"/>
                  <a:pt x="9598" y="6873"/>
                  <a:pt x="9327"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710">
            <a:extLst>
              <a:ext uri="{FF2B5EF4-FFF2-40B4-BE49-F238E27FC236}">
                <a16:creationId xmlns:a16="http://schemas.microsoft.com/office/drawing/2014/main" id="{6EA15CBA-1794-F14A-9F49-AAA38200B5EE}"/>
              </a:ext>
            </a:extLst>
          </p:cNvPr>
          <p:cNvSpPr/>
          <p:nvPr userDrawn="1"/>
        </p:nvSpPr>
        <p:spPr>
          <a:xfrm>
            <a:off x="3517688"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3" y="6873"/>
                  <a:pt x="6873" y="7092"/>
                  <a:pt x="6873" y="7364"/>
                </a:cubicBezTo>
                <a:lnTo>
                  <a:pt x="6873" y="14236"/>
                </a:lnTo>
                <a:cubicBezTo>
                  <a:pt x="6873" y="14508"/>
                  <a:pt x="7093" y="14727"/>
                  <a:pt x="7364"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711">
            <a:extLst>
              <a:ext uri="{FF2B5EF4-FFF2-40B4-BE49-F238E27FC236}">
                <a16:creationId xmlns:a16="http://schemas.microsoft.com/office/drawing/2014/main" id="{D359CF58-6428-B043-BE96-EC1042373D5A}"/>
              </a:ext>
            </a:extLst>
          </p:cNvPr>
          <p:cNvSpPr/>
          <p:nvPr userDrawn="1"/>
        </p:nvSpPr>
        <p:spPr>
          <a:xfrm>
            <a:off x="4051296"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712">
            <a:extLst>
              <a:ext uri="{FF2B5EF4-FFF2-40B4-BE49-F238E27FC236}">
                <a16:creationId xmlns:a16="http://schemas.microsoft.com/office/drawing/2014/main" id="{2E3C879D-9BA7-2241-9ADF-899882E58D05}"/>
              </a:ext>
            </a:extLst>
          </p:cNvPr>
          <p:cNvSpPr/>
          <p:nvPr userDrawn="1"/>
        </p:nvSpPr>
        <p:spPr>
          <a:xfrm>
            <a:off x="458490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3888"/>
                </a:moveTo>
                <a:lnTo>
                  <a:pt x="10800" y="7712"/>
                </a:lnTo>
                <a:lnTo>
                  <a:pt x="16204" y="10800"/>
                </a:lnTo>
                <a:cubicBezTo>
                  <a:pt x="16204" y="10800"/>
                  <a:pt x="10800" y="13888"/>
                  <a:pt x="10800" y="13888"/>
                </a:cubicBezTo>
                <a:close/>
                <a:moveTo>
                  <a:pt x="17484" y="10422"/>
                </a:moveTo>
                <a:lnTo>
                  <a:pt x="17489" y="10416"/>
                </a:lnTo>
                <a:lnTo>
                  <a:pt x="17402" y="10367"/>
                </a:lnTo>
                <a:cubicBezTo>
                  <a:pt x="17389" y="10361"/>
                  <a:pt x="17378" y="10351"/>
                  <a:pt x="17365" y="10346"/>
                </a:cubicBezTo>
                <a:lnTo>
                  <a:pt x="10616" y="6489"/>
                </a:lnTo>
                <a:lnTo>
                  <a:pt x="10611" y="6495"/>
                </a:lnTo>
                <a:cubicBezTo>
                  <a:pt x="10527" y="6428"/>
                  <a:pt x="10425" y="6382"/>
                  <a:pt x="10309" y="6382"/>
                </a:cubicBezTo>
                <a:cubicBezTo>
                  <a:pt x="10038" y="6382"/>
                  <a:pt x="9818" y="6601"/>
                  <a:pt x="9818" y="6873"/>
                </a:cubicBezTo>
                <a:lnTo>
                  <a:pt x="9818" y="14727"/>
                </a:lnTo>
                <a:cubicBezTo>
                  <a:pt x="9818" y="14999"/>
                  <a:pt x="10038" y="15218"/>
                  <a:pt x="10309" y="15218"/>
                </a:cubicBezTo>
                <a:cubicBezTo>
                  <a:pt x="10425" y="15218"/>
                  <a:pt x="10527" y="15172"/>
                  <a:pt x="10611" y="15105"/>
                </a:cubicBezTo>
                <a:lnTo>
                  <a:pt x="10616" y="15111"/>
                </a:lnTo>
                <a:lnTo>
                  <a:pt x="17365" y="11254"/>
                </a:lnTo>
                <a:cubicBezTo>
                  <a:pt x="17378" y="11249"/>
                  <a:pt x="17388" y="11239"/>
                  <a:pt x="17401" y="11233"/>
                </a:cubicBezTo>
                <a:lnTo>
                  <a:pt x="17489" y="11184"/>
                </a:lnTo>
                <a:lnTo>
                  <a:pt x="17484" y="11178"/>
                </a:lnTo>
                <a:cubicBezTo>
                  <a:pt x="17596" y="11088"/>
                  <a:pt x="17673" y="10955"/>
                  <a:pt x="17673" y="10800"/>
                </a:cubicBezTo>
                <a:cubicBezTo>
                  <a:pt x="17673" y="10645"/>
                  <a:pt x="17596" y="10512"/>
                  <a:pt x="17484" y="10422"/>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6684" y="6495"/>
                </a:moveTo>
                <a:cubicBezTo>
                  <a:pt x="6600" y="6428"/>
                  <a:pt x="6498" y="6382"/>
                  <a:pt x="6382" y="6382"/>
                </a:cubicBezTo>
                <a:cubicBezTo>
                  <a:pt x="6111" y="6382"/>
                  <a:pt x="5891" y="6601"/>
                  <a:pt x="5891" y="6873"/>
                </a:cubicBezTo>
                <a:lnTo>
                  <a:pt x="5891" y="14727"/>
                </a:lnTo>
                <a:cubicBezTo>
                  <a:pt x="5891" y="14999"/>
                  <a:pt x="6111" y="15218"/>
                  <a:pt x="6382" y="15218"/>
                </a:cubicBezTo>
                <a:cubicBezTo>
                  <a:pt x="6498" y="15218"/>
                  <a:pt x="6600" y="15172"/>
                  <a:pt x="6684" y="15105"/>
                </a:cubicBezTo>
                <a:lnTo>
                  <a:pt x="6689" y="15111"/>
                </a:lnTo>
                <a:lnTo>
                  <a:pt x="8836" y="13883"/>
                </a:lnTo>
                <a:lnTo>
                  <a:pt x="8836" y="12766"/>
                </a:lnTo>
                <a:lnTo>
                  <a:pt x="6873" y="13888"/>
                </a:lnTo>
                <a:lnTo>
                  <a:pt x="6873" y="7712"/>
                </a:lnTo>
                <a:lnTo>
                  <a:pt x="8836" y="8834"/>
                </a:lnTo>
                <a:lnTo>
                  <a:pt x="8836" y="7716"/>
                </a:lnTo>
                <a:lnTo>
                  <a:pt x="6689" y="6489"/>
                </a:lnTo>
                <a:cubicBezTo>
                  <a:pt x="6689" y="6489"/>
                  <a:pt x="6684" y="6495"/>
                  <a:pt x="6684" y="649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713">
            <a:extLst>
              <a:ext uri="{FF2B5EF4-FFF2-40B4-BE49-F238E27FC236}">
                <a16:creationId xmlns:a16="http://schemas.microsoft.com/office/drawing/2014/main" id="{F4D556FC-A7FD-F442-B026-CCD5E6420F39}"/>
              </a:ext>
            </a:extLst>
          </p:cNvPr>
          <p:cNvSpPr/>
          <p:nvPr userDrawn="1"/>
        </p:nvSpPr>
        <p:spPr>
          <a:xfrm>
            <a:off x="511851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4236"/>
                </a:moveTo>
                <a:lnTo>
                  <a:pt x="13745" y="14236"/>
                </a:lnTo>
                <a:lnTo>
                  <a:pt x="13745" y="7364"/>
                </a:lnTo>
                <a:lnTo>
                  <a:pt x="14727" y="7364"/>
                </a:lnTo>
                <a:cubicBezTo>
                  <a:pt x="14727" y="7364"/>
                  <a:pt x="14727" y="14236"/>
                  <a:pt x="14727" y="14236"/>
                </a:cubicBezTo>
                <a:close/>
                <a:moveTo>
                  <a:pt x="6873" y="13888"/>
                </a:moveTo>
                <a:lnTo>
                  <a:pt x="6873" y="7712"/>
                </a:lnTo>
                <a:lnTo>
                  <a:pt x="12277" y="10800"/>
                </a:lnTo>
                <a:cubicBezTo>
                  <a:pt x="12277" y="10800"/>
                  <a:pt x="6873" y="13888"/>
                  <a:pt x="6873" y="13888"/>
                </a:cubicBezTo>
                <a:close/>
                <a:moveTo>
                  <a:pt x="15218" y="6382"/>
                </a:moveTo>
                <a:lnTo>
                  <a:pt x="13255" y="6382"/>
                </a:lnTo>
                <a:cubicBezTo>
                  <a:pt x="12983" y="6382"/>
                  <a:pt x="12764" y="6601"/>
                  <a:pt x="12764" y="6873"/>
                </a:cubicBezTo>
                <a:lnTo>
                  <a:pt x="12764" y="9961"/>
                </a:lnTo>
                <a:lnTo>
                  <a:pt x="6689" y="6489"/>
                </a:lnTo>
                <a:lnTo>
                  <a:pt x="6684" y="6495"/>
                </a:lnTo>
                <a:cubicBezTo>
                  <a:pt x="6600" y="6428"/>
                  <a:pt x="6498" y="6382"/>
                  <a:pt x="6382" y="6382"/>
                </a:cubicBezTo>
                <a:cubicBezTo>
                  <a:pt x="6110" y="6382"/>
                  <a:pt x="5891" y="6601"/>
                  <a:pt x="5891" y="6873"/>
                </a:cubicBezTo>
                <a:lnTo>
                  <a:pt x="5891" y="14727"/>
                </a:lnTo>
                <a:cubicBezTo>
                  <a:pt x="5891" y="14999"/>
                  <a:pt x="6110" y="15218"/>
                  <a:pt x="6382" y="15218"/>
                </a:cubicBezTo>
                <a:cubicBezTo>
                  <a:pt x="6498" y="15218"/>
                  <a:pt x="6600" y="15172"/>
                  <a:pt x="6684" y="15105"/>
                </a:cubicBezTo>
                <a:lnTo>
                  <a:pt x="6689" y="15111"/>
                </a:lnTo>
                <a:lnTo>
                  <a:pt x="12764" y="11639"/>
                </a:lnTo>
                <a:lnTo>
                  <a:pt x="12764" y="14727"/>
                </a:lnTo>
                <a:cubicBezTo>
                  <a:pt x="12764" y="14999"/>
                  <a:pt x="12983" y="15218"/>
                  <a:pt x="13255" y="15218"/>
                </a:cubicBezTo>
                <a:lnTo>
                  <a:pt x="15218" y="15218"/>
                </a:lnTo>
                <a:cubicBezTo>
                  <a:pt x="15490" y="15218"/>
                  <a:pt x="15709" y="14999"/>
                  <a:pt x="15709" y="14727"/>
                </a:cubicBezTo>
                <a:lnTo>
                  <a:pt x="15709" y="6873"/>
                </a:lnTo>
                <a:cubicBezTo>
                  <a:pt x="15709" y="6601"/>
                  <a:pt x="15490" y="6382"/>
                  <a:pt x="15218" y="6382"/>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714">
            <a:extLst>
              <a:ext uri="{FF2B5EF4-FFF2-40B4-BE49-F238E27FC236}">
                <a16:creationId xmlns:a16="http://schemas.microsoft.com/office/drawing/2014/main" id="{F5124D8A-4F33-7041-80DD-22FCD26E195F}"/>
              </a:ext>
            </a:extLst>
          </p:cNvPr>
          <p:cNvSpPr/>
          <p:nvPr userDrawn="1"/>
        </p:nvSpPr>
        <p:spPr>
          <a:xfrm>
            <a:off x="5652121"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8054" y="9818"/>
                </a:moveTo>
                <a:lnTo>
                  <a:pt x="10800" y="7072"/>
                </a:lnTo>
                <a:lnTo>
                  <a:pt x="13547" y="9818"/>
                </a:lnTo>
                <a:cubicBezTo>
                  <a:pt x="13547" y="9818"/>
                  <a:pt x="8054" y="9818"/>
                  <a:pt x="8054" y="9818"/>
                </a:cubicBezTo>
                <a:close/>
                <a:moveTo>
                  <a:pt x="15111" y="10002"/>
                </a:moveTo>
                <a:lnTo>
                  <a:pt x="15083" y="9975"/>
                </a:lnTo>
                <a:cubicBezTo>
                  <a:pt x="15076" y="9968"/>
                  <a:pt x="15069" y="9960"/>
                  <a:pt x="15061" y="9953"/>
                </a:cubicBezTo>
                <a:lnTo>
                  <a:pt x="11184" y="6075"/>
                </a:lnTo>
                <a:lnTo>
                  <a:pt x="11177" y="6080"/>
                </a:lnTo>
                <a:cubicBezTo>
                  <a:pt x="11088" y="5968"/>
                  <a:pt x="10955" y="5891"/>
                  <a:pt x="10800" y="5891"/>
                </a:cubicBezTo>
                <a:cubicBezTo>
                  <a:pt x="10645" y="5891"/>
                  <a:pt x="10512" y="5968"/>
                  <a:pt x="10422" y="6080"/>
                </a:cubicBezTo>
                <a:lnTo>
                  <a:pt x="10416" y="6075"/>
                </a:lnTo>
                <a:lnTo>
                  <a:pt x="6539" y="9953"/>
                </a:lnTo>
                <a:cubicBezTo>
                  <a:pt x="6531" y="9960"/>
                  <a:pt x="6524" y="9968"/>
                  <a:pt x="6517" y="9975"/>
                </a:cubicBezTo>
                <a:lnTo>
                  <a:pt x="6489" y="10002"/>
                </a:lnTo>
                <a:lnTo>
                  <a:pt x="6495" y="10007"/>
                </a:lnTo>
                <a:cubicBezTo>
                  <a:pt x="6428" y="10091"/>
                  <a:pt x="6382" y="10193"/>
                  <a:pt x="6382" y="10309"/>
                </a:cubicBezTo>
                <a:cubicBezTo>
                  <a:pt x="6382" y="10580"/>
                  <a:pt x="6601" y="10800"/>
                  <a:pt x="6873" y="10800"/>
                </a:cubicBezTo>
                <a:lnTo>
                  <a:pt x="14727" y="10800"/>
                </a:lnTo>
                <a:cubicBezTo>
                  <a:pt x="14999" y="10800"/>
                  <a:pt x="15218" y="10580"/>
                  <a:pt x="15218" y="10309"/>
                </a:cubicBezTo>
                <a:cubicBezTo>
                  <a:pt x="15218" y="10193"/>
                  <a:pt x="15172" y="10091"/>
                  <a:pt x="15105" y="10007"/>
                </a:cubicBezTo>
                <a:cubicBezTo>
                  <a:pt x="15105" y="10007"/>
                  <a:pt x="15111" y="10002"/>
                  <a:pt x="15111" y="10002"/>
                </a:cubicBezTo>
                <a:close/>
                <a:moveTo>
                  <a:pt x="14236" y="13745"/>
                </a:moveTo>
                <a:lnTo>
                  <a:pt x="7364" y="13745"/>
                </a:lnTo>
                <a:lnTo>
                  <a:pt x="7364" y="12764"/>
                </a:lnTo>
                <a:lnTo>
                  <a:pt x="14236" y="12764"/>
                </a:lnTo>
                <a:cubicBezTo>
                  <a:pt x="14236" y="12764"/>
                  <a:pt x="14236" y="13745"/>
                  <a:pt x="14236" y="13745"/>
                </a:cubicBezTo>
                <a:close/>
                <a:moveTo>
                  <a:pt x="14727" y="11782"/>
                </a:moveTo>
                <a:lnTo>
                  <a:pt x="6873" y="11782"/>
                </a:lnTo>
                <a:cubicBezTo>
                  <a:pt x="6601" y="11782"/>
                  <a:pt x="6382" y="12001"/>
                  <a:pt x="6382" y="12273"/>
                </a:cubicBezTo>
                <a:lnTo>
                  <a:pt x="6382" y="14236"/>
                </a:lnTo>
                <a:cubicBezTo>
                  <a:pt x="6382" y="14508"/>
                  <a:pt x="6601" y="14727"/>
                  <a:pt x="6873" y="14727"/>
                </a:cubicBezTo>
                <a:lnTo>
                  <a:pt x="14727" y="14727"/>
                </a:lnTo>
                <a:cubicBezTo>
                  <a:pt x="14999" y="14727"/>
                  <a:pt x="15218" y="14508"/>
                  <a:pt x="15218" y="14236"/>
                </a:cubicBezTo>
                <a:lnTo>
                  <a:pt x="15218" y="12273"/>
                </a:lnTo>
                <a:cubicBezTo>
                  <a:pt x="15218" y="12001"/>
                  <a:pt x="14999" y="11782"/>
                  <a:pt x="147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715">
            <a:extLst>
              <a:ext uri="{FF2B5EF4-FFF2-40B4-BE49-F238E27FC236}">
                <a16:creationId xmlns:a16="http://schemas.microsoft.com/office/drawing/2014/main" id="{03269102-16A7-E340-9011-9D370664CB3D}"/>
              </a:ext>
            </a:extLst>
          </p:cNvPr>
          <p:cNvSpPr/>
          <p:nvPr userDrawn="1"/>
        </p:nvSpPr>
        <p:spPr>
          <a:xfrm>
            <a:off x="6185730"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716">
            <a:extLst>
              <a:ext uri="{FF2B5EF4-FFF2-40B4-BE49-F238E27FC236}">
                <a16:creationId xmlns:a16="http://schemas.microsoft.com/office/drawing/2014/main" id="{27945FF1-0D56-B04B-9C6D-98C1FCA47074}"/>
              </a:ext>
            </a:extLst>
          </p:cNvPr>
          <p:cNvSpPr/>
          <p:nvPr userDrawn="1"/>
        </p:nvSpPr>
        <p:spPr>
          <a:xfrm>
            <a:off x="6718544"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2" y="6873"/>
                  <a:pt x="6873" y="7092"/>
                  <a:pt x="6873" y="7364"/>
                </a:cubicBezTo>
                <a:lnTo>
                  <a:pt x="6873" y="14236"/>
                </a:lnTo>
                <a:cubicBezTo>
                  <a:pt x="6873" y="14508"/>
                  <a:pt x="7092" y="14727"/>
                  <a:pt x="7364" y="14727"/>
                </a:cubicBezTo>
                <a:lnTo>
                  <a:pt x="14236" y="14727"/>
                </a:lnTo>
                <a:cubicBezTo>
                  <a:pt x="14508" y="14727"/>
                  <a:pt x="14727" y="14508"/>
                  <a:pt x="14727" y="14236"/>
                </a:cubicBezTo>
                <a:lnTo>
                  <a:pt x="14727" y="7364"/>
                </a:lnTo>
                <a:cubicBezTo>
                  <a:pt x="14727" y="7092"/>
                  <a:pt x="14508" y="6873"/>
                  <a:pt x="14236" y="6873"/>
                </a:cubicBezTo>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7673"/>
                </a:moveTo>
                <a:lnTo>
                  <a:pt x="21600" y="17673"/>
                </a:lnTo>
                <a:lnTo>
                  <a:pt x="21600" y="15709"/>
                </a:lnTo>
                <a:lnTo>
                  <a:pt x="20618" y="15709"/>
                </a:lnTo>
                <a:cubicBezTo>
                  <a:pt x="20618" y="15709"/>
                  <a:pt x="20618" y="17673"/>
                  <a:pt x="20618" y="17673"/>
                </a:cubicBezTo>
                <a:close/>
                <a:moveTo>
                  <a:pt x="15709" y="982"/>
                </a:moveTo>
                <a:lnTo>
                  <a:pt x="17673" y="982"/>
                </a:lnTo>
                <a:lnTo>
                  <a:pt x="17673" y="0"/>
                </a:lnTo>
                <a:lnTo>
                  <a:pt x="15709" y="0"/>
                </a:lnTo>
                <a:cubicBezTo>
                  <a:pt x="15709" y="0"/>
                  <a:pt x="15709" y="982"/>
                  <a:pt x="15709" y="982"/>
                </a:cubicBezTo>
                <a:close/>
                <a:moveTo>
                  <a:pt x="3927" y="982"/>
                </a:moveTo>
                <a:lnTo>
                  <a:pt x="5891" y="982"/>
                </a:lnTo>
                <a:lnTo>
                  <a:pt x="5891" y="0"/>
                </a:lnTo>
                <a:lnTo>
                  <a:pt x="3927" y="0"/>
                </a:lnTo>
                <a:cubicBezTo>
                  <a:pt x="3927" y="0"/>
                  <a:pt x="3927" y="982"/>
                  <a:pt x="3927" y="982"/>
                </a:cubicBezTo>
                <a:close/>
                <a:moveTo>
                  <a:pt x="20618" y="13745"/>
                </a:moveTo>
                <a:lnTo>
                  <a:pt x="21600" y="13745"/>
                </a:lnTo>
                <a:lnTo>
                  <a:pt x="21600" y="11782"/>
                </a:lnTo>
                <a:lnTo>
                  <a:pt x="20618" y="11782"/>
                </a:lnTo>
                <a:cubicBezTo>
                  <a:pt x="20618" y="11782"/>
                  <a:pt x="20618" y="13745"/>
                  <a:pt x="20618" y="13745"/>
                </a:cubicBezTo>
                <a:close/>
                <a:moveTo>
                  <a:pt x="982" y="7855"/>
                </a:moveTo>
                <a:lnTo>
                  <a:pt x="0" y="7855"/>
                </a:lnTo>
                <a:lnTo>
                  <a:pt x="0" y="9818"/>
                </a:lnTo>
                <a:lnTo>
                  <a:pt x="982" y="9818"/>
                </a:lnTo>
                <a:cubicBezTo>
                  <a:pt x="982" y="9818"/>
                  <a:pt x="982" y="7855"/>
                  <a:pt x="982" y="7855"/>
                </a:cubicBezTo>
                <a:close/>
                <a:moveTo>
                  <a:pt x="9818" y="0"/>
                </a:moveTo>
                <a:lnTo>
                  <a:pt x="7855" y="0"/>
                </a:lnTo>
                <a:lnTo>
                  <a:pt x="7855" y="982"/>
                </a:lnTo>
                <a:lnTo>
                  <a:pt x="9818" y="982"/>
                </a:lnTo>
                <a:cubicBezTo>
                  <a:pt x="9818" y="982"/>
                  <a:pt x="9818" y="0"/>
                  <a:pt x="9818" y="0"/>
                </a:cubicBezTo>
                <a:close/>
                <a:moveTo>
                  <a:pt x="982" y="3927"/>
                </a:moveTo>
                <a:lnTo>
                  <a:pt x="0" y="3927"/>
                </a:lnTo>
                <a:lnTo>
                  <a:pt x="0" y="5891"/>
                </a:lnTo>
                <a:lnTo>
                  <a:pt x="982" y="5891"/>
                </a:lnTo>
                <a:cubicBezTo>
                  <a:pt x="982" y="5891"/>
                  <a:pt x="982" y="3927"/>
                  <a:pt x="982" y="3927"/>
                </a:cubicBezTo>
                <a:close/>
                <a:moveTo>
                  <a:pt x="20350" y="1964"/>
                </a:moveTo>
                <a:lnTo>
                  <a:pt x="21426" y="1964"/>
                </a:lnTo>
                <a:cubicBezTo>
                  <a:pt x="21128" y="1133"/>
                  <a:pt x="20470" y="477"/>
                  <a:pt x="19636" y="180"/>
                </a:cubicBezTo>
                <a:lnTo>
                  <a:pt x="19636" y="1254"/>
                </a:lnTo>
                <a:cubicBezTo>
                  <a:pt x="19931" y="1426"/>
                  <a:pt x="20177" y="1670"/>
                  <a:pt x="20350" y="1964"/>
                </a:cubicBezTo>
                <a:moveTo>
                  <a:pt x="13745" y="0"/>
                </a:moveTo>
                <a:lnTo>
                  <a:pt x="11782" y="0"/>
                </a:lnTo>
                <a:lnTo>
                  <a:pt x="11782" y="982"/>
                </a:lnTo>
                <a:lnTo>
                  <a:pt x="13745" y="982"/>
                </a:lnTo>
                <a:cubicBezTo>
                  <a:pt x="13745" y="982"/>
                  <a:pt x="13745" y="0"/>
                  <a:pt x="13745" y="0"/>
                </a:cubicBezTo>
                <a:close/>
                <a:moveTo>
                  <a:pt x="3927" y="21600"/>
                </a:moveTo>
                <a:lnTo>
                  <a:pt x="5891" y="21600"/>
                </a:lnTo>
                <a:lnTo>
                  <a:pt x="5891" y="20618"/>
                </a:lnTo>
                <a:lnTo>
                  <a:pt x="3927" y="20618"/>
                </a:lnTo>
                <a:cubicBezTo>
                  <a:pt x="3927" y="20618"/>
                  <a:pt x="3927" y="21600"/>
                  <a:pt x="3927" y="21600"/>
                </a:cubicBezTo>
                <a:close/>
                <a:moveTo>
                  <a:pt x="1250" y="19636"/>
                </a:moveTo>
                <a:lnTo>
                  <a:pt x="175" y="19636"/>
                </a:lnTo>
                <a:cubicBezTo>
                  <a:pt x="472" y="20467"/>
                  <a:pt x="1130" y="21123"/>
                  <a:pt x="1964" y="21420"/>
                </a:cubicBezTo>
                <a:lnTo>
                  <a:pt x="1964" y="20346"/>
                </a:lnTo>
                <a:cubicBezTo>
                  <a:pt x="1669" y="20174"/>
                  <a:pt x="1423" y="19929"/>
                  <a:pt x="1250" y="19636"/>
                </a:cubicBezTo>
                <a:moveTo>
                  <a:pt x="175" y="1964"/>
                </a:moveTo>
                <a:lnTo>
                  <a:pt x="1250" y="1964"/>
                </a:lnTo>
                <a:cubicBezTo>
                  <a:pt x="1423" y="1670"/>
                  <a:pt x="1669" y="1426"/>
                  <a:pt x="1964" y="1254"/>
                </a:cubicBezTo>
                <a:lnTo>
                  <a:pt x="1964" y="180"/>
                </a:lnTo>
                <a:cubicBezTo>
                  <a:pt x="1130" y="477"/>
                  <a:pt x="472" y="1133"/>
                  <a:pt x="175" y="1964"/>
                </a:cubicBezTo>
                <a:moveTo>
                  <a:pt x="982" y="15709"/>
                </a:moveTo>
                <a:lnTo>
                  <a:pt x="0" y="15709"/>
                </a:lnTo>
                <a:lnTo>
                  <a:pt x="0" y="17673"/>
                </a:lnTo>
                <a:lnTo>
                  <a:pt x="982" y="17673"/>
                </a:lnTo>
                <a:cubicBezTo>
                  <a:pt x="982" y="17673"/>
                  <a:pt x="982" y="15709"/>
                  <a:pt x="982" y="15709"/>
                </a:cubicBezTo>
                <a:close/>
                <a:moveTo>
                  <a:pt x="982" y="11782"/>
                </a:moveTo>
                <a:lnTo>
                  <a:pt x="0" y="11782"/>
                </a:lnTo>
                <a:lnTo>
                  <a:pt x="0" y="13745"/>
                </a:lnTo>
                <a:lnTo>
                  <a:pt x="982" y="13745"/>
                </a:lnTo>
                <a:cubicBezTo>
                  <a:pt x="982" y="13745"/>
                  <a:pt x="982" y="11782"/>
                  <a:pt x="982" y="1178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717">
            <a:extLst>
              <a:ext uri="{FF2B5EF4-FFF2-40B4-BE49-F238E27FC236}">
                <a16:creationId xmlns:a16="http://schemas.microsoft.com/office/drawing/2014/main" id="{971B2E54-A49D-B746-A869-A50DFCF78E87}"/>
              </a:ext>
            </a:extLst>
          </p:cNvPr>
          <p:cNvSpPr/>
          <p:nvPr userDrawn="1"/>
        </p:nvSpPr>
        <p:spPr>
          <a:xfrm>
            <a:off x="725215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1782"/>
                </a:moveTo>
                <a:cubicBezTo>
                  <a:pt x="14592" y="11782"/>
                  <a:pt x="14469" y="11837"/>
                  <a:pt x="14380" y="11926"/>
                </a:cubicBezTo>
                <a:lnTo>
                  <a:pt x="11291" y="15015"/>
                </a:lnTo>
                <a:lnTo>
                  <a:pt x="11291" y="5400"/>
                </a:lnTo>
                <a:cubicBezTo>
                  <a:pt x="11291" y="5129"/>
                  <a:pt x="11071" y="4909"/>
                  <a:pt x="10800" y="4909"/>
                </a:cubicBezTo>
                <a:cubicBezTo>
                  <a:pt x="10529" y="4909"/>
                  <a:pt x="10309" y="5129"/>
                  <a:pt x="10309" y="5400"/>
                </a:cubicBezTo>
                <a:lnTo>
                  <a:pt x="10309" y="15015"/>
                </a:lnTo>
                <a:lnTo>
                  <a:pt x="7220" y="11926"/>
                </a:lnTo>
                <a:cubicBezTo>
                  <a:pt x="7131" y="11837"/>
                  <a:pt x="7008" y="11782"/>
                  <a:pt x="6873" y="11782"/>
                </a:cubicBezTo>
                <a:cubicBezTo>
                  <a:pt x="6601" y="11782"/>
                  <a:pt x="6382" y="12001"/>
                  <a:pt x="6382" y="12273"/>
                </a:cubicBezTo>
                <a:cubicBezTo>
                  <a:pt x="6382" y="12408"/>
                  <a:pt x="6437" y="12531"/>
                  <a:pt x="6526" y="12620"/>
                </a:cubicBezTo>
                <a:lnTo>
                  <a:pt x="10453" y="16547"/>
                </a:lnTo>
                <a:cubicBezTo>
                  <a:pt x="10542" y="16636"/>
                  <a:pt x="10664" y="16691"/>
                  <a:pt x="10800" y="16691"/>
                </a:cubicBezTo>
                <a:cubicBezTo>
                  <a:pt x="10936" y="16691"/>
                  <a:pt x="11058" y="16636"/>
                  <a:pt x="11147" y="16547"/>
                </a:cubicBezTo>
                <a:lnTo>
                  <a:pt x="15074" y="12620"/>
                </a:lnTo>
                <a:cubicBezTo>
                  <a:pt x="15163" y="12531"/>
                  <a:pt x="15218" y="12408"/>
                  <a:pt x="15218" y="12273"/>
                </a:cubicBezTo>
                <a:cubicBezTo>
                  <a:pt x="15218" y="12001"/>
                  <a:pt x="14999" y="11782"/>
                  <a:pt x="14727" y="11782"/>
                </a:cubicBezTo>
                <a:moveTo>
                  <a:pt x="11782" y="21600"/>
                </a:moveTo>
                <a:lnTo>
                  <a:pt x="13745" y="21600"/>
                </a:lnTo>
                <a:lnTo>
                  <a:pt x="13745" y="20618"/>
                </a:lnTo>
                <a:lnTo>
                  <a:pt x="11782" y="20618"/>
                </a:lnTo>
                <a:cubicBezTo>
                  <a:pt x="11782" y="20618"/>
                  <a:pt x="11782" y="21600"/>
                  <a:pt x="11782" y="21600"/>
                </a:cubicBezTo>
                <a:close/>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20618" y="9818"/>
                </a:moveTo>
                <a:lnTo>
                  <a:pt x="21600" y="9818"/>
                </a:lnTo>
                <a:lnTo>
                  <a:pt x="21600" y="7855"/>
                </a:lnTo>
                <a:lnTo>
                  <a:pt x="20618" y="7855"/>
                </a:lnTo>
                <a:cubicBezTo>
                  <a:pt x="20618" y="7855"/>
                  <a:pt x="20618" y="9818"/>
                  <a:pt x="20618" y="9818"/>
                </a:cubicBezTo>
                <a:close/>
                <a:moveTo>
                  <a:pt x="3927" y="982"/>
                </a:moveTo>
                <a:lnTo>
                  <a:pt x="5891" y="982"/>
                </a:lnTo>
                <a:lnTo>
                  <a:pt x="5891" y="0"/>
                </a:lnTo>
                <a:lnTo>
                  <a:pt x="3927" y="0"/>
                </a:lnTo>
                <a:cubicBezTo>
                  <a:pt x="3927" y="0"/>
                  <a:pt x="3927" y="982"/>
                  <a:pt x="3927"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17673"/>
                </a:moveTo>
                <a:lnTo>
                  <a:pt x="21600" y="17673"/>
                </a:lnTo>
                <a:lnTo>
                  <a:pt x="21600" y="15709"/>
                </a:lnTo>
                <a:lnTo>
                  <a:pt x="20618" y="15709"/>
                </a:lnTo>
                <a:cubicBezTo>
                  <a:pt x="20618" y="15709"/>
                  <a:pt x="20618" y="17673"/>
                  <a:pt x="20618" y="1767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982" y="3927"/>
                </a:moveTo>
                <a:lnTo>
                  <a:pt x="0" y="3927"/>
                </a:lnTo>
                <a:lnTo>
                  <a:pt x="0" y="5891"/>
                </a:lnTo>
                <a:lnTo>
                  <a:pt x="982" y="5891"/>
                </a:lnTo>
                <a:cubicBezTo>
                  <a:pt x="982" y="5891"/>
                  <a:pt x="982" y="3927"/>
                  <a:pt x="982" y="3927"/>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8" y="1133"/>
                  <a:pt x="20470" y="477"/>
                  <a:pt x="19636" y="180"/>
                </a:cubicBezTo>
                <a:lnTo>
                  <a:pt x="19636" y="1254"/>
                </a:lnTo>
                <a:cubicBezTo>
                  <a:pt x="19931" y="1426"/>
                  <a:pt x="20177" y="1670"/>
                  <a:pt x="20350" y="1964"/>
                </a:cubicBezTo>
                <a:moveTo>
                  <a:pt x="982" y="7855"/>
                </a:moveTo>
                <a:lnTo>
                  <a:pt x="0" y="7855"/>
                </a:lnTo>
                <a:lnTo>
                  <a:pt x="0" y="9818"/>
                </a:lnTo>
                <a:lnTo>
                  <a:pt x="982" y="9818"/>
                </a:lnTo>
                <a:cubicBezTo>
                  <a:pt x="982" y="9818"/>
                  <a:pt x="982" y="7855"/>
                  <a:pt x="982" y="7855"/>
                </a:cubicBezTo>
                <a:close/>
                <a:moveTo>
                  <a:pt x="13745" y="0"/>
                </a:moveTo>
                <a:lnTo>
                  <a:pt x="11782" y="0"/>
                </a:lnTo>
                <a:lnTo>
                  <a:pt x="11782" y="982"/>
                </a:lnTo>
                <a:lnTo>
                  <a:pt x="13745" y="982"/>
                </a:lnTo>
                <a:cubicBezTo>
                  <a:pt x="13745" y="982"/>
                  <a:pt x="13745" y="0"/>
                  <a:pt x="13745" y="0"/>
                </a:cubicBezTo>
                <a:close/>
                <a:moveTo>
                  <a:pt x="982" y="11782"/>
                </a:moveTo>
                <a:lnTo>
                  <a:pt x="0" y="11782"/>
                </a:lnTo>
                <a:lnTo>
                  <a:pt x="0" y="13745"/>
                </a:lnTo>
                <a:lnTo>
                  <a:pt x="982" y="13745"/>
                </a:lnTo>
                <a:cubicBezTo>
                  <a:pt x="982" y="13745"/>
                  <a:pt x="982" y="11782"/>
                  <a:pt x="982" y="11782"/>
                </a:cubicBezTo>
                <a:close/>
                <a:moveTo>
                  <a:pt x="175" y="1964"/>
                </a:moveTo>
                <a:lnTo>
                  <a:pt x="1250" y="1964"/>
                </a:lnTo>
                <a:cubicBezTo>
                  <a:pt x="1423" y="1670"/>
                  <a:pt x="1669" y="1426"/>
                  <a:pt x="1964" y="1254"/>
                </a:cubicBezTo>
                <a:lnTo>
                  <a:pt x="1964" y="180"/>
                </a:lnTo>
                <a:cubicBezTo>
                  <a:pt x="1130" y="477"/>
                  <a:pt x="472" y="1133"/>
                  <a:pt x="175" y="1964"/>
                </a:cubicBezTo>
                <a:moveTo>
                  <a:pt x="1250" y="19636"/>
                </a:moveTo>
                <a:lnTo>
                  <a:pt x="175" y="19636"/>
                </a:lnTo>
                <a:cubicBezTo>
                  <a:pt x="472" y="20467"/>
                  <a:pt x="1130" y="21123"/>
                  <a:pt x="1964" y="21420"/>
                </a:cubicBezTo>
                <a:lnTo>
                  <a:pt x="1964" y="20346"/>
                </a:lnTo>
                <a:cubicBezTo>
                  <a:pt x="1669" y="20174"/>
                  <a:pt x="1423" y="19929"/>
                  <a:pt x="1250" y="19636"/>
                </a:cubicBezTo>
                <a:moveTo>
                  <a:pt x="3927" y="21600"/>
                </a:moveTo>
                <a:lnTo>
                  <a:pt x="5891" y="21600"/>
                </a:lnTo>
                <a:lnTo>
                  <a:pt x="5891" y="20618"/>
                </a:lnTo>
                <a:lnTo>
                  <a:pt x="3927" y="20618"/>
                </a:lnTo>
                <a:cubicBezTo>
                  <a:pt x="3927" y="20618"/>
                  <a:pt x="3927" y="21600"/>
                  <a:pt x="3927" y="21600"/>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Shape 2718">
            <a:extLst>
              <a:ext uri="{FF2B5EF4-FFF2-40B4-BE49-F238E27FC236}">
                <a16:creationId xmlns:a16="http://schemas.microsoft.com/office/drawing/2014/main" id="{A9599AE8-8B11-0D46-9202-FCBAB266798C}"/>
              </a:ext>
            </a:extLst>
          </p:cNvPr>
          <p:cNvSpPr/>
          <p:nvPr userDrawn="1"/>
        </p:nvSpPr>
        <p:spPr>
          <a:xfrm>
            <a:off x="4051296"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2" name="Shape 2719">
            <a:extLst>
              <a:ext uri="{FF2B5EF4-FFF2-40B4-BE49-F238E27FC236}">
                <a16:creationId xmlns:a16="http://schemas.microsoft.com/office/drawing/2014/main" id="{A9DDF37E-844C-1C46-BD59-79024E9BD570}"/>
              </a:ext>
            </a:extLst>
          </p:cNvPr>
          <p:cNvSpPr/>
          <p:nvPr userDrawn="1"/>
        </p:nvSpPr>
        <p:spPr>
          <a:xfrm>
            <a:off x="1918451" y="4524804"/>
            <a:ext cx="277921"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3" name="Shape 2720">
            <a:extLst>
              <a:ext uri="{FF2B5EF4-FFF2-40B4-BE49-F238E27FC236}">
                <a16:creationId xmlns:a16="http://schemas.microsoft.com/office/drawing/2014/main" id="{8D43DC78-C5F9-164E-A582-59D8A5A9085A}"/>
              </a:ext>
            </a:extLst>
          </p:cNvPr>
          <p:cNvSpPr/>
          <p:nvPr userDrawn="1"/>
        </p:nvSpPr>
        <p:spPr>
          <a:xfrm>
            <a:off x="2451265"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4" name="Shape 2721">
            <a:extLst>
              <a:ext uri="{FF2B5EF4-FFF2-40B4-BE49-F238E27FC236}">
                <a16:creationId xmlns:a16="http://schemas.microsoft.com/office/drawing/2014/main" id="{2CA757F6-6428-B244-9AF5-8406C540855A}"/>
              </a:ext>
            </a:extLst>
          </p:cNvPr>
          <p:cNvSpPr/>
          <p:nvPr userDrawn="1"/>
        </p:nvSpPr>
        <p:spPr>
          <a:xfrm>
            <a:off x="2984873"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5" name="Shape 2722">
            <a:extLst>
              <a:ext uri="{FF2B5EF4-FFF2-40B4-BE49-F238E27FC236}">
                <a16:creationId xmlns:a16="http://schemas.microsoft.com/office/drawing/2014/main" id="{48F5BA46-391A-BE48-B1C9-D2658CE2182E}"/>
              </a:ext>
            </a:extLst>
          </p:cNvPr>
          <p:cNvSpPr/>
          <p:nvPr userDrawn="1"/>
        </p:nvSpPr>
        <p:spPr>
          <a:xfrm>
            <a:off x="3518482"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6" name="Shape 2727">
            <a:extLst>
              <a:ext uri="{FF2B5EF4-FFF2-40B4-BE49-F238E27FC236}">
                <a16:creationId xmlns:a16="http://schemas.microsoft.com/office/drawing/2014/main" id="{AA7D94BC-F532-3743-B070-ED917879B4F2}"/>
              </a:ext>
            </a:extLst>
          </p:cNvPr>
          <p:cNvSpPr/>
          <p:nvPr userDrawn="1"/>
        </p:nvSpPr>
        <p:spPr>
          <a:xfrm>
            <a:off x="618573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7" name="Shape 2728">
            <a:extLst>
              <a:ext uri="{FF2B5EF4-FFF2-40B4-BE49-F238E27FC236}">
                <a16:creationId xmlns:a16="http://schemas.microsoft.com/office/drawing/2014/main" id="{518F1FF4-A075-544D-9C7A-83AD1A2EF0D8}"/>
              </a:ext>
            </a:extLst>
          </p:cNvPr>
          <p:cNvSpPr/>
          <p:nvPr userDrawn="1"/>
        </p:nvSpPr>
        <p:spPr>
          <a:xfrm>
            <a:off x="1906540"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6"/>
                  <a:pt x="7532" y="13745"/>
                  <a:pt x="8345" y="13745"/>
                </a:cubicBezTo>
                <a:lnTo>
                  <a:pt x="9327" y="13745"/>
                </a:lnTo>
                <a:cubicBezTo>
                  <a:pt x="10141" y="13745"/>
                  <a:pt x="10800" y="14406"/>
                  <a:pt x="10800" y="15218"/>
                </a:cubicBezTo>
                <a:cubicBezTo>
                  <a:pt x="10800" y="16031"/>
                  <a:pt x="10141" y="16691"/>
                  <a:pt x="9327" y="16691"/>
                </a:cubicBezTo>
                <a:moveTo>
                  <a:pt x="15218" y="4418"/>
                </a:moveTo>
                <a:cubicBezTo>
                  <a:pt x="15192" y="4418"/>
                  <a:pt x="15170" y="4429"/>
                  <a:pt x="15145" y="4433"/>
                </a:cubicBezTo>
                <a:lnTo>
                  <a:pt x="15144" y="4424"/>
                </a:lnTo>
                <a:lnTo>
                  <a:pt x="11483" y="3967"/>
                </a:lnTo>
                <a:cubicBezTo>
                  <a:pt x="11424" y="3941"/>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7" y="8307"/>
                </a:lnTo>
                <a:cubicBezTo>
                  <a:pt x="15085" y="8332"/>
                  <a:pt x="15150" y="8345"/>
                  <a:pt x="15218" y="8345"/>
                </a:cubicBezTo>
                <a:cubicBezTo>
                  <a:pt x="15234" y="8345"/>
                  <a:pt x="15248" y="8338"/>
                  <a:pt x="15264" y="8336"/>
                </a:cubicBezTo>
                <a:lnTo>
                  <a:pt x="15293" y="8340"/>
                </a:lnTo>
                <a:lnTo>
                  <a:pt x="15291" y="8331"/>
                </a:lnTo>
                <a:cubicBezTo>
                  <a:pt x="15526" y="8294"/>
                  <a:pt x="15709" y="8100"/>
                  <a:pt x="15709" y="7855"/>
                </a:cubicBezTo>
                <a:lnTo>
                  <a:pt x="15709" y="4909"/>
                </a:lnTo>
                <a:cubicBezTo>
                  <a:pt x="15709" y="4638"/>
                  <a:pt x="15489" y="4418"/>
                  <a:pt x="15218"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8" name="Shape 2729">
            <a:extLst>
              <a:ext uri="{FF2B5EF4-FFF2-40B4-BE49-F238E27FC236}">
                <a16:creationId xmlns:a16="http://schemas.microsoft.com/office/drawing/2014/main" id="{C533CF5C-D9FA-DB4C-92C9-6AB22F0B2DC4}"/>
              </a:ext>
            </a:extLst>
          </p:cNvPr>
          <p:cNvSpPr/>
          <p:nvPr userDrawn="1"/>
        </p:nvSpPr>
        <p:spPr>
          <a:xfrm>
            <a:off x="2440148" y="5058413"/>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7318"/>
                </a:moveTo>
                <a:lnTo>
                  <a:pt x="14727" y="6949"/>
                </a:lnTo>
                <a:lnTo>
                  <a:pt x="14727" y="4956"/>
                </a:lnTo>
                <a:lnTo>
                  <a:pt x="17673" y="5324"/>
                </a:lnTo>
                <a:cubicBezTo>
                  <a:pt x="17673" y="5324"/>
                  <a:pt x="17673" y="7318"/>
                  <a:pt x="17673" y="7318"/>
                </a:cubicBezTo>
                <a:close/>
                <a:moveTo>
                  <a:pt x="12273" y="16691"/>
                </a:moveTo>
                <a:lnTo>
                  <a:pt x="11291" y="16691"/>
                </a:lnTo>
                <a:cubicBezTo>
                  <a:pt x="10477" y="16691"/>
                  <a:pt x="9818" y="16031"/>
                  <a:pt x="9818" y="15218"/>
                </a:cubicBezTo>
                <a:cubicBezTo>
                  <a:pt x="9818" y="14406"/>
                  <a:pt x="10477" y="13745"/>
                  <a:pt x="11291" y="13745"/>
                </a:cubicBezTo>
                <a:lnTo>
                  <a:pt x="12273" y="13745"/>
                </a:lnTo>
                <a:cubicBezTo>
                  <a:pt x="13086" y="13745"/>
                  <a:pt x="13745" y="14406"/>
                  <a:pt x="13745" y="15218"/>
                </a:cubicBezTo>
                <a:cubicBezTo>
                  <a:pt x="13745" y="16031"/>
                  <a:pt x="13086" y="16691"/>
                  <a:pt x="12273" y="16691"/>
                </a:cubicBezTo>
                <a:moveTo>
                  <a:pt x="18164" y="4418"/>
                </a:moveTo>
                <a:cubicBezTo>
                  <a:pt x="18138" y="4418"/>
                  <a:pt x="18115" y="4429"/>
                  <a:pt x="18091" y="4433"/>
                </a:cubicBezTo>
                <a:lnTo>
                  <a:pt x="18089" y="4424"/>
                </a:lnTo>
                <a:lnTo>
                  <a:pt x="14428" y="3967"/>
                </a:lnTo>
                <a:cubicBezTo>
                  <a:pt x="14369" y="3941"/>
                  <a:pt x="14305" y="3927"/>
                  <a:pt x="14236" y="3927"/>
                </a:cubicBezTo>
                <a:cubicBezTo>
                  <a:pt x="14220" y="3927"/>
                  <a:pt x="14206" y="3935"/>
                  <a:pt x="14191" y="3937"/>
                </a:cubicBezTo>
                <a:lnTo>
                  <a:pt x="14162" y="3933"/>
                </a:lnTo>
                <a:lnTo>
                  <a:pt x="14163" y="3942"/>
                </a:lnTo>
                <a:cubicBezTo>
                  <a:pt x="13929" y="3979"/>
                  <a:pt x="13745" y="4173"/>
                  <a:pt x="13745" y="4418"/>
                </a:cubicBezTo>
                <a:lnTo>
                  <a:pt x="13745" y="13266"/>
                </a:lnTo>
                <a:cubicBezTo>
                  <a:pt x="13335" y="12955"/>
                  <a:pt x="12828" y="12764"/>
                  <a:pt x="12273" y="12764"/>
                </a:cubicBezTo>
                <a:lnTo>
                  <a:pt x="11291" y="12764"/>
                </a:lnTo>
                <a:cubicBezTo>
                  <a:pt x="9935" y="12764"/>
                  <a:pt x="8836" y="13862"/>
                  <a:pt x="8836" y="15218"/>
                </a:cubicBezTo>
                <a:cubicBezTo>
                  <a:pt x="8836" y="16574"/>
                  <a:pt x="9935" y="17673"/>
                  <a:pt x="11291" y="17673"/>
                </a:cubicBezTo>
                <a:lnTo>
                  <a:pt x="12273" y="17673"/>
                </a:lnTo>
                <a:cubicBezTo>
                  <a:pt x="13629" y="17673"/>
                  <a:pt x="14727" y="16574"/>
                  <a:pt x="14727" y="15218"/>
                </a:cubicBezTo>
                <a:lnTo>
                  <a:pt x="14727" y="7901"/>
                </a:lnTo>
                <a:lnTo>
                  <a:pt x="17972" y="8307"/>
                </a:lnTo>
                <a:cubicBezTo>
                  <a:pt x="18031" y="8332"/>
                  <a:pt x="18095" y="8345"/>
                  <a:pt x="18164" y="8345"/>
                </a:cubicBezTo>
                <a:cubicBezTo>
                  <a:pt x="18180" y="8345"/>
                  <a:pt x="18194" y="8338"/>
                  <a:pt x="18210" y="8336"/>
                </a:cubicBezTo>
                <a:lnTo>
                  <a:pt x="18238" y="8340"/>
                </a:lnTo>
                <a:lnTo>
                  <a:pt x="18237" y="8331"/>
                </a:lnTo>
                <a:cubicBezTo>
                  <a:pt x="18471" y="8294"/>
                  <a:pt x="18655" y="8100"/>
                  <a:pt x="18655" y="7855"/>
                </a:cubicBezTo>
                <a:lnTo>
                  <a:pt x="18655" y="4909"/>
                </a:lnTo>
                <a:cubicBezTo>
                  <a:pt x="18655" y="4638"/>
                  <a:pt x="18434" y="4418"/>
                  <a:pt x="18164" y="4418"/>
                </a:cubicBezTo>
                <a:moveTo>
                  <a:pt x="10800" y="10309"/>
                </a:moveTo>
                <a:cubicBezTo>
                  <a:pt x="10800" y="10038"/>
                  <a:pt x="10580" y="9818"/>
                  <a:pt x="10309" y="9818"/>
                </a:cubicBezTo>
                <a:lnTo>
                  <a:pt x="4418" y="9818"/>
                </a:lnTo>
                <a:cubicBezTo>
                  <a:pt x="4147" y="9818"/>
                  <a:pt x="3927" y="10038"/>
                  <a:pt x="3927" y="10309"/>
                </a:cubicBezTo>
                <a:cubicBezTo>
                  <a:pt x="3927" y="10580"/>
                  <a:pt x="4147" y="10800"/>
                  <a:pt x="4418" y="10800"/>
                </a:cubicBezTo>
                <a:lnTo>
                  <a:pt x="10309" y="10800"/>
                </a:lnTo>
                <a:cubicBezTo>
                  <a:pt x="10580" y="10800"/>
                  <a:pt x="10800" y="10580"/>
                  <a:pt x="10800" y="10309"/>
                </a:cubicBezTo>
                <a:moveTo>
                  <a:pt x="4418" y="6873"/>
                </a:moveTo>
                <a:lnTo>
                  <a:pt x="10309" y="6873"/>
                </a:lnTo>
                <a:cubicBezTo>
                  <a:pt x="10580" y="6873"/>
                  <a:pt x="10800" y="6653"/>
                  <a:pt x="10800" y="6382"/>
                </a:cubicBezTo>
                <a:cubicBezTo>
                  <a:pt x="10800" y="6110"/>
                  <a:pt x="10580" y="5891"/>
                  <a:pt x="10309" y="5891"/>
                </a:cubicBezTo>
                <a:lnTo>
                  <a:pt x="4418" y="5891"/>
                </a:lnTo>
                <a:cubicBezTo>
                  <a:pt x="4147" y="5891"/>
                  <a:pt x="3927" y="6110"/>
                  <a:pt x="3927" y="6382"/>
                </a:cubicBezTo>
                <a:cubicBezTo>
                  <a:pt x="3927" y="6653"/>
                  <a:pt x="4147" y="6873"/>
                  <a:pt x="4418" y="6873"/>
                </a:cubicBezTo>
                <a:moveTo>
                  <a:pt x="4418" y="8836"/>
                </a:moveTo>
                <a:lnTo>
                  <a:pt x="10309" y="8836"/>
                </a:lnTo>
                <a:cubicBezTo>
                  <a:pt x="10580" y="8836"/>
                  <a:pt x="10800" y="8617"/>
                  <a:pt x="10800" y="8345"/>
                </a:cubicBezTo>
                <a:cubicBezTo>
                  <a:pt x="10800" y="8074"/>
                  <a:pt x="10580" y="7855"/>
                  <a:pt x="10309" y="7855"/>
                </a:cubicBezTo>
                <a:lnTo>
                  <a:pt x="4418" y="7855"/>
                </a:lnTo>
                <a:cubicBezTo>
                  <a:pt x="4147" y="7855"/>
                  <a:pt x="3927" y="8074"/>
                  <a:pt x="3927" y="8345"/>
                </a:cubicBezTo>
                <a:cubicBezTo>
                  <a:pt x="3927" y="8617"/>
                  <a:pt x="4147" y="8836"/>
                  <a:pt x="4418" y="8836"/>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9" name="Shape 2730">
            <a:extLst>
              <a:ext uri="{FF2B5EF4-FFF2-40B4-BE49-F238E27FC236}">
                <a16:creationId xmlns:a16="http://schemas.microsoft.com/office/drawing/2014/main" id="{8ECBF5DC-AA75-EC42-A29C-80F067B420DC}"/>
              </a:ext>
            </a:extLst>
          </p:cNvPr>
          <p:cNvSpPr/>
          <p:nvPr userDrawn="1"/>
        </p:nvSpPr>
        <p:spPr>
          <a:xfrm>
            <a:off x="2972962"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0" name="Shape 2731">
            <a:extLst>
              <a:ext uri="{FF2B5EF4-FFF2-40B4-BE49-F238E27FC236}">
                <a16:creationId xmlns:a16="http://schemas.microsoft.com/office/drawing/2014/main" id="{2C2E041F-5FBE-5D4E-A6F5-75597D3B4F31}"/>
              </a:ext>
            </a:extLst>
          </p:cNvPr>
          <p:cNvSpPr/>
          <p:nvPr userDrawn="1"/>
        </p:nvSpPr>
        <p:spPr>
          <a:xfrm>
            <a:off x="3506571" y="5071118"/>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1" name="Shape 2734">
            <a:extLst>
              <a:ext uri="{FF2B5EF4-FFF2-40B4-BE49-F238E27FC236}">
                <a16:creationId xmlns:a16="http://schemas.microsoft.com/office/drawing/2014/main" id="{E9BFBBDD-092D-AE47-A0E5-498BCFC2B820}"/>
              </a:ext>
            </a:extLst>
          </p:cNvPr>
          <p:cNvSpPr/>
          <p:nvPr userDrawn="1"/>
        </p:nvSpPr>
        <p:spPr>
          <a:xfrm>
            <a:off x="4052090" y="5096526"/>
            <a:ext cx="279509" cy="202486"/>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6"/>
                </a:lnTo>
                <a:cubicBezTo>
                  <a:pt x="8208" y="6906"/>
                  <a:pt x="8046" y="6750"/>
                  <a:pt x="7855" y="6750"/>
                </a:cubicBezTo>
                <a:cubicBezTo>
                  <a:pt x="7663" y="6750"/>
                  <a:pt x="7501" y="6906"/>
                  <a:pt x="7420" y="7126"/>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6"/>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3"/>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3"/>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2" name="Shape 2735">
            <a:extLst>
              <a:ext uri="{FF2B5EF4-FFF2-40B4-BE49-F238E27FC236}">
                <a16:creationId xmlns:a16="http://schemas.microsoft.com/office/drawing/2014/main" id="{C4595704-276F-7946-AAEF-4E23451374D3}"/>
              </a:ext>
            </a:extLst>
          </p:cNvPr>
          <p:cNvSpPr/>
          <p:nvPr userDrawn="1"/>
        </p:nvSpPr>
        <p:spPr>
          <a:xfrm>
            <a:off x="4585699" y="5083821"/>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1291" y="12000"/>
                </a:moveTo>
                <a:lnTo>
                  <a:pt x="13255" y="12000"/>
                </a:lnTo>
                <a:cubicBezTo>
                  <a:pt x="13526" y="12000"/>
                  <a:pt x="13745" y="11732"/>
                  <a:pt x="13745" y="11400"/>
                </a:cubicBezTo>
                <a:cubicBezTo>
                  <a:pt x="13745" y="11068"/>
                  <a:pt x="13526" y="10800"/>
                  <a:pt x="13255" y="10800"/>
                </a:cubicBezTo>
                <a:lnTo>
                  <a:pt x="11291" y="10800"/>
                </a:lnTo>
                <a:cubicBezTo>
                  <a:pt x="11020" y="10800"/>
                  <a:pt x="10800" y="11068"/>
                  <a:pt x="10800" y="11400"/>
                </a:cubicBezTo>
                <a:cubicBezTo>
                  <a:pt x="10800" y="11732"/>
                  <a:pt x="11020" y="12000"/>
                  <a:pt x="11291" y="12000"/>
                </a:cubicBezTo>
                <a:moveTo>
                  <a:pt x="11291" y="13800"/>
                </a:moveTo>
                <a:lnTo>
                  <a:pt x="12273" y="13800"/>
                </a:lnTo>
                <a:cubicBezTo>
                  <a:pt x="12544" y="13800"/>
                  <a:pt x="12764" y="13532"/>
                  <a:pt x="12764" y="13200"/>
                </a:cubicBezTo>
                <a:cubicBezTo>
                  <a:pt x="12764" y="12868"/>
                  <a:pt x="12544" y="12600"/>
                  <a:pt x="12273" y="12600"/>
                </a:cubicBezTo>
                <a:lnTo>
                  <a:pt x="11291" y="12600"/>
                </a:lnTo>
                <a:cubicBezTo>
                  <a:pt x="11020" y="12600"/>
                  <a:pt x="10800" y="12868"/>
                  <a:pt x="10800" y="13200"/>
                </a:cubicBezTo>
                <a:cubicBezTo>
                  <a:pt x="10800" y="13532"/>
                  <a:pt x="11020" y="13800"/>
                  <a:pt x="11291" y="13800"/>
                </a:cubicBezTo>
                <a:moveTo>
                  <a:pt x="11291" y="15600"/>
                </a:moveTo>
                <a:lnTo>
                  <a:pt x="13255" y="15600"/>
                </a:lnTo>
                <a:cubicBezTo>
                  <a:pt x="13526" y="15600"/>
                  <a:pt x="13745" y="15332"/>
                  <a:pt x="13745" y="15000"/>
                </a:cubicBezTo>
                <a:cubicBezTo>
                  <a:pt x="13745" y="14668"/>
                  <a:pt x="13526" y="14400"/>
                  <a:pt x="13255" y="14400"/>
                </a:cubicBezTo>
                <a:lnTo>
                  <a:pt x="11291" y="14400"/>
                </a:lnTo>
                <a:cubicBezTo>
                  <a:pt x="11020" y="14400"/>
                  <a:pt x="10800" y="14668"/>
                  <a:pt x="10800" y="15000"/>
                </a:cubicBezTo>
                <a:cubicBezTo>
                  <a:pt x="10800" y="15332"/>
                  <a:pt x="11020" y="15600"/>
                  <a:pt x="11291" y="15600"/>
                </a:cubicBezTo>
                <a:moveTo>
                  <a:pt x="20618" y="0"/>
                </a:moveTo>
                <a:lnTo>
                  <a:pt x="3927" y="0"/>
                </a:lnTo>
                <a:cubicBezTo>
                  <a:pt x="3385" y="0"/>
                  <a:pt x="2945" y="538"/>
                  <a:pt x="2945" y="1200"/>
                </a:cubicBezTo>
                <a:lnTo>
                  <a:pt x="2945" y="3000"/>
                </a:lnTo>
                <a:cubicBezTo>
                  <a:pt x="2945" y="3332"/>
                  <a:pt x="3165" y="3600"/>
                  <a:pt x="3436" y="3600"/>
                </a:cubicBezTo>
                <a:cubicBezTo>
                  <a:pt x="3708" y="3600"/>
                  <a:pt x="3927" y="3332"/>
                  <a:pt x="3927" y="3000"/>
                </a:cubicBezTo>
                <a:lnTo>
                  <a:pt x="3927" y="1200"/>
                </a:lnTo>
                <a:lnTo>
                  <a:pt x="20618" y="1200"/>
                </a:lnTo>
                <a:lnTo>
                  <a:pt x="20618" y="15600"/>
                </a:lnTo>
                <a:lnTo>
                  <a:pt x="20127" y="15600"/>
                </a:lnTo>
                <a:cubicBezTo>
                  <a:pt x="19856" y="15600"/>
                  <a:pt x="19636" y="15868"/>
                  <a:pt x="19636" y="16200"/>
                </a:cubicBezTo>
                <a:cubicBezTo>
                  <a:pt x="19636" y="16532"/>
                  <a:pt x="19856" y="16800"/>
                  <a:pt x="20127" y="16800"/>
                </a:cubicBezTo>
                <a:lnTo>
                  <a:pt x="20618" y="16800"/>
                </a:lnTo>
                <a:cubicBezTo>
                  <a:pt x="21160" y="16800"/>
                  <a:pt x="21600" y="16263"/>
                  <a:pt x="21600" y="15600"/>
                </a:cubicBezTo>
                <a:lnTo>
                  <a:pt x="21600" y="1200"/>
                </a:lnTo>
                <a:cubicBezTo>
                  <a:pt x="21600" y="538"/>
                  <a:pt x="21160" y="0"/>
                  <a:pt x="20618" y="0"/>
                </a:cubicBezTo>
                <a:moveTo>
                  <a:pt x="5091" y="13116"/>
                </a:moveTo>
                <a:lnTo>
                  <a:pt x="6156" y="13983"/>
                </a:lnTo>
                <a:lnTo>
                  <a:pt x="5747" y="15581"/>
                </a:lnTo>
                <a:cubicBezTo>
                  <a:pt x="5738" y="15620"/>
                  <a:pt x="5727" y="15657"/>
                  <a:pt x="5727" y="15700"/>
                </a:cubicBezTo>
                <a:cubicBezTo>
                  <a:pt x="5727" y="15976"/>
                  <a:pt x="5911" y="16200"/>
                  <a:pt x="6136" y="16200"/>
                </a:cubicBezTo>
                <a:cubicBezTo>
                  <a:pt x="6221" y="16200"/>
                  <a:pt x="6296" y="16164"/>
                  <a:pt x="6360" y="16110"/>
                </a:cubicBezTo>
                <a:lnTo>
                  <a:pt x="7364" y="15301"/>
                </a:lnTo>
                <a:lnTo>
                  <a:pt x="8364" y="16116"/>
                </a:lnTo>
                <a:cubicBezTo>
                  <a:pt x="8364" y="16116"/>
                  <a:pt x="8424" y="16200"/>
                  <a:pt x="8591" y="16200"/>
                </a:cubicBezTo>
                <a:cubicBezTo>
                  <a:pt x="8817" y="16200"/>
                  <a:pt x="9000" y="15976"/>
                  <a:pt x="9000" y="15700"/>
                </a:cubicBezTo>
                <a:cubicBezTo>
                  <a:pt x="9000" y="15657"/>
                  <a:pt x="8983" y="15622"/>
                  <a:pt x="8974" y="15583"/>
                </a:cubicBezTo>
                <a:lnTo>
                  <a:pt x="8572" y="13983"/>
                </a:lnTo>
                <a:lnTo>
                  <a:pt x="9636" y="13116"/>
                </a:lnTo>
                <a:cubicBezTo>
                  <a:pt x="9636" y="13116"/>
                  <a:pt x="9818" y="13030"/>
                  <a:pt x="9818" y="12700"/>
                </a:cubicBezTo>
                <a:cubicBezTo>
                  <a:pt x="9818" y="12424"/>
                  <a:pt x="9635" y="12200"/>
                  <a:pt x="9409" y="12200"/>
                </a:cubicBezTo>
                <a:lnTo>
                  <a:pt x="8435" y="12200"/>
                </a:lnTo>
                <a:lnTo>
                  <a:pt x="7730" y="10477"/>
                </a:lnTo>
                <a:lnTo>
                  <a:pt x="7726" y="10479"/>
                </a:lnTo>
                <a:cubicBezTo>
                  <a:pt x="7658" y="10315"/>
                  <a:pt x="7524" y="10200"/>
                  <a:pt x="7364" y="10200"/>
                </a:cubicBezTo>
                <a:cubicBezTo>
                  <a:pt x="7204" y="10200"/>
                  <a:pt x="7069" y="10315"/>
                  <a:pt x="7001" y="10479"/>
                </a:cubicBezTo>
                <a:lnTo>
                  <a:pt x="6998" y="10477"/>
                </a:lnTo>
                <a:lnTo>
                  <a:pt x="6293" y="12200"/>
                </a:lnTo>
                <a:lnTo>
                  <a:pt x="5319" y="12200"/>
                </a:lnTo>
                <a:cubicBezTo>
                  <a:pt x="5092" y="12200"/>
                  <a:pt x="4909" y="12424"/>
                  <a:pt x="4909" y="12700"/>
                </a:cubicBezTo>
                <a:cubicBezTo>
                  <a:pt x="4909" y="13030"/>
                  <a:pt x="5091" y="13116"/>
                  <a:pt x="5091" y="13116"/>
                </a:cubicBezTo>
                <a:moveTo>
                  <a:pt x="17673" y="7200"/>
                </a:moveTo>
                <a:lnTo>
                  <a:pt x="16691" y="7200"/>
                </a:lnTo>
                <a:lnTo>
                  <a:pt x="16691" y="6000"/>
                </a:lnTo>
                <a:lnTo>
                  <a:pt x="17673" y="6000"/>
                </a:lnTo>
                <a:cubicBezTo>
                  <a:pt x="17673" y="6000"/>
                  <a:pt x="17673" y="7200"/>
                  <a:pt x="17673" y="7200"/>
                </a:cubicBezTo>
                <a:close/>
                <a:moveTo>
                  <a:pt x="17673" y="10947"/>
                </a:moveTo>
                <a:cubicBezTo>
                  <a:pt x="17102" y="11278"/>
                  <a:pt x="16691" y="12157"/>
                  <a:pt x="16691" y="13200"/>
                </a:cubicBezTo>
                <a:cubicBezTo>
                  <a:pt x="16691" y="14244"/>
                  <a:pt x="17102" y="15122"/>
                  <a:pt x="17673" y="15453"/>
                </a:cubicBezTo>
                <a:lnTo>
                  <a:pt x="17673" y="18000"/>
                </a:lnTo>
                <a:lnTo>
                  <a:pt x="982" y="18000"/>
                </a:lnTo>
                <a:lnTo>
                  <a:pt x="982" y="15453"/>
                </a:lnTo>
                <a:cubicBezTo>
                  <a:pt x="1552" y="15122"/>
                  <a:pt x="1964" y="14244"/>
                  <a:pt x="1964" y="13200"/>
                </a:cubicBezTo>
                <a:cubicBezTo>
                  <a:pt x="1964" y="12157"/>
                  <a:pt x="1552" y="11278"/>
                  <a:pt x="982" y="10947"/>
                </a:cubicBezTo>
                <a:lnTo>
                  <a:pt x="982" y="8400"/>
                </a:lnTo>
                <a:lnTo>
                  <a:pt x="17673" y="8400"/>
                </a:lnTo>
                <a:cubicBezTo>
                  <a:pt x="17673" y="8400"/>
                  <a:pt x="17673" y="10947"/>
                  <a:pt x="17673" y="10947"/>
                </a:cubicBezTo>
                <a:close/>
                <a:moveTo>
                  <a:pt x="17673" y="20400"/>
                </a:moveTo>
                <a:lnTo>
                  <a:pt x="16691" y="20400"/>
                </a:lnTo>
                <a:lnTo>
                  <a:pt x="16691" y="19200"/>
                </a:lnTo>
                <a:lnTo>
                  <a:pt x="17673" y="19200"/>
                </a:lnTo>
                <a:cubicBezTo>
                  <a:pt x="17673" y="19200"/>
                  <a:pt x="17673" y="20400"/>
                  <a:pt x="17673" y="20400"/>
                </a:cubicBezTo>
                <a:close/>
                <a:moveTo>
                  <a:pt x="15709" y="20400"/>
                </a:moveTo>
                <a:lnTo>
                  <a:pt x="982" y="20400"/>
                </a:lnTo>
                <a:lnTo>
                  <a:pt x="982" y="19200"/>
                </a:lnTo>
                <a:lnTo>
                  <a:pt x="15709" y="19200"/>
                </a:lnTo>
                <a:cubicBezTo>
                  <a:pt x="15709" y="19200"/>
                  <a:pt x="15709" y="20400"/>
                  <a:pt x="15709" y="20400"/>
                </a:cubicBezTo>
                <a:close/>
                <a:moveTo>
                  <a:pt x="982" y="6000"/>
                </a:moveTo>
                <a:lnTo>
                  <a:pt x="15709" y="6000"/>
                </a:lnTo>
                <a:lnTo>
                  <a:pt x="15709" y="7200"/>
                </a:lnTo>
                <a:lnTo>
                  <a:pt x="982" y="7200"/>
                </a:lnTo>
                <a:cubicBezTo>
                  <a:pt x="982" y="7200"/>
                  <a:pt x="982" y="6000"/>
                  <a:pt x="982" y="6000"/>
                </a:cubicBezTo>
                <a:close/>
                <a:moveTo>
                  <a:pt x="17673" y="4800"/>
                </a:moveTo>
                <a:lnTo>
                  <a:pt x="982" y="4800"/>
                </a:lnTo>
                <a:cubicBezTo>
                  <a:pt x="439" y="4800"/>
                  <a:pt x="0" y="5338"/>
                  <a:pt x="0" y="6000"/>
                </a:cubicBezTo>
                <a:lnTo>
                  <a:pt x="0" y="11400"/>
                </a:lnTo>
                <a:cubicBezTo>
                  <a:pt x="0" y="11732"/>
                  <a:pt x="220" y="12000"/>
                  <a:pt x="491" y="12000"/>
                </a:cubicBezTo>
                <a:cubicBezTo>
                  <a:pt x="762" y="12000"/>
                  <a:pt x="982" y="12538"/>
                  <a:pt x="982" y="13200"/>
                </a:cubicBezTo>
                <a:cubicBezTo>
                  <a:pt x="982" y="13862"/>
                  <a:pt x="762" y="14400"/>
                  <a:pt x="491" y="14400"/>
                </a:cubicBezTo>
                <a:cubicBezTo>
                  <a:pt x="220" y="14400"/>
                  <a:pt x="0" y="14668"/>
                  <a:pt x="0" y="15000"/>
                </a:cubicBezTo>
                <a:lnTo>
                  <a:pt x="0" y="20400"/>
                </a:lnTo>
                <a:cubicBezTo>
                  <a:pt x="0" y="21063"/>
                  <a:pt x="439" y="21600"/>
                  <a:pt x="982" y="21600"/>
                </a:cubicBezTo>
                <a:lnTo>
                  <a:pt x="17673" y="21600"/>
                </a:lnTo>
                <a:cubicBezTo>
                  <a:pt x="18214" y="21600"/>
                  <a:pt x="18655" y="21063"/>
                  <a:pt x="18655" y="20400"/>
                </a:cubicBezTo>
                <a:lnTo>
                  <a:pt x="18655" y="15000"/>
                </a:lnTo>
                <a:cubicBezTo>
                  <a:pt x="18655" y="14668"/>
                  <a:pt x="18435" y="14400"/>
                  <a:pt x="18164" y="14400"/>
                </a:cubicBezTo>
                <a:cubicBezTo>
                  <a:pt x="17892" y="14400"/>
                  <a:pt x="17673" y="13862"/>
                  <a:pt x="17673" y="13200"/>
                </a:cubicBezTo>
                <a:cubicBezTo>
                  <a:pt x="17673" y="12538"/>
                  <a:pt x="17892" y="12000"/>
                  <a:pt x="18164" y="12000"/>
                </a:cubicBezTo>
                <a:cubicBezTo>
                  <a:pt x="18435" y="12000"/>
                  <a:pt x="18655" y="11732"/>
                  <a:pt x="18655" y="11400"/>
                </a:cubicBezTo>
                <a:lnTo>
                  <a:pt x="18655" y="6000"/>
                </a:lnTo>
                <a:cubicBezTo>
                  <a:pt x="18655" y="5338"/>
                  <a:pt x="18214" y="4800"/>
                  <a:pt x="17673"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3" name="Shape 2736">
            <a:extLst>
              <a:ext uri="{FF2B5EF4-FFF2-40B4-BE49-F238E27FC236}">
                <a16:creationId xmlns:a16="http://schemas.microsoft.com/office/drawing/2014/main" id="{EAA481AA-7F09-1C43-9B5E-99F07C8A1ED4}"/>
              </a:ext>
            </a:extLst>
          </p:cNvPr>
          <p:cNvSpPr/>
          <p:nvPr userDrawn="1"/>
        </p:nvSpPr>
        <p:spPr>
          <a:xfrm>
            <a:off x="5118513"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18655"/>
                </a:lnTo>
                <a:lnTo>
                  <a:pt x="2945" y="18655"/>
                </a:lnTo>
                <a:cubicBezTo>
                  <a:pt x="2945" y="18655"/>
                  <a:pt x="2945" y="2945"/>
                  <a:pt x="2945" y="2945"/>
                </a:cubicBezTo>
                <a:close/>
                <a:moveTo>
                  <a:pt x="1964" y="19636"/>
                </a:moveTo>
                <a:lnTo>
                  <a:pt x="19636" y="19636"/>
                </a:lnTo>
                <a:lnTo>
                  <a:pt x="19636"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4" name="Shape 2737">
            <a:extLst>
              <a:ext uri="{FF2B5EF4-FFF2-40B4-BE49-F238E27FC236}">
                <a16:creationId xmlns:a16="http://schemas.microsoft.com/office/drawing/2014/main" id="{6872C8A4-C210-2D49-B967-25D7548F43B1}"/>
              </a:ext>
            </a:extLst>
          </p:cNvPr>
          <p:cNvSpPr/>
          <p:nvPr userDrawn="1"/>
        </p:nvSpPr>
        <p:spPr>
          <a:xfrm>
            <a:off x="565212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5" name="Shape 2738">
            <a:extLst>
              <a:ext uri="{FF2B5EF4-FFF2-40B4-BE49-F238E27FC236}">
                <a16:creationId xmlns:a16="http://schemas.microsoft.com/office/drawing/2014/main" id="{FDB8856F-501C-9946-88CF-9BB69C5C1F53}"/>
              </a:ext>
            </a:extLst>
          </p:cNvPr>
          <p:cNvSpPr/>
          <p:nvPr userDrawn="1"/>
        </p:nvSpPr>
        <p:spPr>
          <a:xfrm>
            <a:off x="1892247"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6" name="Shape 2739">
            <a:extLst>
              <a:ext uri="{FF2B5EF4-FFF2-40B4-BE49-F238E27FC236}">
                <a16:creationId xmlns:a16="http://schemas.microsoft.com/office/drawing/2014/main" id="{682E9BDF-53EB-3648-AFFE-3A2DD14CF8C9}"/>
              </a:ext>
            </a:extLst>
          </p:cNvPr>
          <p:cNvSpPr/>
          <p:nvPr userDrawn="1"/>
        </p:nvSpPr>
        <p:spPr>
          <a:xfrm>
            <a:off x="2425855"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7" name="Shape 2740">
            <a:extLst>
              <a:ext uri="{FF2B5EF4-FFF2-40B4-BE49-F238E27FC236}">
                <a16:creationId xmlns:a16="http://schemas.microsoft.com/office/drawing/2014/main" id="{8913CB07-93EE-5944-8D17-FFD29D2C119D}"/>
              </a:ext>
            </a:extLst>
          </p:cNvPr>
          <p:cNvSpPr/>
          <p:nvPr userDrawn="1"/>
        </p:nvSpPr>
        <p:spPr>
          <a:xfrm>
            <a:off x="2958669"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8" name="Shape 2741">
            <a:extLst>
              <a:ext uri="{FF2B5EF4-FFF2-40B4-BE49-F238E27FC236}">
                <a16:creationId xmlns:a16="http://schemas.microsoft.com/office/drawing/2014/main" id="{0ECCF096-5ACB-424A-8858-FE4FC38FE5B7}"/>
              </a:ext>
            </a:extLst>
          </p:cNvPr>
          <p:cNvSpPr/>
          <p:nvPr userDrawn="1"/>
        </p:nvSpPr>
        <p:spPr>
          <a:xfrm>
            <a:off x="3492278"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9" name="Shape 2742">
            <a:extLst>
              <a:ext uri="{FF2B5EF4-FFF2-40B4-BE49-F238E27FC236}">
                <a16:creationId xmlns:a16="http://schemas.microsoft.com/office/drawing/2014/main" id="{3AB7201A-51FA-E74C-B2BD-F352E9FD6149}"/>
              </a:ext>
            </a:extLst>
          </p:cNvPr>
          <p:cNvSpPr/>
          <p:nvPr userDrawn="1"/>
        </p:nvSpPr>
        <p:spPr>
          <a:xfrm>
            <a:off x="402588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0" name="Shape 2743">
            <a:extLst>
              <a:ext uri="{FF2B5EF4-FFF2-40B4-BE49-F238E27FC236}">
                <a16:creationId xmlns:a16="http://schemas.microsoft.com/office/drawing/2014/main" id="{86556AF2-C038-324B-8151-5071C91E498E}"/>
              </a:ext>
            </a:extLst>
          </p:cNvPr>
          <p:cNvSpPr/>
          <p:nvPr userDrawn="1"/>
        </p:nvSpPr>
        <p:spPr>
          <a:xfrm>
            <a:off x="4559495"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1" name="Shape 2744">
            <a:extLst>
              <a:ext uri="{FF2B5EF4-FFF2-40B4-BE49-F238E27FC236}">
                <a16:creationId xmlns:a16="http://schemas.microsoft.com/office/drawing/2014/main" id="{1D811FCF-D751-4C45-B594-009D25F13AF1}"/>
              </a:ext>
            </a:extLst>
          </p:cNvPr>
          <p:cNvSpPr/>
          <p:nvPr userDrawn="1"/>
        </p:nvSpPr>
        <p:spPr>
          <a:xfrm>
            <a:off x="509310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327" y="9327"/>
                </a:moveTo>
                <a:lnTo>
                  <a:pt x="12273" y="9327"/>
                </a:lnTo>
                <a:lnTo>
                  <a:pt x="12273" y="12273"/>
                </a:lnTo>
                <a:lnTo>
                  <a:pt x="9327" y="12273"/>
                </a:lnTo>
                <a:cubicBezTo>
                  <a:pt x="9327" y="12273"/>
                  <a:pt x="9327" y="9327"/>
                  <a:pt x="9327" y="9327"/>
                </a:cubicBezTo>
                <a:close/>
                <a:moveTo>
                  <a:pt x="8345" y="13255"/>
                </a:moveTo>
                <a:lnTo>
                  <a:pt x="13255" y="13255"/>
                </a:lnTo>
                <a:lnTo>
                  <a:pt x="13255" y="8345"/>
                </a:lnTo>
                <a:lnTo>
                  <a:pt x="8345" y="8345"/>
                </a:lnTo>
                <a:cubicBezTo>
                  <a:pt x="8345" y="8345"/>
                  <a:pt x="8345" y="13255"/>
                  <a:pt x="8345" y="13255"/>
                </a:cubicBezTo>
                <a:close/>
                <a:moveTo>
                  <a:pt x="9327" y="15709"/>
                </a:moveTo>
                <a:lnTo>
                  <a:pt x="12273" y="15709"/>
                </a:lnTo>
                <a:lnTo>
                  <a:pt x="12273" y="18655"/>
                </a:lnTo>
                <a:lnTo>
                  <a:pt x="9327" y="18655"/>
                </a:lnTo>
                <a:cubicBezTo>
                  <a:pt x="9327" y="18655"/>
                  <a:pt x="9327" y="15709"/>
                  <a:pt x="9327" y="15709"/>
                </a:cubicBezTo>
                <a:close/>
                <a:moveTo>
                  <a:pt x="8345" y="19636"/>
                </a:moveTo>
                <a:lnTo>
                  <a:pt x="13255" y="19636"/>
                </a:lnTo>
                <a:lnTo>
                  <a:pt x="13255" y="14727"/>
                </a:lnTo>
                <a:lnTo>
                  <a:pt x="8345" y="14727"/>
                </a:lnTo>
                <a:cubicBezTo>
                  <a:pt x="8345" y="14727"/>
                  <a:pt x="8345" y="19636"/>
                  <a:pt x="8345" y="19636"/>
                </a:cubicBezTo>
                <a:close/>
                <a:moveTo>
                  <a:pt x="15709" y="2945"/>
                </a:moveTo>
                <a:lnTo>
                  <a:pt x="18655" y="2945"/>
                </a:lnTo>
                <a:lnTo>
                  <a:pt x="18655" y="5891"/>
                </a:lnTo>
                <a:lnTo>
                  <a:pt x="15709" y="5891"/>
                </a:lnTo>
                <a:cubicBezTo>
                  <a:pt x="15709" y="5891"/>
                  <a:pt x="15709" y="2945"/>
                  <a:pt x="15709" y="2945"/>
                </a:cubicBezTo>
                <a:close/>
                <a:moveTo>
                  <a:pt x="14727" y="6873"/>
                </a:moveTo>
                <a:lnTo>
                  <a:pt x="19636" y="6873"/>
                </a:lnTo>
                <a:lnTo>
                  <a:pt x="19636" y="1964"/>
                </a:lnTo>
                <a:lnTo>
                  <a:pt x="14727" y="1964"/>
                </a:lnTo>
                <a:cubicBezTo>
                  <a:pt x="14727" y="1964"/>
                  <a:pt x="14727" y="6873"/>
                  <a:pt x="14727" y="6873"/>
                </a:cubicBezTo>
                <a:close/>
                <a:moveTo>
                  <a:pt x="15709" y="9327"/>
                </a:moveTo>
                <a:lnTo>
                  <a:pt x="18655" y="9327"/>
                </a:lnTo>
                <a:lnTo>
                  <a:pt x="18655" y="12273"/>
                </a:lnTo>
                <a:lnTo>
                  <a:pt x="15709" y="12273"/>
                </a:lnTo>
                <a:cubicBezTo>
                  <a:pt x="15709" y="12273"/>
                  <a:pt x="15709" y="9327"/>
                  <a:pt x="15709" y="9327"/>
                </a:cubicBezTo>
                <a:close/>
                <a:moveTo>
                  <a:pt x="14727" y="13255"/>
                </a:moveTo>
                <a:lnTo>
                  <a:pt x="19636" y="13255"/>
                </a:lnTo>
                <a:lnTo>
                  <a:pt x="19636" y="8345"/>
                </a:lnTo>
                <a:lnTo>
                  <a:pt x="14727" y="8345"/>
                </a:lnTo>
                <a:cubicBezTo>
                  <a:pt x="14727" y="8345"/>
                  <a:pt x="14727" y="13255"/>
                  <a:pt x="14727" y="13255"/>
                </a:cubicBezTo>
                <a:close/>
                <a:moveTo>
                  <a:pt x="9327" y="2945"/>
                </a:moveTo>
                <a:lnTo>
                  <a:pt x="12273" y="2945"/>
                </a:lnTo>
                <a:lnTo>
                  <a:pt x="12273" y="5891"/>
                </a:lnTo>
                <a:lnTo>
                  <a:pt x="9327" y="5891"/>
                </a:lnTo>
                <a:cubicBezTo>
                  <a:pt x="9327" y="5891"/>
                  <a:pt x="9327" y="2945"/>
                  <a:pt x="9327" y="2945"/>
                </a:cubicBezTo>
                <a:close/>
                <a:moveTo>
                  <a:pt x="8345" y="6873"/>
                </a:moveTo>
                <a:lnTo>
                  <a:pt x="13255" y="6873"/>
                </a:lnTo>
                <a:lnTo>
                  <a:pt x="13255" y="1964"/>
                </a:lnTo>
                <a:lnTo>
                  <a:pt x="8345" y="1964"/>
                </a:lnTo>
                <a:cubicBezTo>
                  <a:pt x="8345" y="1964"/>
                  <a:pt x="8345" y="6873"/>
                  <a:pt x="8345" y="6873"/>
                </a:cubicBezTo>
                <a:close/>
                <a:moveTo>
                  <a:pt x="2945" y="9327"/>
                </a:moveTo>
                <a:lnTo>
                  <a:pt x="5891" y="9327"/>
                </a:lnTo>
                <a:lnTo>
                  <a:pt x="5891" y="12273"/>
                </a:lnTo>
                <a:lnTo>
                  <a:pt x="2945" y="12273"/>
                </a:lnTo>
                <a:cubicBezTo>
                  <a:pt x="2945" y="12273"/>
                  <a:pt x="2945" y="9327"/>
                  <a:pt x="2945" y="9327"/>
                </a:cubicBezTo>
                <a:close/>
                <a:moveTo>
                  <a:pt x="1964" y="13255"/>
                </a:moveTo>
                <a:lnTo>
                  <a:pt x="6873" y="13255"/>
                </a:lnTo>
                <a:lnTo>
                  <a:pt x="6873" y="8345"/>
                </a:lnTo>
                <a:lnTo>
                  <a:pt x="1964" y="8345"/>
                </a:lnTo>
                <a:cubicBezTo>
                  <a:pt x="1964" y="8345"/>
                  <a:pt x="1964" y="13255"/>
                  <a:pt x="1964" y="13255"/>
                </a:cubicBezTo>
                <a:close/>
                <a:moveTo>
                  <a:pt x="2945" y="2945"/>
                </a:moveTo>
                <a:lnTo>
                  <a:pt x="5891" y="2945"/>
                </a:lnTo>
                <a:lnTo>
                  <a:pt x="5891" y="5891"/>
                </a:lnTo>
                <a:lnTo>
                  <a:pt x="2945" y="5891"/>
                </a:lnTo>
                <a:cubicBezTo>
                  <a:pt x="2945" y="5891"/>
                  <a:pt x="2945" y="2945"/>
                  <a:pt x="2945" y="2945"/>
                </a:cubicBezTo>
                <a:close/>
                <a:moveTo>
                  <a:pt x="1964" y="6873"/>
                </a:moveTo>
                <a:lnTo>
                  <a:pt x="6873" y="6873"/>
                </a:lnTo>
                <a:lnTo>
                  <a:pt x="6873" y="1964"/>
                </a:lnTo>
                <a:lnTo>
                  <a:pt x="1964" y="1964"/>
                </a:lnTo>
                <a:cubicBezTo>
                  <a:pt x="1964" y="1964"/>
                  <a:pt x="1964" y="6873"/>
                  <a:pt x="1964" y="6873"/>
                </a:cubicBezTo>
                <a:close/>
                <a:moveTo>
                  <a:pt x="20618" y="19636"/>
                </a:moveTo>
                <a:cubicBezTo>
                  <a:pt x="20618" y="20178"/>
                  <a:pt x="20178"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15709"/>
                </a:moveTo>
                <a:lnTo>
                  <a:pt x="5891" y="15709"/>
                </a:lnTo>
                <a:lnTo>
                  <a:pt x="5891" y="18655"/>
                </a:lnTo>
                <a:lnTo>
                  <a:pt x="2945" y="18655"/>
                </a:lnTo>
                <a:cubicBezTo>
                  <a:pt x="2945" y="18655"/>
                  <a:pt x="2945" y="15709"/>
                  <a:pt x="2945" y="15709"/>
                </a:cubicBezTo>
                <a:close/>
                <a:moveTo>
                  <a:pt x="1964" y="19636"/>
                </a:moveTo>
                <a:lnTo>
                  <a:pt x="6873" y="19636"/>
                </a:lnTo>
                <a:lnTo>
                  <a:pt x="6873" y="14727"/>
                </a:lnTo>
                <a:lnTo>
                  <a:pt x="1964" y="14727"/>
                </a:lnTo>
                <a:cubicBezTo>
                  <a:pt x="1964" y="14727"/>
                  <a:pt x="1964" y="19636"/>
                  <a:pt x="1964" y="19636"/>
                </a:cubicBezTo>
                <a:close/>
                <a:moveTo>
                  <a:pt x="15709" y="15709"/>
                </a:moveTo>
                <a:lnTo>
                  <a:pt x="18655" y="15709"/>
                </a:lnTo>
                <a:lnTo>
                  <a:pt x="18655" y="18655"/>
                </a:lnTo>
                <a:lnTo>
                  <a:pt x="15709" y="18655"/>
                </a:lnTo>
                <a:cubicBezTo>
                  <a:pt x="15709" y="18655"/>
                  <a:pt x="15709" y="15709"/>
                  <a:pt x="15709" y="15709"/>
                </a:cubicBezTo>
                <a:close/>
                <a:moveTo>
                  <a:pt x="14727" y="19636"/>
                </a:moveTo>
                <a:lnTo>
                  <a:pt x="19636" y="19636"/>
                </a:lnTo>
                <a:lnTo>
                  <a:pt x="19636" y="14727"/>
                </a:lnTo>
                <a:lnTo>
                  <a:pt x="14727" y="14727"/>
                </a:lnTo>
                <a:cubicBezTo>
                  <a:pt x="14727" y="14727"/>
                  <a:pt x="14727" y="19636"/>
                  <a:pt x="14727"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2" name="Shape 2745">
            <a:extLst>
              <a:ext uri="{FF2B5EF4-FFF2-40B4-BE49-F238E27FC236}">
                <a16:creationId xmlns:a16="http://schemas.microsoft.com/office/drawing/2014/main" id="{0CBFC2E2-C9D3-7D48-8E2B-BE5B9829E210}"/>
              </a:ext>
            </a:extLst>
          </p:cNvPr>
          <p:cNvSpPr/>
          <p:nvPr userDrawn="1"/>
        </p:nvSpPr>
        <p:spPr>
          <a:xfrm>
            <a:off x="5626712"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3745" y="20618"/>
                </a:lnTo>
                <a:cubicBezTo>
                  <a:pt x="13204" y="20618"/>
                  <a:pt x="12764" y="20178"/>
                  <a:pt x="12764" y="19636"/>
                </a:cubicBezTo>
                <a:lnTo>
                  <a:pt x="12764" y="13745"/>
                </a:lnTo>
                <a:cubicBezTo>
                  <a:pt x="12764" y="13204"/>
                  <a:pt x="13204" y="12764"/>
                  <a:pt x="13745" y="12764"/>
                </a:cubicBezTo>
                <a:lnTo>
                  <a:pt x="19636" y="12764"/>
                </a:lnTo>
                <a:cubicBezTo>
                  <a:pt x="20178" y="12764"/>
                  <a:pt x="20618" y="13204"/>
                  <a:pt x="20618" y="13745"/>
                </a:cubicBezTo>
                <a:cubicBezTo>
                  <a:pt x="20618" y="13745"/>
                  <a:pt x="20618" y="19636"/>
                  <a:pt x="20618" y="19636"/>
                </a:cubicBezTo>
                <a:close/>
                <a:moveTo>
                  <a:pt x="19636" y="11782"/>
                </a:moveTo>
                <a:lnTo>
                  <a:pt x="13745" y="11782"/>
                </a:lnTo>
                <a:cubicBezTo>
                  <a:pt x="12661" y="11782"/>
                  <a:pt x="11782" y="12661"/>
                  <a:pt x="11782" y="13745"/>
                </a:cubicBezTo>
                <a:lnTo>
                  <a:pt x="11782" y="19636"/>
                </a:lnTo>
                <a:cubicBezTo>
                  <a:pt x="11782" y="20721"/>
                  <a:pt x="12661" y="21600"/>
                  <a:pt x="13745" y="21600"/>
                </a:cubicBezTo>
                <a:lnTo>
                  <a:pt x="19636" y="21600"/>
                </a:lnTo>
                <a:cubicBezTo>
                  <a:pt x="20721" y="21600"/>
                  <a:pt x="21600" y="20721"/>
                  <a:pt x="21600" y="19636"/>
                </a:cubicBezTo>
                <a:lnTo>
                  <a:pt x="21600" y="13745"/>
                </a:lnTo>
                <a:cubicBezTo>
                  <a:pt x="21600" y="12661"/>
                  <a:pt x="20721" y="11782"/>
                  <a:pt x="19636" y="11782"/>
                </a:cubicBezTo>
                <a:moveTo>
                  <a:pt x="20618" y="7855"/>
                </a:moveTo>
                <a:cubicBezTo>
                  <a:pt x="20618" y="8396"/>
                  <a:pt x="20178" y="8836"/>
                  <a:pt x="19636" y="8836"/>
                </a:cubicBezTo>
                <a:lnTo>
                  <a:pt x="13745" y="8836"/>
                </a:lnTo>
                <a:cubicBezTo>
                  <a:pt x="13204" y="8836"/>
                  <a:pt x="12764" y="8396"/>
                  <a:pt x="12764" y="7855"/>
                </a:cubicBezTo>
                <a:lnTo>
                  <a:pt x="12764" y="1964"/>
                </a:lnTo>
                <a:cubicBezTo>
                  <a:pt x="12764" y="1422"/>
                  <a:pt x="13204" y="982"/>
                  <a:pt x="13745" y="982"/>
                </a:cubicBezTo>
                <a:lnTo>
                  <a:pt x="19636" y="982"/>
                </a:lnTo>
                <a:cubicBezTo>
                  <a:pt x="20178" y="982"/>
                  <a:pt x="20618" y="1422"/>
                  <a:pt x="20618" y="1964"/>
                </a:cubicBezTo>
                <a:cubicBezTo>
                  <a:pt x="20618" y="1964"/>
                  <a:pt x="20618" y="7855"/>
                  <a:pt x="20618" y="7855"/>
                </a:cubicBezTo>
                <a:close/>
                <a:moveTo>
                  <a:pt x="19636" y="0"/>
                </a:moveTo>
                <a:lnTo>
                  <a:pt x="13745" y="0"/>
                </a:lnTo>
                <a:cubicBezTo>
                  <a:pt x="12661" y="0"/>
                  <a:pt x="11782" y="879"/>
                  <a:pt x="11782" y="1964"/>
                </a:cubicBezTo>
                <a:lnTo>
                  <a:pt x="11782" y="7855"/>
                </a:lnTo>
                <a:cubicBezTo>
                  <a:pt x="11782" y="8939"/>
                  <a:pt x="12661" y="9818"/>
                  <a:pt x="13745" y="9818"/>
                </a:cubicBezTo>
                <a:lnTo>
                  <a:pt x="19636" y="9818"/>
                </a:lnTo>
                <a:cubicBezTo>
                  <a:pt x="20721" y="9818"/>
                  <a:pt x="21600" y="8939"/>
                  <a:pt x="21600" y="7855"/>
                </a:cubicBezTo>
                <a:lnTo>
                  <a:pt x="21600" y="1964"/>
                </a:lnTo>
                <a:cubicBezTo>
                  <a:pt x="21600" y="879"/>
                  <a:pt x="20721" y="0"/>
                  <a:pt x="19636" y="0"/>
                </a:cubicBezTo>
                <a:moveTo>
                  <a:pt x="8836" y="7855"/>
                </a:moveTo>
                <a:cubicBezTo>
                  <a:pt x="8836" y="8396"/>
                  <a:pt x="8396" y="8836"/>
                  <a:pt x="7855" y="8836"/>
                </a:cubicBezTo>
                <a:lnTo>
                  <a:pt x="1964" y="8836"/>
                </a:lnTo>
                <a:cubicBezTo>
                  <a:pt x="1421" y="8836"/>
                  <a:pt x="982" y="8396"/>
                  <a:pt x="982" y="7855"/>
                </a:cubicBezTo>
                <a:lnTo>
                  <a:pt x="982" y="1964"/>
                </a:lnTo>
                <a:cubicBezTo>
                  <a:pt x="982" y="1422"/>
                  <a:pt x="1421" y="982"/>
                  <a:pt x="1964" y="982"/>
                </a:cubicBezTo>
                <a:lnTo>
                  <a:pt x="7855" y="982"/>
                </a:lnTo>
                <a:cubicBezTo>
                  <a:pt x="8396" y="982"/>
                  <a:pt x="8836" y="1422"/>
                  <a:pt x="8836" y="1964"/>
                </a:cubicBezTo>
                <a:cubicBezTo>
                  <a:pt x="8836" y="1964"/>
                  <a:pt x="8836" y="7855"/>
                  <a:pt x="8836" y="7855"/>
                </a:cubicBezTo>
                <a:close/>
                <a:moveTo>
                  <a:pt x="7855" y="0"/>
                </a:moveTo>
                <a:lnTo>
                  <a:pt x="1964" y="0"/>
                </a:lnTo>
                <a:cubicBezTo>
                  <a:pt x="879" y="0"/>
                  <a:pt x="0" y="879"/>
                  <a:pt x="0" y="1964"/>
                </a:cubicBezTo>
                <a:lnTo>
                  <a:pt x="0" y="7855"/>
                </a:lnTo>
                <a:cubicBezTo>
                  <a:pt x="0" y="8939"/>
                  <a:pt x="879" y="9818"/>
                  <a:pt x="1964" y="9818"/>
                </a:cubicBezTo>
                <a:lnTo>
                  <a:pt x="7855" y="9818"/>
                </a:lnTo>
                <a:cubicBezTo>
                  <a:pt x="8939" y="9818"/>
                  <a:pt x="9818" y="8939"/>
                  <a:pt x="9818" y="7855"/>
                </a:cubicBezTo>
                <a:lnTo>
                  <a:pt x="9818" y="1964"/>
                </a:lnTo>
                <a:cubicBezTo>
                  <a:pt x="9818" y="879"/>
                  <a:pt x="8939" y="0"/>
                  <a:pt x="7855" y="0"/>
                </a:cubicBezTo>
                <a:moveTo>
                  <a:pt x="8836" y="19636"/>
                </a:moveTo>
                <a:cubicBezTo>
                  <a:pt x="8836" y="20178"/>
                  <a:pt x="8396" y="20618"/>
                  <a:pt x="7855" y="20618"/>
                </a:cubicBezTo>
                <a:lnTo>
                  <a:pt x="1964" y="20618"/>
                </a:lnTo>
                <a:cubicBezTo>
                  <a:pt x="1421" y="20618"/>
                  <a:pt x="982" y="20178"/>
                  <a:pt x="982" y="19636"/>
                </a:cubicBezTo>
                <a:lnTo>
                  <a:pt x="982" y="13745"/>
                </a:lnTo>
                <a:cubicBezTo>
                  <a:pt x="982" y="13204"/>
                  <a:pt x="1421" y="12764"/>
                  <a:pt x="1964" y="12764"/>
                </a:cubicBezTo>
                <a:lnTo>
                  <a:pt x="7855" y="12764"/>
                </a:lnTo>
                <a:cubicBezTo>
                  <a:pt x="8396" y="12764"/>
                  <a:pt x="8836" y="13204"/>
                  <a:pt x="8836" y="13745"/>
                </a:cubicBezTo>
                <a:cubicBezTo>
                  <a:pt x="8836" y="13745"/>
                  <a:pt x="8836" y="19636"/>
                  <a:pt x="8836" y="19636"/>
                </a:cubicBezTo>
                <a:close/>
                <a:moveTo>
                  <a:pt x="7855" y="11782"/>
                </a:moveTo>
                <a:lnTo>
                  <a:pt x="1964" y="11782"/>
                </a:lnTo>
                <a:cubicBezTo>
                  <a:pt x="879" y="11782"/>
                  <a:pt x="0" y="12661"/>
                  <a:pt x="0" y="13745"/>
                </a:cubicBezTo>
                <a:lnTo>
                  <a:pt x="0" y="19636"/>
                </a:lnTo>
                <a:cubicBezTo>
                  <a:pt x="0" y="20721"/>
                  <a:pt x="879" y="21600"/>
                  <a:pt x="1964" y="21600"/>
                </a:cubicBezTo>
                <a:lnTo>
                  <a:pt x="7855" y="21600"/>
                </a:lnTo>
                <a:cubicBezTo>
                  <a:pt x="8939" y="21600"/>
                  <a:pt x="9818" y="20721"/>
                  <a:pt x="9818" y="19636"/>
                </a:cubicBezTo>
                <a:lnTo>
                  <a:pt x="9818" y="13745"/>
                </a:lnTo>
                <a:cubicBezTo>
                  <a:pt x="9818" y="12661"/>
                  <a:pt x="8939" y="11782"/>
                  <a:pt x="785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3" name="Shape 2746">
            <a:extLst>
              <a:ext uri="{FF2B5EF4-FFF2-40B4-BE49-F238E27FC236}">
                <a16:creationId xmlns:a16="http://schemas.microsoft.com/office/drawing/2014/main" id="{6700A06F-7964-CA4E-A302-6E4665469BE8}"/>
              </a:ext>
            </a:extLst>
          </p:cNvPr>
          <p:cNvSpPr/>
          <p:nvPr userDrawn="1"/>
        </p:nvSpPr>
        <p:spPr>
          <a:xfrm>
            <a:off x="615952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2764"/>
                </a:moveTo>
                <a:lnTo>
                  <a:pt x="16691" y="12764"/>
                </a:lnTo>
                <a:lnTo>
                  <a:pt x="16691" y="8836"/>
                </a:lnTo>
                <a:lnTo>
                  <a:pt x="20618" y="8836"/>
                </a:lnTo>
                <a:cubicBezTo>
                  <a:pt x="20618" y="8836"/>
                  <a:pt x="20618" y="12764"/>
                  <a:pt x="20618" y="12764"/>
                </a:cubicBezTo>
                <a:close/>
                <a:moveTo>
                  <a:pt x="20618" y="7855"/>
                </a:moveTo>
                <a:lnTo>
                  <a:pt x="16691" y="7855"/>
                </a:lnTo>
                <a:cubicBezTo>
                  <a:pt x="16149" y="7855"/>
                  <a:pt x="15709" y="8295"/>
                  <a:pt x="15709" y="8836"/>
                </a:cubicBezTo>
                <a:lnTo>
                  <a:pt x="15709" y="12764"/>
                </a:lnTo>
                <a:cubicBezTo>
                  <a:pt x="15709" y="13305"/>
                  <a:pt x="16149" y="13745"/>
                  <a:pt x="16691" y="13745"/>
                </a:cubicBezTo>
                <a:lnTo>
                  <a:pt x="20618" y="13745"/>
                </a:lnTo>
                <a:cubicBezTo>
                  <a:pt x="21160" y="13745"/>
                  <a:pt x="21600" y="13305"/>
                  <a:pt x="21600" y="12764"/>
                </a:cubicBezTo>
                <a:lnTo>
                  <a:pt x="21600" y="8836"/>
                </a:lnTo>
                <a:cubicBezTo>
                  <a:pt x="21600" y="8295"/>
                  <a:pt x="21160" y="7855"/>
                  <a:pt x="20618" y="7855"/>
                </a:cubicBezTo>
                <a:moveTo>
                  <a:pt x="12764" y="20618"/>
                </a:moveTo>
                <a:lnTo>
                  <a:pt x="8836" y="20618"/>
                </a:lnTo>
                <a:lnTo>
                  <a:pt x="8836" y="16691"/>
                </a:lnTo>
                <a:lnTo>
                  <a:pt x="12764" y="16691"/>
                </a:lnTo>
                <a:cubicBezTo>
                  <a:pt x="12764" y="16691"/>
                  <a:pt x="12764" y="20618"/>
                  <a:pt x="12764" y="20618"/>
                </a:cubicBezTo>
                <a:close/>
                <a:moveTo>
                  <a:pt x="12764" y="15709"/>
                </a:moveTo>
                <a:lnTo>
                  <a:pt x="8836" y="15709"/>
                </a:lnTo>
                <a:cubicBezTo>
                  <a:pt x="8295" y="15709"/>
                  <a:pt x="7855" y="16149"/>
                  <a:pt x="7855" y="16691"/>
                </a:cubicBezTo>
                <a:lnTo>
                  <a:pt x="7855" y="20618"/>
                </a:lnTo>
                <a:cubicBezTo>
                  <a:pt x="7855" y="21160"/>
                  <a:pt x="8295" y="21600"/>
                  <a:pt x="8836" y="21600"/>
                </a:cubicBezTo>
                <a:lnTo>
                  <a:pt x="12764" y="21600"/>
                </a:lnTo>
                <a:cubicBezTo>
                  <a:pt x="13305" y="21600"/>
                  <a:pt x="13745" y="21160"/>
                  <a:pt x="13745" y="20618"/>
                </a:cubicBezTo>
                <a:lnTo>
                  <a:pt x="13745" y="16691"/>
                </a:lnTo>
                <a:cubicBezTo>
                  <a:pt x="13745" y="16149"/>
                  <a:pt x="13305" y="15709"/>
                  <a:pt x="12764" y="15709"/>
                </a:cubicBezTo>
                <a:moveTo>
                  <a:pt x="12764" y="12764"/>
                </a:moveTo>
                <a:lnTo>
                  <a:pt x="8836" y="12764"/>
                </a:lnTo>
                <a:lnTo>
                  <a:pt x="8836" y="8836"/>
                </a:lnTo>
                <a:lnTo>
                  <a:pt x="12764" y="8836"/>
                </a:lnTo>
                <a:cubicBezTo>
                  <a:pt x="12764" y="8836"/>
                  <a:pt x="12764" y="12764"/>
                  <a:pt x="12764" y="12764"/>
                </a:cubicBezTo>
                <a:close/>
                <a:moveTo>
                  <a:pt x="12764" y="7855"/>
                </a:moveTo>
                <a:lnTo>
                  <a:pt x="8836" y="7855"/>
                </a:lnTo>
                <a:cubicBezTo>
                  <a:pt x="8295" y="7855"/>
                  <a:pt x="7855" y="8295"/>
                  <a:pt x="7855" y="8836"/>
                </a:cubicBezTo>
                <a:lnTo>
                  <a:pt x="7855" y="12764"/>
                </a:lnTo>
                <a:cubicBezTo>
                  <a:pt x="7855" y="13305"/>
                  <a:pt x="8295" y="13745"/>
                  <a:pt x="8836" y="13745"/>
                </a:cubicBezTo>
                <a:lnTo>
                  <a:pt x="12764" y="13745"/>
                </a:lnTo>
                <a:cubicBezTo>
                  <a:pt x="13305" y="13745"/>
                  <a:pt x="13745" y="13305"/>
                  <a:pt x="13745" y="12764"/>
                </a:cubicBezTo>
                <a:lnTo>
                  <a:pt x="13745" y="8836"/>
                </a:lnTo>
                <a:cubicBezTo>
                  <a:pt x="13745" y="8295"/>
                  <a:pt x="13305" y="7855"/>
                  <a:pt x="12764" y="7855"/>
                </a:cubicBezTo>
                <a:moveTo>
                  <a:pt x="4909" y="4909"/>
                </a:moveTo>
                <a:lnTo>
                  <a:pt x="982" y="4909"/>
                </a:lnTo>
                <a:lnTo>
                  <a:pt x="982" y="982"/>
                </a:lnTo>
                <a:lnTo>
                  <a:pt x="4909" y="982"/>
                </a:lnTo>
                <a:cubicBezTo>
                  <a:pt x="4909" y="982"/>
                  <a:pt x="4909" y="4909"/>
                  <a:pt x="4909" y="4909"/>
                </a:cubicBezTo>
                <a:close/>
                <a:moveTo>
                  <a:pt x="4909" y="0"/>
                </a:moveTo>
                <a:lnTo>
                  <a:pt x="982" y="0"/>
                </a:lnTo>
                <a:cubicBezTo>
                  <a:pt x="440" y="0"/>
                  <a:pt x="0" y="440"/>
                  <a:pt x="0" y="982"/>
                </a:cubicBezTo>
                <a:lnTo>
                  <a:pt x="0" y="4909"/>
                </a:lnTo>
                <a:cubicBezTo>
                  <a:pt x="0" y="5451"/>
                  <a:pt x="440" y="5891"/>
                  <a:pt x="982" y="5891"/>
                </a:cubicBezTo>
                <a:lnTo>
                  <a:pt x="4909" y="5891"/>
                </a:lnTo>
                <a:cubicBezTo>
                  <a:pt x="5451" y="5891"/>
                  <a:pt x="5891" y="5451"/>
                  <a:pt x="5891" y="4909"/>
                </a:cubicBezTo>
                <a:lnTo>
                  <a:pt x="5891" y="982"/>
                </a:lnTo>
                <a:cubicBezTo>
                  <a:pt x="5891" y="440"/>
                  <a:pt x="5451" y="0"/>
                  <a:pt x="4909" y="0"/>
                </a:cubicBezTo>
                <a:moveTo>
                  <a:pt x="20618" y="20618"/>
                </a:moveTo>
                <a:lnTo>
                  <a:pt x="16691" y="20618"/>
                </a:lnTo>
                <a:lnTo>
                  <a:pt x="16691" y="16691"/>
                </a:lnTo>
                <a:lnTo>
                  <a:pt x="20618" y="16691"/>
                </a:lnTo>
                <a:cubicBezTo>
                  <a:pt x="20618" y="16691"/>
                  <a:pt x="20618" y="20618"/>
                  <a:pt x="20618" y="20618"/>
                </a:cubicBezTo>
                <a:close/>
                <a:moveTo>
                  <a:pt x="20618" y="15709"/>
                </a:moveTo>
                <a:lnTo>
                  <a:pt x="16691" y="15709"/>
                </a:lnTo>
                <a:cubicBezTo>
                  <a:pt x="16149" y="15709"/>
                  <a:pt x="15709" y="16149"/>
                  <a:pt x="15709" y="16691"/>
                </a:cubicBezTo>
                <a:lnTo>
                  <a:pt x="15709" y="20618"/>
                </a:lnTo>
                <a:cubicBezTo>
                  <a:pt x="15709" y="21160"/>
                  <a:pt x="16149" y="21600"/>
                  <a:pt x="16691" y="21600"/>
                </a:cubicBezTo>
                <a:lnTo>
                  <a:pt x="20618" y="21600"/>
                </a:lnTo>
                <a:cubicBezTo>
                  <a:pt x="21160" y="21600"/>
                  <a:pt x="21600" y="21160"/>
                  <a:pt x="21600" y="20618"/>
                </a:cubicBezTo>
                <a:lnTo>
                  <a:pt x="21600" y="16691"/>
                </a:lnTo>
                <a:cubicBezTo>
                  <a:pt x="21600" y="16149"/>
                  <a:pt x="21160" y="15709"/>
                  <a:pt x="20618" y="15709"/>
                </a:cubicBezTo>
                <a:moveTo>
                  <a:pt x="20618" y="4909"/>
                </a:moveTo>
                <a:lnTo>
                  <a:pt x="16691" y="4909"/>
                </a:lnTo>
                <a:lnTo>
                  <a:pt x="16691" y="982"/>
                </a:lnTo>
                <a:lnTo>
                  <a:pt x="20618" y="982"/>
                </a:lnTo>
                <a:cubicBezTo>
                  <a:pt x="20618" y="982"/>
                  <a:pt x="20618" y="4909"/>
                  <a:pt x="20618" y="4909"/>
                </a:cubicBezTo>
                <a:close/>
                <a:moveTo>
                  <a:pt x="20618" y="0"/>
                </a:moveTo>
                <a:lnTo>
                  <a:pt x="16691" y="0"/>
                </a:lnTo>
                <a:cubicBezTo>
                  <a:pt x="16149" y="0"/>
                  <a:pt x="15709" y="440"/>
                  <a:pt x="15709" y="982"/>
                </a:cubicBezTo>
                <a:lnTo>
                  <a:pt x="15709" y="4909"/>
                </a:lnTo>
                <a:cubicBezTo>
                  <a:pt x="15709" y="5451"/>
                  <a:pt x="16149" y="5891"/>
                  <a:pt x="16691"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16691"/>
                </a:lnTo>
                <a:lnTo>
                  <a:pt x="4909" y="16691"/>
                </a:lnTo>
                <a:cubicBezTo>
                  <a:pt x="4909" y="16691"/>
                  <a:pt x="4909" y="20618"/>
                  <a:pt x="4909" y="20618"/>
                </a:cubicBezTo>
                <a:close/>
                <a:moveTo>
                  <a:pt x="4909" y="15709"/>
                </a:moveTo>
                <a:lnTo>
                  <a:pt x="982" y="15709"/>
                </a:lnTo>
                <a:cubicBezTo>
                  <a:pt x="440" y="15709"/>
                  <a:pt x="0" y="16149"/>
                  <a:pt x="0" y="16691"/>
                </a:cubicBezTo>
                <a:lnTo>
                  <a:pt x="0" y="20618"/>
                </a:lnTo>
                <a:cubicBezTo>
                  <a:pt x="0" y="21160"/>
                  <a:pt x="440" y="21600"/>
                  <a:pt x="982" y="21600"/>
                </a:cubicBezTo>
                <a:lnTo>
                  <a:pt x="4909" y="21600"/>
                </a:lnTo>
                <a:cubicBezTo>
                  <a:pt x="5451" y="21600"/>
                  <a:pt x="5891" y="21160"/>
                  <a:pt x="5891" y="20618"/>
                </a:cubicBezTo>
                <a:lnTo>
                  <a:pt x="5891" y="16691"/>
                </a:lnTo>
                <a:cubicBezTo>
                  <a:pt x="5891" y="16149"/>
                  <a:pt x="5451" y="15709"/>
                  <a:pt x="4909" y="15709"/>
                </a:cubicBezTo>
                <a:moveTo>
                  <a:pt x="12764" y="4909"/>
                </a:moveTo>
                <a:lnTo>
                  <a:pt x="8836" y="4909"/>
                </a:lnTo>
                <a:lnTo>
                  <a:pt x="8836" y="982"/>
                </a:lnTo>
                <a:lnTo>
                  <a:pt x="12764" y="982"/>
                </a:lnTo>
                <a:cubicBezTo>
                  <a:pt x="12764" y="982"/>
                  <a:pt x="12764" y="4909"/>
                  <a:pt x="12764" y="4909"/>
                </a:cubicBezTo>
                <a:close/>
                <a:moveTo>
                  <a:pt x="12764" y="0"/>
                </a:moveTo>
                <a:lnTo>
                  <a:pt x="8836" y="0"/>
                </a:lnTo>
                <a:cubicBezTo>
                  <a:pt x="8295" y="0"/>
                  <a:pt x="7855" y="440"/>
                  <a:pt x="7855" y="982"/>
                </a:cubicBezTo>
                <a:lnTo>
                  <a:pt x="7855" y="4909"/>
                </a:lnTo>
                <a:cubicBezTo>
                  <a:pt x="7855" y="5451"/>
                  <a:pt x="8295" y="5891"/>
                  <a:pt x="8836" y="5891"/>
                </a:cubicBezTo>
                <a:lnTo>
                  <a:pt x="12764" y="5891"/>
                </a:lnTo>
                <a:cubicBezTo>
                  <a:pt x="13305" y="5891"/>
                  <a:pt x="13745" y="5451"/>
                  <a:pt x="13745" y="4909"/>
                </a:cubicBezTo>
                <a:lnTo>
                  <a:pt x="13745" y="982"/>
                </a:lnTo>
                <a:cubicBezTo>
                  <a:pt x="13745" y="440"/>
                  <a:pt x="13305" y="0"/>
                  <a:pt x="12764" y="0"/>
                </a:cubicBezTo>
                <a:moveTo>
                  <a:pt x="4909" y="12764"/>
                </a:moveTo>
                <a:lnTo>
                  <a:pt x="982" y="12764"/>
                </a:lnTo>
                <a:lnTo>
                  <a:pt x="982" y="8836"/>
                </a:lnTo>
                <a:lnTo>
                  <a:pt x="4909" y="8836"/>
                </a:lnTo>
                <a:cubicBezTo>
                  <a:pt x="4909" y="8836"/>
                  <a:pt x="4909" y="12764"/>
                  <a:pt x="4909" y="12764"/>
                </a:cubicBezTo>
                <a:close/>
                <a:moveTo>
                  <a:pt x="4909" y="7855"/>
                </a:moveTo>
                <a:lnTo>
                  <a:pt x="982" y="7855"/>
                </a:lnTo>
                <a:cubicBezTo>
                  <a:pt x="440" y="7855"/>
                  <a:pt x="0" y="8295"/>
                  <a:pt x="0" y="8836"/>
                </a:cubicBezTo>
                <a:lnTo>
                  <a:pt x="0" y="12764"/>
                </a:lnTo>
                <a:cubicBezTo>
                  <a:pt x="0" y="13305"/>
                  <a:pt x="440" y="13745"/>
                  <a:pt x="982" y="13745"/>
                </a:cubicBezTo>
                <a:lnTo>
                  <a:pt x="4909" y="13745"/>
                </a:lnTo>
                <a:cubicBezTo>
                  <a:pt x="5451" y="13745"/>
                  <a:pt x="5891" y="13305"/>
                  <a:pt x="5891" y="12764"/>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4" name="Shape 2747">
            <a:extLst>
              <a:ext uri="{FF2B5EF4-FFF2-40B4-BE49-F238E27FC236}">
                <a16:creationId xmlns:a16="http://schemas.microsoft.com/office/drawing/2014/main" id="{30553DFB-2365-C74B-B74D-BCB874613660}"/>
              </a:ext>
            </a:extLst>
          </p:cNvPr>
          <p:cNvSpPr/>
          <p:nvPr userDrawn="1"/>
        </p:nvSpPr>
        <p:spPr>
          <a:xfrm>
            <a:off x="6693134"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618"/>
                </a:moveTo>
                <a:lnTo>
                  <a:pt x="8836" y="20618"/>
                </a:lnTo>
                <a:lnTo>
                  <a:pt x="8836" y="8836"/>
                </a:lnTo>
                <a:lnTo>
                  <a:pt x="20618" y="8836"/>
                </a:lnTo>
                <a:cubicBezTo>
                  <a:pt x="20618" y="8836"/>
                  <a:pt x="20618" y="20618"/>
                  <a:pt x="20618" y="20618"/>
                </a:cubicBezTo>
                <a:close/>
                <a:moveTo>
                  <a:pt x="20618" y="7855"/>
                </a:moveTo>
                <a:lnTo>
                  <a:pt x="8836" y="7855"/>
                </a:lnTo>
                <a:cubicBezTo>
                  <a:pt x="8295" y="7855"/>
                  <a:pt x="7855" y="8295"/>
                  <a:pt x="7855" y="8836"/>
                </a:cubicBezTo>
                <a:lnTo>
                  <a:pt x="7855" y="20618"/>
                </a:lnTo>
                <a:cubicBezTo>
                  <a:pt x="7855" y="21160"/>
                  <a:pt x="8295" y="21600"/>
                  <a:pt x="8836" y="21600"/>
                </a:cubicBezTo>
                <a:lnTo>
                  <a:pt x="20618" y="21600"/>
                </a:lnTo>
                <a:cubicBezTo>
                  <a:pt x="21160" y="21600"/>
                  <a:pt x="21600" y="21160"/>
                  <a:pt x="21600" y="20618"/>
                </a:cubicBezTo>
                <a:lnTo>
                  <a:pt x="21600" y="8836"/>
                </a:lnTo>
                <a:cubicBezTo>
                  <a:pt x="21600" y="8295"/>
                  <a:pt x="21160" y="7855"/>
                  <a:pt x="20618" y="7855"/>
                </a:cubicBezTo>
                <a:moveTo>
                  <a:pt x="20618" y="4909"/>
                </a:moveTo>
                <a:lnTo>
                  <a:pt x="982" y="4909"/>
                </a:lnTo>
                <a:lnTo>
                  <a:pt x="982" y="982"/>
                </a:lnTo>
                <a:lnTo>
                  <a:pt x="20618" y="982"/>
                </a:lnTo>
                <a:cubicBezTo>
                  <a:pt x="20618" y="982"/>
                  <a:pt x="20618" y="4909"/>
                  <a:pt x="20618" y="4909"/>
                </a:cubicBezTo>
                <a:close/>
                <a:moveTo>
                  <a:pt x="20618" y="0"/>
                </a:moveTo>
                <a:lnTo>
                  <a:pt x="982" y="0"/>
                </a:lnTo>
                <a:cubicBezTo>
                  <a:pt x="440" y="0"/>
                  <a:pt x="0" y="440"/>
                  <a:pt x="0" y="982"/>
                </a:cubicBezTo>
                <a:lnTo>
                  <a:pt x="0" y="4909"/>
                </a:lnTo>
                <a:cubicBezTo>
                  <a:pt x="0" y="5451"/>
                  <a:pt x="440" y="5891"/>
                  <a:pt x="982"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8836"/>
                </a:lnTo>
                <a:lnTo>
                  <a:pt x="4909" y="8836"/>
                </a:lnTo>
                <a:cubicBezTo>
                  <a:pt x="4909" y="8836"/>
                  <a:pt x="4909" y="20618"/>
                  <a:pt x="4909" y="20618"/>
                </a:cubicBezTo>
                <a:close/>
                <a:moveTo>
                  <a:pt x="4909" y="7855"/>
                </a:moveTo>
                <a:lnTo>
                  <a:pt x="982" y="7855"/>
                </a:lnTo>
                <a:cubicBezTo>
                  <a:pt x="440" y="7855"/>
                  <a:pt x="0" y="8295"/>
                  <a:pt x="0" y="8836"/>
                </a:cubicBezTo>
                <a:lnTo>
                  <a:pt x="0" y="20618"/>
                </a:lnTo>
                <a:cubicBezTo>
                  <a:pt x="0" y="21160"/>
                  <a:pt x="440" y="21600"/>
                  <a:pt x="982" y="21600"/>
                </a:cubicBezTo>
                <a:lnTo>
                  <a:pt x="4909" y="21600"/>
                </a:lnTo>
                <a:cubicBezTo>
                  <a:pt x="5451" y="21600"/>
                  <a:pt x="5891" y="21160"/>
                  <a:pt x="5891" y="20618"/>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5" name="Shape 2751">
            <a:extLst>
              <a:ext uri="{FF2B5EF4-FFF2-40B4-BE49-F238E27FC236}">
                <a16:creationId xmlns:a16="http://schemas.microsoft.com/office/drawing/2014/main" id="{112032F2-CD7D-E34F-954D-9A6457630118}"/>
              </a:ext>
            </a:extLst>
          </p:cNvPr>
          <p:cNvSpPr/>
          <p:nvPr userDrawn="1"/>
        </p:nvSpPr>
        <p:spPr>
          <a:xfrm>
            <a:off x="7861991" y="3991196"/>
            <a:ext cx="177869" cy="279509"/>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6" name="Shape 2752">
            <a:extLst>
              <a:ext uri="{FF2B5EF4-FFF2-40B4-BE49-F238E27FC236}">
                <a16:creationId xmlns:a16="http://schemas.microsoft.com/office/drawing/2014/main" id="{7F68DE55-7932-574C-82BB-191EB3BCB0CD}"/>
              </a:ext>
            </a:extLst>
          </p:cNvPr>
          <p:cNvSpPr/>
          <p:nvPr userDrawn="1"/>
        </p:nvSpPr>
        <p:spPr>
          <a:xfrm>
            <a:off x="8370190"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7" name="Shape 2753">
            <a:extLst>
              <a:ext uri="{FF2B5EF4-FFF2-40B4-BE49-F238E27FC236}">
                <a16:creationId xmlns:a16="http://schemas.microsoft.com/office/drawing/2014/main" id="{B2BD6990-B602-AE41-914B-A58A47173FBE}"/>
              </a:ext>
            </a:extLst>
          </p:cNvPr>
          <p:cNvSpPr/>
          <p:nvPr userDrawn="1"/>
        </p:nvSpPr>
        <p:spPr>
          <a:xfrm>
            <a:off x="8903798"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8" name="Shape 2754">
            <a:extLst>
              <a:ext uri="{FF2B5EF4-FFF2-40B4-BE49-F238E27FC236}">
                <a16:creationId xmlns:a16="http://schemas.microsoft.com/office/drawing/2014/main" id="{A5E76623-8B93-464C-A051-679A57543401}"/>
              </a:ext>
            </a:extLst>
          </p:cNvPr>
          <p:cNvSpPr/>
          <p:nvPr userDrawn="1"/>
        </p:nvSpPr>
        <p:spPr>
          <a:xfrm>
            <a:off x="9424701" y="3991196"/>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9" name="Shape 2755">
            <a:extLst>
              <a:ext uri="{FF2B5EF4-FFF2-40B4-BE49-F238E27FC236}">
                <a16:creationId xmlns:a16="http://schemas.microsoft.com/office/drawing/2014/main" id="{8C6706BB-B405-8342-9E20-6877CF7AF435}"/>
              </a:ext>
            </a:extLst>
          </p:cNvPr>
          <p:cNvSpPr/>
          <p:nvPr userDrawn="1"/>
        </p:nvSpPr>
        <p:spPr>
          <a:xfrm>
            <a:off x="9971015"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0" name="Shape 2758">
            <a:extLst>
              <a:ext uri="{FF2B5EF4-FFF2-40B4-BE49-F238E27FC236}">
                <a16:creationId xmlns:a16="http://schemas.microsoft.com/office/drawing/2014/main" id="{41FFC6A4-F56B-474F-8EE3-D8BF4EFC1AB1}"/>
              </a:ext>
            </a:extLst>
          </p:cNvPr>
          <p:cNvSpPr/>
          <p:nvPr userDrawn="1"/>
        </p:nvSpPr>
        <p:spPr>
          <a:xfrm>
            <a:off x="674474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1" name="Shape 2759">
            <a:extLst>
              <a:ext uri="{FF2B5EF4-FFF2-40B4-BE49-F238E27FC236}">
                <a16:creationId xmlns:a16="http://schemas.microsoft.com/office/drawing/2014/main" id="{1EE5E5C4-749E-D145-B12D-6DA1E099F50F}"/>
              </a:ext>
            </a:extLst>
          </p:cNvPr>
          <p:cNvSpPr/>
          <p:nvPr userDrawn="1"/>
        </p:nvSpPr>
        <p:spPr>
          <a:xfrm>
            <a:off x="7278357"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2" name="Shape 2760">
            <a:extLst>
              <a:ext uri="{FF2B5EF4-FFF2-40B4-BE49-F238E27FC236}">
                <a16:creationId xmlns:a16="http://schemas.microsoft.com/office/drawing/2014/main" id="{DCB0EE35-43F7-E443-8B19-ABF16A2C348F}"/>
              </a:ext>
            </a:extLst>
          </p:cNvPr>
          <p:cNvSpPr/>
          <p:nvPr userDrawn="1"/>
        </p:nvSpPr>
        <p:spPr>
          <a:xfrm>
            <a:off x="781196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6873" y="8836"/>
                </a:lnTo>
                <a:lnTo>
                  <a:pt x="6873" y="6873"/>
                </a:lnTo>
                <a:lnTo>
                  <a:pt x="20618" y="6873"/>
                </a:lnTo>
                <a:cubicBezTo>
                  <a:pt x="20618" y="6873"/>
                  <a:pt x="20618" y="8836"/>
                  <a:pt x="20618" y="8836"/>
                </a:cubicBezTo>
                <a:close/>
                <a:moveTo>
                  <a:pt x="20618" y="5891"/>
                </a:moveTo>
                <a:lnTo>
                  <a:pt x="6873" y="5891"/>
                </a:lnTo>
                <a:cubicBezTo>
                  <a:pt x="6331" y="5891"/>
                  <a:pt x="5891" y="6331"/>
                  <a:pt x="5891" y="6873"/>
                </a:cubicBezTo>
                <a:lnTo>
                  <a:pt x="5891" y="8836"/>
                </a:lnTo>
                <a:cubicBezTo>
                  <a:pt x="5891" y="9378"/>
                  <a:pt x="6331" y="9818"/>
                  <a:pt x="6873" y="9818"/>
                </a:cubicBezTo>
                <a:lnTo>
                  <a:pt x="20618" y="9818"/>
                </a:lnTo>
                <a:cubicBezTo>
                  <a:pt x="21160" y="9818"/>
                  <a:pt x="21600" y="9378"/>
                  <a:pt x="21600" y="8836"/>
                </a:cubicBezTo>
                <a:lnTo>
                  <a:pt x="21600" y="6873"/>
                </a:lnTo>
                <a:cubicBezTo>
                  <a:pt x="21600" y="6331"/>
                  <a:pt x="21160" y="5891"/>
                  <a:pt x="20618" y="5891"/>
                </a:cubicBezTo>
                <a:moveTo>
                  <a:pt x="20618" y="20618"/>
                </a:moveTo>
                <a:lnTo>
                  <a:pt x="6873" y="20618"/>
                </a:lnTo>
                <a:lnTo>
                  <a:pt x="6873" y="18655"/>
                </a:lnTo>
                <a:lnTo>
                  <a:pt x="20618" y="18655"/>
                </a:lnTo>
                <a:cubicBezTo>
                  <a:pt x="20618" y="18655"/>
                  <a:pt x="20618" y="20618"/>
                  <a:pt x="20618" y="20618"/>
                </a:cubicBezTo>
                <a:close/>
                <a:moveTo>
                  <a:pt x="20618" y="17673"/>
                </a:moveTo>
                <a:lnTo>
                  <a:pt x="6873" y="17673"/>
                </a:lnTo>
                <a:cubicBezTo>
                  <a:pt x="6331" y="17673"/>
                  <a:pt x="5891" y="18113"/>
                  <a:pt x="5891" y="18655"/>
                </a:cubicBezTo>
                <a:lnTo>
                  <a:pt x="5891" y="20618"/>
                </a:lnTo>
                <a:cubicBezTo>
                  <a:pt x="5891" y="21160"/>
                  <a:pt x="6331" y="21600"/>
                  <a:pt x="6873"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3" name="Shape 2761">
            <a:extLst>
              <a:ext uri="{FF2B5EF4-FFF2-40B4-BE49-F238E27FC236}">
                <a16:creationId xmlns:a16="http://schemas.microsoft.com/office/drawing/2014/main" id="{871EDD72-789F-9D44-8805-147DD757EA79}"/>
              </a:ext>
            </a:extLst>
          </p:cNvPr>
          <p:cNvSpPr/>
          <p:nvPr userDrawn="1"/>
        </p:nvSpPr>
        <p:spPr>
          <a:xfrm>
            <a:off x="834478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4" name="Shape 2763">
            <a:extLst>
              <a:ext uri="{FF2B5EF4-FFF2-40B4-BE49-F238E27FC236}">
                <a16:creationId xmlns:a16="http://schemas.microsoft.com/office/drawing/2014/main" id="{E7585A20-F4C2-934B-AEB9-D88971FD16B0}"/>
              </a:ext>
            </a:extLst>
          </p:cNvPr>
          <p:cNvSpPr/>
          <p:nvPr userDrawn="1"/>
        </p:nvSpPr>
        <p:spPr>
          <a:xfrm>
            <a:off x="887838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5" name="Shape 2764">
            <a:extLst>
              <a:ext uri="{FF2B5EF4-FFF2-40B4-BE49-F238E27FC236}">
                <a16:creationId xmlns:a16="http://schemas.microsoft.com/office/drawing/2014/main" id="{75BAD50B-8338-1740-95B3-7B5AB0075841}"/>
              </a:ext>
            </a:extLst>
          </p:cNvPr>
          <p:cNvSpPr/>
          <p:nvPr userDrawn="1"/>
        </p:nvSpPr>
        <p:spPr>
          <a:xfrm>
            <a:off x="9411996" y="453750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6" name="Shape 2765">
            <a:extLst>
              <a:ext uri="{FF2B5EF4-FFF2-40B4-BE49-F238E27FC236}">
                <a16:creationId xmlns:a16="http://schemas.microsoft.com/office/drawing/2014/main" id="{8CBE885B-5EFB-C047-8706-164DB7B443C8}"/>
              </a:ext>
            </a:extLst>
          </p:cNvPr>
          <p:cNvSpPr/>
          <p:nvPr userDrawn="1"/>
        </p:nvSpPr>
        <p:spPr>
          <a:xfrm>
            <a:off x="994560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7" name="Shape 2766">
            <a:extLst>
              <a:ext uri="{FF2B5EF4-FFF2-40B4-BE49-F238E27FC236}">
                <a16:creationId xmlns:a16="http://schemas.microsoft.com/office/drawing/2014/main" id="{310A603D-CEB2-2F4D-BA6A-E2A633BF5514}"/>
              </a:ext>
            </a:extLst>
          </p:cNvPr>
          <p:cNvSpPr/>
          <p:nvPr userDrawn="1"/>
        </p:nvSpPr>
        <p:spPr>
          <a:xfrm>
            <a:off x="4572994" y="452480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8" name="Shape 2767">
            <a:extLst>
              <a:ext uri="{FF2B5EF4-FFF2-40B4-BE49-F238E27FC236}">
                <a16:creationId xmlns:a16="http://schemas.microsoft.com/office/drawing/2014/main" id="{F2A4BC3F-E37A-AC47-8865-8A83613DFF00}"/>
              </a:ext>
            </a:extLst>
          </p:cNvPr>
          <p:cNvSpPr/>
          <p:nvPr userDrawn="1"/>
        </p:nvSpPr>
        <p:spPr>
          <a:xfrm>
            <a:off x="5112161"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9" name="Shape 2768">
            <a:extLst>
              <a:ext uri="{FF2B5EF4-FFF2-40B4-BE49-F238E27FC236}">
                <a16:creationId xmlns:a16="http://schemas.microsoft.com/office/drawing/2014/main" id="{9B897AE4-D98E-3D41-B6AD-BF2CEE1FAE03}"/>
              </a:ext>
            </a:extLst>
          </p:cNvPr>
          <p:cNvSpPr/>
          <p:nvPr userDrawn="1"/>
        </p:nvSpPr>
        <p:spPr>
          <a:xfrm>
            <a:off x="6211140" y="5146552"/>
            <a:ext cx="279509" cy="101640"/>
          </a:xfrm>
          <a:custGeom>
            <a:avLst/>
            <a:gdLst/>
            <a:ahLst/>
            <a:cxnLst>
              <a:cxn ang="0">
                <a:pos x="wd2" y="hd2"/>
              </a:cxn>
              <a:cxn ang="5400000">
                <a:pos x="wd2" y="hd2"/>
              </a:cxn>
              <a:cxn ang="10800000">
                <a:pos x="wd2" y="hd2"/>
              </a:cxn>
              <a:cxn ang="16200000">
                <a:pos x="wd2" y="hd2"/>
              </a:cxn>
            </a:cxnLst>
            <a:rect l="0" t="0" r="r" b="b"/>
            <a:pathLst>
              <a:path w="21600" h="21600" extrusionOk="0">
                <a:moveTo>
                  <a:pt x="17673" y="18900"/>
                </a:moveTo>
                <a:lnTo>
                  <a:pt x="11291" y="18900"/>
                </a:lnTo>
                <a:lnTo>
                  <a:pt x="11291" y="2700"/>
                </a:lnTo>
                <a:lnTo>
                  <a:pt x="17673" y="2700"/>
                </a:lnTo>
                <a:cubicBezTo>
                  <a:pt x="19300" y="2700"/>
                  <a:pt x="20618" y="6328"/>
                  <a:pt x="20618" y="10800"/>
                </a:cubicBezTo>
                <a:cubicBezTo>
                  <a:pt x="20618" y="15273"/>
                  <a:pt x="19300" y="18900"/>
                  <a:pt x="17673" y="18900"/>
                </a:cubicBezTo>
                <a:moveTo>
                  <a:pt x="6382" y="13500"/>
                </a:moveTo>
                <a:cubicBezTo>
                  <a:pt x="6111" y="13500"/>
                  <a:pt x="5891" y="12896"/>
                  <a:pt x="5891" y="12150"/>
                </a:cubicBezTo>
                <a:cubicBezTo>
                  <a:pt x="5891" y="11404"/>
                  <a:pt x="6111" y="10800"/>
                  <a:pt x="6382" y="10800"/>
                </a:cubicBezTo>
                <a:cubicBezTo>
                  <a:pt x="6653" y="10800"/>
                  <a:pt x="6873" y="11404"/>
                  <a:pt x="6873" y="12150"/>
                </a:cubicBezTo>
                <a:cubicBezTo>
                  <a:pt x="6873" y="12896"/>
                  <a:pt x="6653" y="13500"/>
                  <a:pt x="6382" y="13500"/>
                </a:cubicBezTo>
                <a:moveTo>
                  <a:pt x="3927" y="10800"/>
                </a:moveTo>
                <a:cubicBezTo>
                  <a:pt x="3385" y="10800"/>
                  <a:pt x="2945" y="9592"/>
                  <a:pt x="2945" y="8100"/>
                </a:cubicBezTo>
                <a:cubicBezTo>
                  <a:pt x="2945" y="6610"/>
                  <a:pt x="3385" y="5400"/>
                  <a:pt x="3927" y="5400"/>
                </a:cubicBezTo>
                <a:cubicBezTo>
                  <a:pt x="4469" y="5400"/>
                  <a:pt x="4909" y="6610"/>
                  <a:pt x="4909" y="8100"/>
                </a:cubicBezTo>
                <a:cubicBezTo>
                  <a:pt x="4909" y="9592"/>
                  <a:pt x="4469" y="10800"/>
                  <a:pt x="3927" y="10800"/>
                </a:cubicBezTo>
                <a:moveTo>
                  <a:pt x="17673" y="0"/>
                </a:moveTo>
                <a:lnTo>
                  <a:pt x="3927" y="0"/>
                </a:lnTo>
                <a:cubicBezTo>
                  <a:pt x="1758" y="0"/>
                  <a:pt x="0" y="4836"/>
                  <a:pt x="0" y="10800"/>
                </a:cubicBezTo>
                <a:cubicBezTo>
                  <a:pt x="0" y="16764"/>
                  <a:pt x="1758" y="21600"/>
                  <a:pt x="3927" y="21600"/>
                </a:cubicBezTo>
                <a:lnTo>
                  <a:pt x="17673" y="21600"/>
                </a:lnTo>
                <a:cubicBezTo>
                  <a:pt x="19842" y="21600"/>
                  <a:pt x="21600" y="16764"/>
                  <a:pt x="21600" y="10800"/>
                </a:cubicBezTo>
                <a:cubicBezTo>
                  <a:pt x="21600" y="4836"/>
                  <a:pt x="19842" y="0"/>
                  <a:pt x="17673"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0" name="Shape 2769">
            <a:extLst>
              <a:ext uri="{FF2B5EF4-FFF2-40B4-BE49-F238E27FC236}">
                <a16:creationId xmlns:a16="http://schemas.microsoft.com/office/drawing/2014/main" id="{60EB881B-A4E3-CC41-9C34-26D603A7E374}"/>
              </a:ext>
            </a:extLst>
          </p:cNvPr>
          <p:cNvSpPr/>
          <p:nvPr userDrawn="1"/>
        </p:nvSpPr>
        <p:spPr>
          <a:xfrm>
            <a:off x="6782863" y="5058413"/>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1" name="Shape 2770">
            <a:extLst>
              <a:ext uri="{FF2B5EF4-FFF2-40B4-BE49-F238E27FC236}">
                <a16:creationId xmlns:a16="http://schemas.microsoft.com/office/drawing/2014/main" id="{1775868B-ABC6-AC4E-A4B9-504DD62BAB07}"/>
              </a:ext>
            </a:extLst>
          </p:cNvPr>
          <p:cNvSpPr/>
          <p:nvPr userDrawn="1"/>
        </p:nvSpPr>
        <p:spPr>
          <a:xfrm>
            <a:off x="7278357"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2" name="Shape 2771">
            <a:extLst>
              <a:ext uri="{FF2B5EF4-FFF2-40B4-BE49-F238E27FC236}">
                <a16:creationId xmlns:a16="http://schemas.microsoft.com/office/drawing/2014/main" id="{7BAE9393-2D88-0442-A31E-1C1476E947FB}"/>
              </a:ext>
            </a:extLst>
          </p:cNvPr>
          <p:cNvSpPr/>
          <p:nvPr userDrawn="1"/>
        </p:nvSpPr>
        <p:spPr>
          <a:xfrm>
            <a:off x="781117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3" name="Shape 2772">
            <a:extLst>
              <a:ext uri="{FF2B5EF4-FFF2-40B4-BE49-F238E27FC236}">
                <a16:creationId xmlns:a16="http://schemas.microsoft.com/office/drawing/2014/main" id="{0C5F4F94-41C5-814E-A9F7-0433A2F4BD36}"/>
              </a:ext>
            </a:extLst>
          </p:cNvPr>
          <p:cNvSpPr/>
          <p:nvPr userDrawn="1"/>
        </p:nvSpPr>
        <p:spPr>
          <a:xfrm>
            <a:off x="8344780"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4" name="Shape 2773">
            <a:extLst>
              <a:ext uri="{FF2B5EF4-FFF2-40B4-BE49-F238E27FC236}">
                <a16:creationId xmlns:a16="http://schemas.microsoft.com/office/drawing/2014/main" id="{57A46420-3859-D74C-A178-B965B6D960FA}"/>
              </a:ext>
            </a:extLst>
          </p:cNvPr>
          <p:cNvSpPr/>
          <p:nvPr userDrawn="1"/>
        </p:nvSpPr>
        <p:spPr>
          <a:xfrm>
            <a:off x="8878388"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5" name="Shape 2774">
            <a:extLst>
              <a:ext uri="{FF2B5EF4-FFF2-40B4-BE49-F238E27FC236}">
                <a16:creationId xmlns:a16="http://schemas.microsoft.com/office/drawing/2014/main" id="{4661928A-48CD-0544-BEBE-7AC5343E1BFB}"/>
              </a:ext>
            </a:extLst>
          </p:cNvPr>
          <p:cNvSpPr/>
          <p:nvPr userDrawn="1"/>
        </p:nvSpPr>
        <p:spPr>
          <a:xfrm>
            <a:off x="9411996"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6" name="Shape 2776">
            <a:extLst>
              <a:ext uri="{FF2B5EF4-FFF2-40B4-BE49-F238E27FC236}">
                <a16:creationId xmlns:a16="http://schemas.microsoft.com/office/drawing/2014/main" id="{EF8EDCCF-3B58-2048-858B-4AC422E137A9}"/>
              </a:ext>
            </a:extLst>
          </p:cNvPr>
          <p:cNvSpPr/>
          <p:nvPr userDrawn="1"/>
        </p:nvSpPr>
        <p:spPr>
          <a:xfrm>
            <a:off x="9983718" y="5088587"/>
            <a:ext cx="152460" cy="278715"/>
          </a:xfrm>
          <a:custGeom>
            <a:avLst/>
            <a:gdLst/>
            <a:ahLst/>
            <a:cxnLst>
              <a:cxn ang="0">
                <a:pos x="wd2" y="hd2"/>
              </a:cxn>
              <a:cxn ang="5400000">
                <a:pos x="wd2" y="hd2"/>
              </a:cxn>
              <a:cxn ang="10800000">
                <a:pos x="wd2" y="hd2"/>
              </a:cxn>
              <a:cxn ang="16200000">
                <a:pos x="wd2" y="hd2"/>
              </a:cxn>
            </a:cxnLst>
            <a:rect l="0" t="0" r="r" b="b"/>
            <a:pathLst>
              <a:path w="21600" h="21600" extrusionOk="0">
                <a:moveTo>
                  <a:pt x="6300" y="7855"/>
                </a:moveTo>
                <a:lnTo>
                  <a:pt x="9900" y="7855"/>
                </a:lnTo>
                <a:lnTo>
                  <a:pt x="9900" y="9818"/>
                </a:lnTo>
                <a:cubicBezTo>
                  <a:pt x="9900" y="10090"/>
                  <a:pt x="10303" y="10309"/>
                  <a:pt x="10800" y="10309"/>
                </a:cubicBezTo>
                <a:cubicBezTo>
                  <a:pt x="11297" y="10309"/>
                  <a:pt x="11700" y="10090"/>
                  <a:pt x="11700" y="9818"/>
                </a:cubicBezTo>
                <a:lnTo>
                  <a:pt x="11700" y="7855"/>
                </a:lnTo>
                <a:lnTo>
                  <a:pt x="15300" y="7855"/>
                </a:lnTo>
                <a:cubicBezTo>
                  <a:pt x="15797" y="7855"/>
                  <a:pt x="16200" y="7635"/>
                  <a:pt x="16200" y="7364"/>
                </a:cubicBezTo>
                <a:cubicBezTo>
                  <a:pt x="16200" y="7092"/>
                  <a:pt x="15797" y="6873"/>
                  <a:pt x="15300" y="6873"/>
                </a:cubicBezTo>
                <a:lnTo>
                  <a:pt x="11700" y="6873"/>
                </a:lnTo>
                <a:lnTo>
                  <a:pt x="11700" y="4909"/>
                </a:lnTo>
                <a:cubicBezTo>
                  <a:pt x="11700" y="4638"/>
                  <a:pt x="11297" y="4418"/>
                  <a:pt x="10800" y="4418"/>
                </a:cubicBezTo>
                <a:cubicBezTo>
                  <a:pt x="10303" y="4418"/>
                  <a:pt x="9900" y="4638"/>
                  <a:pt x="9900" y="4909"/>
                </a:cubicBezTo>
                <a:lnTo>
                  <a:pt x="9900" y="6873"/>
                </a:lnTo>
                <a:lnTo>
                  <a:pt x="6300" y="6873"/>
                </a:lnTo>
                <a:cubicBezTo>
                  <a:pt x="5803" y="6873"/>
                  <a:pt x="5400" y="7092"/>
                  <a:pt x="5400" y="7364"/>
                </a:cubicBezTo>
                <a:cubicBezTo>
                  <a:pt x="5400" y="7635"/>
                  <a:pt x="5803" y="7855"/>
                  <a:pt x="6300" y="7855"/>
                </a:cubicBezTo>
                <a:moveTo>
                  <a:pt x="19800" y="19847"/>
                </a:moveTo>
                <a:lnTo>
                  <a:pt x="11464" y="14886"/>
                </a:lnTo>
                <a:lnTo>
                  <a:pt x="11457" y="14889"/>
                </a:lnTo>
                <a:cubicBezTo>
                  <a:pt x="11294" y="14791"/>
                  <a:pt x="11063" y="14727"/>
                  <a:pt x="10800" y="14727"/>
                </a:cubicBezTo>
                <a:cubicBezTo>
                  <a:pt x="10537" y="14727"/>
                  <a:pt x="10306" y="14791"/>
                  <a:pt x="10142" y="14889"/>
                </a:cubicBezTo>
                <a:lnTo>
                  <a:pt x="10136" y="14886"/>
                </a:lnTo>
                <a:lnTo>
                  <a:pt x="1800" y="19847"/>
                </a:lnTo>
                <a:lnTo>
                  <a:pt x="1800" y="982"/>
                </a:lnTo>
                <a:lnTo>
                  <a:pt x="19800" y="982"/>
                </a:lnTo>
                <a:cubicBezTo>
                  <a:pt x="19800" y="982"/>
                  <a:pt x="19800" y="19847"/>
                  <a:pt x="19800" y="19847"/>
                </a:cubicBezTo>
                <a:close/>
                <a:moveTo>
                  <a:pt x="20700" y="0"/>
                </a:moveTo>
                <a:lnTo>
                  <a:pt x="900" y="0"/>
                </a:lnTo>
                <a:cubicBezTo>
                  <a:pt x="403" y="0"/>
                  <a:pt x="0" y="220"/>
                  <a:pt x="0" y="491"/>
                </a:cubicBezTo>
                <a:lnTo>
                  <a:pt x="0" y="21109"/>
                </a:lnTo>
                <a:cubicBezTo>
                  <a:pt x="0" y="21380"/>
                  <a:pt x="403" y="21600"/>
                  <a:pt x="900" y="21600"/>
                </a:cubicBezTo>
                <a:cubicBezTo>
                  <a:pt x="1163" y="21600"/>
                  <a:pt x="1394" y="21536"/>
                  <a:pt x="1559" y="21438"/>
                </a:cubicBezTo>
                <a:lnTo>
                  <a:pt x="1564" y="21441"/>
                </a:lnTo>
                <a:lnTo>
                  <a:pt x="10800" y="15945"/>
                </a:lnTo>
                <a:lnTo>
                  <a:pt x="20036" y="21441"/>
                </a:lnTo>
                <a:lnTo>
                  <a:pt x="20041" y="21438"/>
                </a:lnTo>
                <a:cubicBezTo>
                  <a:pt x="20206" y="21536"/>
                  <a:pt x="20437"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7" name="Shape 2777">
            <a:extLst>
              <a:ext uri="{FF2B5EF4-FFF2-40B4-BE49-F238E27FC236}">
                <a16:creationId xmlns:a16="http://schemas.microsoft.com/office/drawing/2014/main" id="{740E5208-923F-554B-8ACB-A59FBEAB61F6}"/>
              </a:ext>
            </a:extLst>
          </p:cNvPr>
          <p:cNvSpPr/>
          <p:nvPr userDrawn="1"/>
        </p:nvSpPr>
        <p:spPr>
          <a:xfrm>
            <a:off x="1978006" y="3991990"/>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8" name="Shape 2778">
            <a:extLst>
              <a:ext uri="{FF2B5EF4-FFF2-40B4-BE49-F238E27FC236}">
                <a16:creationId xmlns:a16="http://schemas.microsoft.com/office/drawing/2014/main" id="{C89964C6-E4EC-EE4E-9931-5A22029AD6D5}"/>
              </a:ext>
            </a:extLst>
          </p:cNvPr>
          <p:cNvSpPr/>
          <p:nvPr userDrawn="1"/>
        </p:nvSpPr>
        <p:spPr>
          <a:xfrm>
            <a:off x="725215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9" name="Shape 2779">
            <a:extLst>
              <a:ext uri="{FF2B5EF4-FFF2-40B4-BE49-F238E27FC236}">
                <a16:creationId xmlns:a16="http://schemas.microsoft.com/office/drawing/2014/main" id="{99FD1332-DE61-6D4E-8609-6551CB564CCA}"/>
              </a:ext>
            </a:extLst>
          </p:cNvPr>
          <p:cNvSpPr/>
          <p:nvPr userDrawn="1"/>
        </p:nvSpPr>
        <p:spPr>
          <a:xfrm>
            <a:off x="7823876" y="5562641"/>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0" name="Shape 2782">
            <a:extLst>
              <a:ext uri="{FF2B5EF4-FFF2-40B4-BE49-F238E27FC236}">
                <a16:creationId xmlns:a16="http://schemas.microsoft.com/office/drawing/2014/main" id="{C4F500EE-E763-2845-9B8C-4F53000CBC50}"/>
              </a:ext>
            </a:extLst>
          </p:cNvPr>
          <p:cNvSpPr/>
          <p:nvPr userDrawn="1"/>
        </p:nvSpPr>
        <p:spPr>
          <a:xfrm>
            <a:off x="8344780" y="5581697"/>
            <a:ext cx="280303" cy="241394"/>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1" name="Shape 2783">
            <a:extLst>
              <a:ext uri="{FF2B5EF4-FFF2-40B4-BE49-F238E27FC236}">
                <a16:creationId xmlns:a16="http://schemas.microsoft.com/office/drawing/2014/main" id="{EB0C8521-C6C0-EB42-9987-B7A868874291}"/>
              </a:ext>
            </a:extLst>
          </p:cNvPr>
          <p:cNvSpPr/>
          <p:nvPr userDrawn="1"/>
        </p:nvSpPr>
        <p:spPr>
          <a:xfrm>
            <a:off x="8878388" y="5581697"/>
            <a:ext cx="279509" cy="241394"/>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2" name="Shape 2784">
            <a:extLst>
              <a:ext uri="{FF2B5EF4-FFF2-40B4-BE49-F238E27FC236}">
                <a16:creationId xmlns:a16="http://schemas.microsoft.com/office/drawing/2014/main" id="{13550CB4-CDFB-1F40-B9CA-D95C2229CDAD}"/>
              </a:ext>
            </a:extLst>
          </p:cNvPr>
          <p:cNvSpPr/>
          <p:nvPr userDrawn="1"/>
        </p:nvSpPr>
        <p:spPr>
          <a:xfrm>
            <a:off x="941199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3" name="Shape 2785">
            <a:extLst>
              <a:ext uri="{FF2B5EF4-FFF2-40B4-BE49-F238E27FC236}">
                <a16:creationId xmlns:a16="http://schemas.microsoft.com/office/drawing/2014/main" id="{E61DA65D-6BA2-214A-805E-A8EFB51A7365}"/>
              </a:ext>
            </a:extLst>
          </p:cNvPr>
          <p:cNvSpPr/>
          <p:nvPr userDrawn="1"/>
        </p:nvSpPr>
        <p:spPr>
          <a:xfrm>
            <a:off x="9945605" y="558805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4" name="Shape 2786">
            <a:extLst>
              <a:ext uri="{FF2B5EF4-FFF2-40B4-BE49-F238E27FC236}">
                <a16:creationId xmlns:a16="http://schemas.microsoft.com/office/drawing/2014/main" id="{396CD674-87E9-8F41-9C50-D33CED68093C}"/>
              </a:ext>
            </a:extLst>
          </p:cNvPr>
          <p:cNvSpPr/>
          <p:nvPr userDrawn="1"/>
        </p:nvSpPr>
        <p:spPr>
          <a:xfrm>
            <a:off x="5649740" y="4547038"/>
            <a:ext cx="277921" cy="254099"/>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5" name="TextBox 214">
            <a:extLst>
              <a:ext uri="{FF2B5EF4-FFF2-40B4-BE49-F238E27FC236}">
                <a16:creationId xmlns:a16="http://schemas.microsoft.com/office/drawing/2014/main" id="{32ADB0D6-CD10-4A45-9836-CA2CC413E704}"/>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ELECTRONICS</a:t>
            </a:r>
          </a:p>
        </p:txBody>
      </p:sp>
      <p:sp>
        <p:nvSpPr>
          <p:cNvPr id="216" name="TextBox 215">
            <a:extLst>
              <a:ext uri="{FF2B5EF4-FFF2-40B4-BE49-F238E27FC236}">
                <a16:creationId xmlns:a16="http://schemas.microsoft.com/office/drawing/2014/main" id="{1EAAA4A3-DD68-9F4C-8671-B05CBC8625B6}"/>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MISCELLANEOUS</a:t>
            </a:r>
          </a:p>
        </p:txBody>
      </p:sp>
      <p:pic>
        <p:nvPicPr>
          <p:cNvPr id="2" name="Picture 1">
            <a:extLst>
              <a:ext uri="{FF2B5EF4-FFF2-40B4-BE49-F238E27FC236}">
                <a16:creationId xmlns:a16="http://schemas.microsoft.com/office/drawing/2014/main" id="{29F5FF9F-163C-FD0C-38DF-5A5F282BD363}"/>
              </a:ext>
            </a:extLst>
          </p:cNvPr>
          <p:cNvPicPr>
            <a:picLocks noChangeAspect="1"/>
          </p:cNvPicPr>
          <p:nvPr userDrawn="1"/>
        </p:nvPicPr>
        <p:blipFill>
          <a:blip r:embed="rId2"/>
          <a:stretch>
            <a:fillRect/>
          </a:stretch>
        </p:blipFill>
        <p:spPr>
          <a:xfrm>
            <a:off x="2620683" y="169611"/>
            <a:ext cx="1283017" cy="347432"/>
          </a:xfrm>
          <a:prstGeom prst="rect">
            <a:avLst/>
          </a:prstGeom>
        </p:spPr>
      </p:pic>
      <p:pic>
        <p:nvPicPr>
          <p:cNvPr id="3" name="Picture 2">
            <a:extLst>
              <a:ext uri="{FF2B5EF4-FFF2-40B4-BE49-F238E27FC236}">
                <a16:creationId xmlns:a16="http://schemas.microsoft.com/office/drawing/2014/main" id="{136AF76B-D59C-3791-661A-A47256CD90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2279" y="213448"/>
            <a:ext cx="1590411" cy="345741"/>
          </a:xfrm>
          <a:prstGeom prst="rect">
            <a:avLst/>
          </a:prstGeom>
        </p:spPr>
      </p:pic>
      <p:pic>
        <p:nvPicPr>
          <p:cNvPr id="4" name="Picture 37">
            <a:extLst>
              <a:ext uri="{FF2B5EF4-FFF2-40B4-BE49-F238E27FC236}">
                <a16:creationId xmlns:a16="http://schemas.microsoft.com/office/drawing/2014/main" id="{79A0FB9F-92B7-1A7A-9B14-CBC9F8ED2256}"/>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24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s 3">
    <p:spTree>
      <p:nvGrpSpPr>
        <p:cNvPr id="1" name=""/>
        <p:cNvGrpSpPr/>
        <p:nvPr/>
      </p:nvGrpSpPr>
      <p:grpSpPr>
        <a:xfrm>
          <a:off x="0" y="0"/>
          <a:ext cx="0" cy="0"/>
          <a:chOff x="0" y="0"/>
          <a:chExt cx="0" cy="0"/>
        </a:xfrm>
      </p:grpSpPr>
      <p:sp>
        <p:nvSpPr>
          <p:cNvPr id="217" name="Shape 2790">
            <a:extLst>
              <a:ext uri="{FF2B5EF4-FFF2-40B4-BE49-F238E27FC236}">
                <a16:creationId xmlns:a16="http://schemas.microsoft.com/office/drawing/2014/main" id="{C0DB00D2-828F-9843-B1C9-0BF2B6725B79}"/>
              </a:ext>
            </a:extLst>
          </p:cNvPr>
          <p:cNvSpPr/>
          <p:nvPr userDrawn="1"/>
        </p:nvSpPr>
        <p:spPr>
          <a:xfrm>
            <a:off x="1936714" y="156534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8" name="Shape 2791">
            <a:extLst>
              <a:ext uri="{FF2B5EF4-FFF2-40B4-BE49-F238E27FC236}">
                <a16:creationId xmlns:a16="http://schemas.microsoft.com/office/drawing/2014/main" id="{05C1236A-843E-B141-ACFB-E4E4F2D154FA}"/>
              </a:ext>
            </a:extLst>
          </p:cNvPr>
          <p:cNvSpPr/>
          <p:nvPr userDrawn="1"/>
        </p:nvSpPr>
        <p:spPr>
          <a:xfrm>
            <a:off x="2470323" y="155263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9" name="Shape 2792">
            <a:extLst>
              <a:ext uri="{FF2B5EF4-FFF2-40B4-BE49-F238E27FC236}">
                <a16:creationId xmlns:a16="http://schemas.microsoft.com/office/drawing/2014/main" id="{1405A637-0643-4C40-9982-CEDDA2B85662}"/>
              </a:ext>
            </a:extLst>
          </p:cNvPr>
          <p:cNvSpPr/>
          <p:nvPr userDrawn="1"/>
        </p:nvSpPr>
        <p:spPr>
          <a:xfrm>
            <a:off x="300393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0" name="Shape 2793">
            <a:extLst>
              <a:ext uri="{FF2B5EF4-FFF2-40B4-BE49-F238E27FC236}">
                <a16:creationId xmlns:a16="http://schemas.microsoft.com/office/drawing/2014/main" id="{C36C57F0-4069-6048-8EA7-F6D57C9ABC24}"/>
              </a:ext>
            </a:extLst>
          </p:cNvPr>
          <p:cNvSpPr/>
          <p:nvPr userDrawn="1"/>
        </p:nvSpPr>
        <p:spPr>
          <a:xfrm>
            <a:off x="3537540"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1" name="Shape 2794">
            <a:extLst>
              <a:ext uri="{FF2B5EF4-FFF2-40B4-BE49-F238E27FC236}">
                <a16:creationId xmlns:a16="http://schemas.microsoft.com/office/drawing/2014/main" id="{3C73079A-0741-844D-9322-E7CDAAA6AE92}"/>
              </a:ext>
            </a:extLst>
          </p:cNvPr>
          <p:cNvSpPr/>
          <p:nvPr userDrawn="1"/>
        </p:nvSpPr>
        <p:spPr>
          <a:xfrm>
            <a:off x="4071148"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0"/>
                </a:cubicBezTo>
                <a:cubicBezTo>
                  <a:pt x="9019" y="8087"/>
                  <a:pt x="8691" y="8762"/>
                  <a:pt x="8510" y="9615"/>
                </a:cubicBezTo>
                <a:lnTo>
                  <a:pt x="7938" y="9615"/>
                </a:lnTo>
                <a:lnTo>
                  <a:pt x="7658" y="10327"/>
                </a:lnTo>
                <a:lnTo>
                  <a:pt x="8435" y="10327"/>
                </a:lnTo>
                <a:cubicBezTo>
                  <a:pt x="8428" y="10409"/>
                  <a:pt x="8423" y="10483"/>
                  <a:pt x="8419" y="10549"/>
                </a:cubicBezTo>
                <a:cubicBezTo>
                  <a:pt x="8415" y="10616"/>
                  <a:pt x="8414" y="10675"/>
                  <a:pt x="8414" y="10727"/>
                </a:cubicBezTo>
                <a:cubicBezTo>
                  <a:pt x="8414" y="10794"/>
                  <a:pt x="8415" y="10857"/>
                  <a:pt x="8419" y="10916"/>
                </a:cubicBezTo>
                <a:cubicBezTo>
                  <a:pt x="8423" y="10976"/>
                  <a:pt x="8428" y="11032"/>
                  <a:pt x="8435" y="11083"/>
                </a:cubicBezTo>
                <a:lnTo>
                  <a:pt x="7949" y="11083"/>
                </a:lnTo>
                <a:lnTo>
                  <a:pt x="7658" y="11784"/>
                </a:lnTo>
                <a:lnTo>
                  <a:pt x="8489" y="11784"/>
                </a:lnTo>
                <a:cubicBezTo>
                  <a:pt x="8604" y="12674"/>
                  <a:pt x="8896" y="13382"/>
                  <a:pt x="9364" y="13908"/>
                </a:cubicBezTo>
                <a:cubicBezTo>
                  <a:pt x="9904" y="14517"/>
                  <a:pt x="10656" y="14821"/>
                  <a:pt x="11621" y="14821"/>
                </a:cubicBezTo>
                <a:cubicBezTo>
                  <a:pt x="12219" y="14821"/>
                  <a:pt x="12762" y="14658"/>
                  <a:pt x="13252" y="14331"/>
                </a:cubicBezTo>
                <a:lnTo>
                  <a:pt x="13252" y="13097"/>
                </a:lnTo>
                <a:cubicBezTo>
                  <a:pt x="12978" y="13356"/>
                  <a:pt x="12733" y="13542"/>
                  <a:pt x="12517" y="13653"/>
                </a:cubicBezTo>
                <a:cubicBezTo>
                  <a:pt x="12280" y="13772"/>
                  <a:pt x="11981" y="13831"/>
                  <a:pt x="11621" y="13831"/>
                </a:cubicBezTo>
                <a:cubicBezTo>
                  <a:pt x="11067" y="13831"/>
                  <a:pt x="10627" y="13620"/>
                  <a:pt x="10304" y="13197"/>
                </a:cubicBezTo>
                <a:cubicBezTo>
                  <a:pt x="10023" y="12855"/>
                  <a:pt x="9839" y="12385"/>
                  <a:pt x="9753" y="11784"/>
                </a:cubicBezTo>
                <a:lnTo>
                  <a:pt x="11924" y="11784"/>
                </a:lnTo>
                <a:lnTo>
                  <a:pt x="12193" y="11083"/>
                </a:lnTo>
                <a:lnTo>
                  <a:pt x="9699" y="11083"/>
                </a:lnTo>
                <a:cubicBezTo>
                  <a:pt x="9692" y="11046"/>
                  <a:pt x="9688" y="10932"/>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0"/>
                  <a:pt x="11052" y="7724"/>
                  <a:pt x="11535" y="772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2" name="Shape 2796">
            <a:extLst>
              <a:ext uri="{FF2B5EF4-FFF2-40B4-BE49-F238E27FC236}">
                <a16:creationId xmlns:a16="http://schemas.microsoft.com/office/drawing/2014/main" id="{AA7B64E8-6091-E340-957D-3273F1CD601D}"/>
              </a:ext>
            </a:extLst>
          </p:cNvPr>
          <p:cNvSpPr/>
          <p:nvPr userDrawn="1"/>
        </p:nvSpPr>
        <p:spPr>
          <a:xfrm>
            <a:off x="460952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7"/>
                </a:moveTo>
                <a:cubicBezTo>
                  <a:pt x="12172" y="13338"/>
                  <a:pt x="10523" y="12824"/>
                  <a:pt x="9988" y="12695"/>
                </a:cubicBezTo>
                <a:lnTo>
                  <a:pt x="10421" y="11009"/>
                </a:lnTo>
                <a:cubicBezTo>
                  <a:pt x="10956" y="11139"/>
                  <a:pt x="12671" y="11395"/>
                  <a:pt x="12416" y="12387"/>
                </a:cubicBezTo>
                <a:moveTo>
                  <a:pt x="12637" y="8174"/>
                </a:moveTo>
                <a:lnTo>
                  <a:pt x="12960" y="6916"/>
                </a:lnTo>
                <a:lnTo>
                  <a:pt x="12171" y="6726"/>
                </a:lnTo>
                <a:lnTo>
                  <a:pt x="11857" y="7950"/>
                </a:lnTo>
                <a:cubicBezTo>
                  <a:pt x="11649" y="7900"/>
                  <a:pt x="11436" y="7853"/>
                  <a:pt x="11224" y="7806"/>
                </a:cubicBezTo>
                <a:lnTo>
                  <a:pt x="11541" y="6573"/>
                </a:lnTo>
                <a:lnTo>
                  <a:pt x="10753" y="6382"/>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4"/>
                  <a:pt x="9283" y="10116"/>
                </a:cubicBezTo>
                <a:cubicBezTo>
                  <a:pt x="9257" y="10110"/>
                  <a:pt x="9229" y="10103"/>
                  <a:pt x="9200" y="10097"/>
                </a:cubicBezTo>
                <a:lnTo>
                  <a:pt x="8684" y="12103"/>
                </a:lnTo>
                <a:cubicBezTo>
                  <a:pt x="8646" y="12198"/>
                  <a:pt x="8546" y="12339"/>
                  <a:pt x="8323" y="12285"/>
                </a:cubicBezTo>
                <a:cubicBezTo>
                  <a:pt x="8331" y="12297"/>
                  <a:pt x="7749" y="12147"/>
                  <a:pt x="7749" y="12147"/>
                </a:cubicBezTo>
                <a:lnTo>
                  <a:pt x="7358" y="13023"/>
                </a:lnTo>
                <a:lnTo>
                  <a:pt x="8384" y="13271"/>
                </a:lnTo>
                <a:cubicBezTo>
                  <a:pt x="8575" y="13317"/>
                  <a:pt x="8762" y="13366"/>
                  <a:pt x="8946" y="13412"/>
                </a:cubicBezTo>
                <a:lnTo>
                  <a:pt x="8621" y="14684"/>
                </a:lnTo>
                <a:lnTo>
                  <a:pt x="9408" y="14875"/>
                </a:lnTo>
                <a:lnTo>
                  <a:pt x="9731" y="13616"/>
                </a:lnTo>
                <a:cubicBezTo>
                  <a:pt x="9947" y="13673"/>
                  <a:pt x="10156" y="13725"/>
                  <a:pt x="10360" y="13775"/>
                </a:cubicBezTo>
                <a:lnTo>
                  <a:pt x="10038" y="15027"/>
                </a:lnTo>
                <a:lnTo>
                  <a:pt x="10827" y="15218"/>
                </a:lnTo>
                <a:lnTo>
                  <a:pt x="11153" y="13948"/>
                </a:lnTo>
                <a:cubicBezTo>
                  <a:pt x="12499" y="14195"/>
                  <a:pt x="13510" y="14095"/>
                  <a:pt x="13935" y="12915"/>
                </a:cubicBezTo>
                <a:cubicBezTo>
                  <a:pt x="14279" y="11964"/>
                  <a:pt x="13918" y="11416"/>
                  <a:pt x="13210" y="11058"/>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3" name="Shape 2798">
            <a:extLst>
              <a:ext uri="{FF2B5EF4-FFF2-40B4-BE49-F238E27FC236}">
                <a16:creationId xmlns:a16="http://schemas.microsoft.com/office/drawing/2014/main" id="{8A805F24-C92B-C34C-B1F4-97D6CC8B4FDF}"/>
              </a:ext>
            </a:extLst>
          </p:cNvPr>
          <p:cNvSpPr/>
          <p:nvPr userDrawn="1"/>
        </p:nvSpPr>
        <p:spPr>
          <a:xfrm>
            <a:off x="5147099" y="1577252"/>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4" name="Shape 2799">
            <a:extLst>
              <a:ext uri="{FF2B5EF4-FFF2-40B4-BE49-F238E27FC236}">
                <a16:creationId xmlns:a16="http://schemas.microsoft.com/office/drawing/2014/main" id="{496C00E8-82F6-B243-891D-CC1911CAAA60}"/>
              </a:ext>
            </a:extLst>
          </p:cNvPr>
          <p:cNvSpPr/>
          <p:nvPr userDrawn="1"/>
        </p:nvSpPr>
        <p:spPr>
          <a:xfrm>
            <a:off x="5680708" y="1551843"/>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5" name="Shape 2800">
            <a:extLst>
              <a:ext uri="{FF2B5EF4-FFF2-40B4-BE49-F238E27FC236}">
                <a16:creationId xmlns:a16="http://schemas.microsoft.com/office/drawing/2014/main" id="{3BCEF7E3-BA29-E04F-B1E2-A0118FB91E04}"/>
              </a:ext>
            </a:extLst>
          </p:cNvPr>
          <p:cNvSpPr/>
          <p:nvPr userDrawn="1"/>
        </p:nvSpPr>
        <p:spPr>
          <a:xfrm>
            <a:off x="1946243"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6" name="Shape 2801">
            <a:extLst>
              <a:ext uri="{FF2B5EF4-FFF2-40B4-BE49-F238E27FC236}">
                <a16:creationId xmlns:a16="http://schemas.microsoft.com/office/drawing/2014/main" id="{D67038C6-DA39-AB46-A00B-27FA8EA781F5}"/>
              </a:ext>
            </a:extLst>
          </p:cNvPr>
          <p:cNvSpPr/>
          <p:nvPr userDrawn="1"/>
        </p:nvSpPr>
        <p:spPr>
          <a:xfrm>
            <a:off x="2479851" y="211086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7" name="Shape 2802">
            <a:extLst>
              <a:ext uri="{FF2B5EF4-FFF2-40B4-BE49-F238E27FC236}">
                <a16:creationId xmlns:a16="http://schemas.microsoft.com/office/drawing/2014/main" id="{7AB7E779-22B7-9B4C-A4D9-99FCE1FD912F}"/>
              </a:ext>
            </a:extLst>
          </p:cNvPr>
          <p:cNvSpPr/>
          <p:nvPr userDrawn="1"/>
        </p:nvSpPr>
        <p:spPr>
          <a:xfrm>
            <a:off x="3012666"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29"/>
                </a:moveTo>
                <a:lnTo>
                  <a:pt x="11671" y="13124"/>
                </a:lnTo>
                <a:lnTo>
                  <a:pt x="9908" y="13124"/>
                </a:lnTo>
                <a:cubicBezTo>
                  <a:pt x="9902" y="13155"/>
                  <a:pt x="9900" y="13198"/>
                  <a:pt x="9900" y="13254"/>
                </a:cubicBezTo>
                <a:lnTo>
                  <a:pt x="9900" y="13468"/>
                </a:lnTo>
                <a:cubicBezTo>
                  <a:pt x="9900" y="13629"/>
                  <a:pt x="9902" y="13725"/>
                  <a:pt x="9908" y="13756"/>
                </a:cubicBezTo>
                <a:lnTo>
                  <a:pt x="11570" y="13756"/>
                </a:lnTo>
                <a:lnTo>
                  <a:pt x="11391" y="14340"/>
                </a:lnTo>
                <a:lnTo>
                  <a:pt x="9943" y="14340"/>
                </a:lnTo>
                <a:cubicBezTo>
                  <a:pt x="10001" y="14842"/>
                  <a:pt x="10124" y="15236"/>
                  <a:pt x="10311" y="15520"/>
                </a:cubicBezTo>
                <a:cubicBezTo>
                  <a:pt x="10527" y="15873"/>
                  <a:pt x="10819" y="16050"/>
                  <a:pt x="11189" y="16050"/>
                </a:cubicBezTo>
                <a:cubicBezTo>
                  <a:pt x="11429" y="16050"/>
                  <a:pt x="11628" y="16000"/>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6"/>
                  <a:pt x="9177" y="15084"/>
                  <a:pt x="9101" y="14340"/>
                </a:cubicBezTo>
                <a:lnTo>
                  <a:pt x="8547" y="14340"/>
                </a:lnTo>
                <a:lnTo>
                  <a:pt x="8741" y="13756"/>
                </a:lnTo>
                <a:lnTo>
                  <a:pt x="9065" y="13756"/>
                </a:lnTo>
                <a:cubicBezTo>
                  <a:pt x="9060" y="13712"/>
                  <a:pt x="9056" y="13666"/>
                  <a:pt x="9054" y="13617"/>
                </a:cubicBezTo>
                <a:cubicBezTo>
                  <a:pt x="9051" y="13567"/>
                  <a:pt x="9050" y="13515"/>
                  <a:pt x="9050" y="13458"/>
                </a:cubicBezTo>
                <a:cubicBezTo>
                  <a:pt x="9050" y="13416"/>
                  <a:pt x="9051" y="13366"/>
                  <a:pt x="9054" y="13310"/>
                </a:cubicBezTo>
                <a:cubicBezTo>
                  <a:pt x="9056" y="13254"/>
                  <a:pt x="9060" y="13192"/>
                  <a:pt x="9065" y="13124"/>
                </a:cubicBezTo>
                <a:lnTo>
                  <a:pt x="8547" y="13124"/>
                </a:lnTo>
                <a:lnTo>
                  <a:pt x="8734" y="12529"/>
                </a:lnTo>
                <a:lnTo>
                  <a:pt x="9115" y="12529"/>
                </a:lnTo>
                <a:cubicBezTo>
                  <a:pt x="9235" y="11818"/>
                  <a:pt x="9453" y="11254"/>
                  <a:pt x="9770" y="10840"/>
                </a:cubicBezTo>
                <a:cubicBezTo>
                  <a:pt x="10140" y="10363"/>
                  <a:pt x="10613" y="10124"/>
                  <a:pt x="11189" y="10124"/>
                </a:cubicBezTo>
                <a:cubicBezTo>
                  <a:pt x="11607" y="10124"/>
                  <a:pt x="12034" y="10316"/>
                  <a:pt x="12470" y="10700"/>
                </a:cubicBezTo>
                <a:lnTo>
                  <a:pt x="12139" y="11545"/>
                </a:lnTo>
                <a:cubicBezTo>
                  <a:pt x="11832" y="11150"/>
                  <a:pt x="11496" y="10951"/>
                  <a:pt x="11131" y="10951"/>
                </a:cubicBezTo>
                <a:cubicBezTo>
                  <a:pt x="10809" y="10951"/>
                  <a:pt x="10541" y="11115"/>
                  <a:pt x="10325" y="11443"/>
                </a:cubicBezTo>
                <a:cubicBezTo>
                  <a:pt x="10143" y="11734"/>
                  <a:pt x="10020" y="12097"/>
                  <a:pt x="9958" y="12529"/>
                </a:cubicBezTo>
                <a:cubicBezTo>
                  <a:pt x="9958" y="12529"/>
                  <a:pt x="11858" y="12529"/>
                  <a:pt x="11858" y="12529"/>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3"/>
                  <a:pt x="18690" y="20039"/>
                  <a:pt x="18745" y="20250"/>
                </a:cubicBezTo>
                <a:lnTo>
                  <a:pt x="2855" y="20250"/>
                </a:lnTo>
                <a:cubicBezTo>
                  <a:pt x="2910" y="20039"/>
                  <a:pt x="2945" y="19813"/>
                  <a:pt x="2945" y="19575"/>
                </a:cubicBezTo>
                <a:cubicBezTo>
                  <a:pt x="2945" y="18457"/>
                  <a:pt x="2286" y="17550"/>
                  <a:pt x="1473" y="17550"/>
                </a:cubicBezTo>
                <a:cubicBezTo>
                  <a:pt x="1299" y="17550"/>
                  <a:pt x="1136" y="17599"/>
                  <a:pt x="982" y="17674"/>
                </a:cubicBezTo>
                <a:lnTo>
                  <a:pt x="982" y="9326"/>
                </a:lnTo>
                <a:cubicBezTo>
                  <a:pt x="1136" y="9402"/>
                  <a:pt x="1299"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8" name="Shape 2803">
            <a:extLst>
              <a:ext uri="{FF2B5EF4-FFF2-40B4-BE49-F238E27FC236}">
                <a16:creationId xmlns:a16="http://schemas.microsoft.com/office/drawing/2014/main" id="{CC9E6058-64AC-3940-A13C-F0B94BF54561}"/>
              </a:ext>
            </a:extLst>
          </p:cNvPr>
          <p:cNvSpPr/>
          <p:nvPr userDrawn="1"/>
        </p:nvSpPr>
        <p:spPr>
          <a:xfrm>
            <a:off x="3546274"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5"/>
                </a:lnTo>
                <a:cubicBezTo>
                  <a:pt x="8165" y="13232"/>
                  <a:pt x="8167" y="13320"/>
                  <a:pt x="8171" y="13348"/>
                </a:cubicBezTo>
                <a:lnTo>
                  <a:pt x="9418" y="13348"/>
                </a:lnTo>
                <a:lnTo>
                  <a:pt x="9283" y="13883"/>
                </a:lnTo>
                <a:lnTo>
                  <a:pt x="8198" y="13883"/>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70"/>
                  <a:pt x="8003" y="15505"/>
                </a:cubicBezTo>
                <a:cubicBezTo>
                  <a:pt x="7769" y="15104"/>
                  <a:pt x="7623" y="14562"/>
                  <a:pt x="7566" y="13883"/>
                </a:cubicBezTo>
                <a:lnTo>
                  <a:pt x="7150" y="13883"/>
                </a:lnTo>
                <a:lnTo>
                  <a:pt x="7296" y="13348"/>
                </a:lnTo>
                <a:lnTo>
                  <a:pt x="7539" y="13348"/>
                </a:lnTo>
                <a:cubicBezTo>
                  <a:pt x="7536" y="13309"/>
                  <a:pt x="7532" y="13267"/>
                  <a:pt x="7530" y="13221"/>
                </a:cubicBezTo>
                <a:cubicBezTo>
                  <a:pt x="7529" y="13175"/>
                  <a:pt x="7528" y="13127"/>
                  <a:pt x="7528" y="13077"/>
                </a:cubicBezTo>
                <a:cubicBezTo>
                  <a:pt x="7528" y="13037"/>
                  <a:pt x="7529" y="12991"/>
                  <a:pt x="7530" y="12941"/>
                </a:cubicBezTo>
                <a:cubicBezTo>
                  <a:pt x="7532" y="12890"/>
                  <a:pt x="7536" y="12833"/>
                  <a:pt x="7539" y="12771"/>
                </a:cubicBezTo>
                <a:lnTo>
                  <a:pt x="7150" y="12771"/>
                </a:lnTo>
                <a:lnTo>
                  <a:pt x="7291" y="12227"/>
                </a:lnTo>
                <a:lnTo>
                  <a:pt x="7577" y="12227"/>
                </a:lnTo>
                <a:cubicBezTo>
                  <a:pt x="7667" y="11576"/>
                  <a:pt x="7831" y="11061"/>
                  <a:pt x="8068" y="10682"/>
                </a:cubicBezTo>
                <a:cubicBezTo>
                  <a:pt x="8345" y="10247"/>
                  <a:pt x="8700" y="10028"/>
                  <a:pt x="9132" y="10028"/>
                </a:cubicBezTo>
                <a:cubicBezTo>
                  <a:pt x="9445" y="10028"/>
                  <a:pt x="9766" y="10203"/>
                  <a:pt x="10093" y="10554"/>
                </a:cubicBezTo>
                <a:lnTo>
                  <a:pt x="9845" y="11327"/>
                </a:lnTo>
                <a:cubicBezTo>
                  <a:pt x="9614" y="10965"/>
                  <a:pt x="9362" y="10783"/>
                  <a:pt x="9089" y="10783"/>
                </a:cubicBezTo>
                <a:cubicBezTo>
                  <a:pt x="8847" y="10783"/>
                  <a:pt x="8646" y="10934"/>
                  <a:pt x="8484" y="11234"/>
                </a:cubicBezTo>
                <a:cubicBezTo>
                  <a:pt x="8347" y="11500"/>
                  <a:pt x="8255" y="11831"/>
                  <a:pt x="8209" y="12227"/>
                </a:cubicBezTo>
                <a:cubicBezTo>
                  <a:pt x="8209" y="12227"/>
                  <a:pt x="9634" y="12227"/>
                  <a:pt x="9634" y="12227"/>
                </a:cubicBezTo>
                <a:close/>
                <a:moveTo>
                  <a:pt x="8836" y="7714"/>
                </a:moveTo>
                <a:cubicBezTo>
                  <a:pt x="6938" y="7714"/>
                  <a:pt x="5400" y="10133"/>
                  <a:pt x="5400" y="13114"/>
                </a:cubicBezTo>
                <a:cubicBezTo>
                  <a:pt x="5400" y="16097"/>
                  <a:pt x="6938" y="18514"/>
                  <a:pt x="8836" y="18514"/>
                </a:cubicBezTo>
                <a:cubicBezTo>
                  <a:pt x="10734" y="18514"/>
                  <a:pt x="12273" y="16097"/>
                  <a:pt x="12273" y="13114"/>
                </a:cubicBezTo>
                <a:cubicBezTo>
                  <a:pt x="12273" y="10133"/>
                  <a:pt x="10734" y="7714"/>
                  <a:pt x="8836" y="7714"/>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8"/>
                  <a:pt x="982" y="17113"/>
                </a:cubicBezTo>
                <a:lnTo>
                  <a:pt x="982" y="9116"/>
                </a:lnTo>
                <a:cubicBezTo>
                  <a:pt x="1136" y="9202"/>
                  <a:pt x="1299" y="9257"/>
                  <a:pt x="1473" y="9257"/>
                </a:cubicBezTo>
                <a:cubicBezTo>
                  <a:pt x="2286" y="9257"/>
                  <a:pt x="2945" y="8222"/>
                  <a:pt x="2945" y="6943"/>
                </a:cubicBezTo>
                <a:cubicBezTo>
                  <a:pt x="2945" y="6671"/>
                  <a:pt x="2910" y="6414"/>
                  <a:pt x="2855" y="6171"/>
                </a:cubicBezTo>
                <a:lnTo>
                  <a:pt x="14818" y="6171"/>
                </a:lnTo>
                <a:cubicBezTo>
                  <a:pt x="14763" y="6414"/>
                  <a:pt x="14727" y="6671"/>
                  <a:pt x="14727" y="6943"/>
                </a:cubicBezTo>
                <a:cubicBezTo>
                  <a:pt x="14727" y="8222"/>
                  <a:pt x="15386"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2" y="20057"/>
                  <a:pt x="982" y="19712"/>
                  <a:pt x="982" y="19286"/>
                </a:cubicBezTo>
                <a:cubicBezTo>
                  <a:pt x="982" y="18860"/>
                  <a:pt x="1202"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2" y="7714"/>
                  <a:pt x="982" y="7369"/>
                  <a:pt x="982" y="6943"/>
                </a:cubicBezTo>
                <a:cubicBezTo>
                  <a:pt x="982" y="6517"/>
                  <a:pt x="1202"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20618" y="0"/>
                </a:moveTo>
                <a:lnTo>
                  <a:pt x="4909" y="0"/>
                </a:lnTo>
                <a:cubicBezTo>
                  <a:pt x="4367" y="0"/>
                  <a:pt x="3927" y="691"/>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1"/>
                  <a:pt x="21160" y="0"/>
                  <a:pt x="20618" y="0"/>
                </a:cubicBezTo>
                <a:moveTo>
                  <a:pt x="13255" y="16971"/>
                </a:moveTo>
                <a:cubicBezTo>
                  <a:pt x="12984" y="16971"/>
                  <a:pt x="12764" y="17317"/>
                  <a:pt x="12764" y="17743"/>
                </a:cubicBezTo>
                <a:cubicBezTo>
                  <a:pt x="12764" y="18169"/>
                  <a:pt x="12984" y="18514"/>
                  <a:pt x="13255" y="18514"/>
                </a:cubicBezTo>
                <a:cubicBezTo>
                  <a:pt x="13525" y="18514"/>
                  <a:pt x="13745" y="18169"/>
                  <a:pt x="13745" y="17743"/>
                </a:cubicBezTo>
                <a:cubicBezTo>
                  <a:pt x="13745" y="17317"/>
                  <a:pt x="13525" y="16971"/>
                  <a:pt x="13255"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9" name="Shape 2806">
            <a:extLst>
              <a:ext uri="{FF2B5EF4-FFF2-40B4-BE49-F238E27FC236}">
                <a16:creationId xmlns:a16="http://schemas.microsoft.com/office/drawing/2014/main" id="{27CEC197-3B51-8141-AB83-EBE506046ED2}"/>
              </a:ext>
            </a:extLst>
          </p:cNvPr>
          <p:cNvSpPr/>
          <p:nvPr userDrawn="1"/>
        </p:nvSpPr>
        <p:spPr>
          <a:xfrm>
            <a:off x="4080677"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40"/>
                  <a:pt x="9938" y="13340"/>
                </a:cubicBezTo>
                <a:cubicBezTo>
                  <a:pt x="10292" y="13653"/>
                  <a:pt x="10472" y="14131"/>
                  <a:pt x="10300" y="14961"/>
                </a:cubicBezTo>
                <a:cubicBezTo>
                  <a:pt x="10088" y="15991"/>
                  <a:pt x="9582" y="16078"/>
                  <a:pt x="8910" y="15863"/>
                </a:cubicBezTo>
                <a:lnTo>
                  <a:pt x="8746" y="16971"/>
                </a:lnTo>
                <a:lnTo>
                  <a:pt x="8352" y="16805"/>
                </a:lnTo>
                <a:lnTo>
                  <a:pt x="8513" y="15711"/>
                </a:lnTo>
                <a:cubicBezTo>
                  <a:pt x="8411" y="15668"/>
                  <a:pt x="8306" y="15622"/>
                  <a:pt x="8199" y="15573"/>
                </a:cubicBezTo>
                <a:lnTo>
                  <a:pt x="8037" y="16672"/>
                </a:lnTo>
                <a:lnTo>
                  <a:pt x="7643" y="16505"/>
                </a:lnTo>
                <a:lnTo>
                  <a:pt x="7806" y="15395"/>
                </a:lnTo>
                <a:cubicBezTo>
                  <a:pt x="7714" y="15355"/>
                  <a:pt x="7621" y="15312"/>
                  <a:pt x="7525" y="15272"/>
                </a:cubicBezTo>
                <a:lnTo>
                  <a:pt x="7012" y="15055"/>
                </a:lnTo>
                <a:lnTo>
                  <a:pt x="7207" y="14290"/>
                </a:lnTo>
                <a:cubicBezTo>
                  <a:pt x="7207" y="14290"/>
                  <a:pt x="7498" y="14421"/>
                  <a:pt x="7495" y="14412"/>
                </a:cubicBezTo>
                <a:cubicBezTo>
                  <a:pt x="7606" y="14459"/>
                  <a:pt x="7656" y="14335"/>
                  <a:pt x="7675" y="14252"/>
                </a:cubicBezTo>
                <a:lnTo>
                  <a:pt x="7933" y="12501"/>
                </a:lnTo>
                <a:cubicBezTo>
                  <a:pt x="7948" y="12506"/>
                  <a:pt x="7961" y="12512"/>
                  <a:pt x="7974" y="12518"/>
                </a:cubicBezTo>
                <a:cubicBezTo>
                  <a:pt x="7959" y="12507"/>
                  <a:pt x="7945" y="12501"/>
                  <a:pt x="7934" y="12495"/>
                </a:cubicBezTo>
                <a:lnTo>
                  <a:pt x="8118" y="11245"/>
                </a:lnTo>
                <a:cubicBezTo>
                  <a:pt x="8122" y="11103"/>
                  <a:pt x="8093" y="10924"/>
                  <a:pt x="7934" y="10856"/>
                </a:cubicBezTo>
                <a:cubicBezTo>
                  <a:pt x="7940" y="10849"/>
                  <a:pt x="7647" y="10735"/>
                  <a:pt x="7647" y="10735"/>
                </a:cubicBezTo>
                <a:lnTo>
                  <a:pt x="7752" y="10022"/>
                </a:lnTo>
                <a:lnTo>
                  <a:pt x="8297" y="10252"/>
                </a:lnTo>
                <a:lnTo>
                  <a:pt x="8296" y="10255"/>
                </a:lnTo>
                <a:cubicBezTo>
                  <a:pt x="8378" y="10289"/>
                  <a:pt x="8462" y="10322"/>
                  <a:pt x="8548" y="10356"/>
                </a:cubicBezTo>
                <a:lnTo>
                  <a:pt x="8709" y="9258"/>
                </a:lnTo>
                <a:lnTo>
                  <a:pt x="9103" y="9424"/>
                </a:lnTo>
                <a:lnTo>
                  <a:pt x="8945" y="10500"/>
                </a:lnTo>
                <a:cubicBezTo>
                  <a:pt x="9051" y="10541"/>
                  <a:pt x="9158" y="10582"/>
                  <a:pt x="9261" y="10627"/>
                </a:cubicBezTo>
                <a:lnTo>
                  <a:pt x="9418" y="9557"/>
                </a:lnTo>
                <a:lnTo>
                  <a:pt x="9813" y="9724"/>
                </a:lnTo>
                <a:lnTo>
                  <a:pt x="9651" y="10822"/>
                </a:lnTo>
                <a:cubicBezTo>
                  <a:pt x="10149" y="11112"/>
                  <a:pt x="10513" y="11548"/>
                  <a:pt x="10442" y="12358"/>
                </a:cubicBezTo>
                <a:moveTo>
                  <a:pt x="8836" y="7714"/>
                </a:moveTo>
                <a:cubicBezTo>
                  <a:pt x="6938" y="7714"/>
                  <a:pt x="5400" y="10132"/>
                  <a:pt x="5400" y="13114"/>
                </a:cubicBezTo>
                <a:cubicBezTo>
                  <a:pt x="5400" y="16097"/>
                  <a:pt x="6938" y="18514"/>
                  <a:pt x="8836" y="18514"/>
                </a:cubicBezTo>
                <a:cubicBezTo>
                  <a:pt x="10734" y="18514"/>
                  <a:pt x="12273" y="16097"/>
                  <a:pt x="12273" y="13114"/>
                </a:cubicBezTo>
                <a:cubicBezTo>
                  <a:pt x="12273" y="10132"/>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4"/>
                </a:lnTo>
                <a:cubicBezTo>
                  <a:pt x="8865" y="12718"/>
                  <a:pt x="9552" y="13102"/>
                  <a:pt x="9663" y="12347"/>
                </a:cubicBezTo>
                <a:cubicBezTo>
                  <a:pt x="9778" y="11559"/>
                  <a:pt x="9062" y="11384"/>
                  <a:pt x="8839" y="11290"/>
                </a:cubicBezTo>
                <a:moveTo>
                  <a:pt x="20618" y="0"/>
                </a:moveTo>
                <a:lnTo>
                  <a:pt x="4909" y="0"/>
                </a:lnTo>
                <a:cubicBezTo>
                  <a:pt x="4367" y="0"/>
                  <a:pt x="3927" y="691"/>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1"/>
                  <a:pt x="21160" y="0"/>
                  <a:pt x="20618" y="0"/>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8"/>
                  <a:pt x="982" y="17113"/>
                </a:cubicBezTo>
                <a:lnTo>
                  <a:pt x="982" y="9116"/>
                </a:lnTo>
                <a:cubicBezTo>
                  <a:pt x="1136" y="9202"/>
                  <a:pt x="1300" y="9257"/>
                  <a:pt x="1473" y="9257"/>
                </a:cubicBezTo>
                <a:cubicBezTo>
                  <a:pt x="2286" y="9257"/>
                  <a:pt x="2945" y="8222"/>
                  <a:pt x="2945" y="6943"/>
                </a:cubicBezTo>
                <a:cubicBezTo>
                  <a:pt x="2945" y="6671"/>
                  <a:pt x="2910" y="6414"/>
                  <a:pt x="2855" y="6171"/>
                </a:cubicBezTo>
                <a:lnTo>
                  <a:pt x="14817" y="6171"/>
                </a:lnTo>
                <a:cubicBezTo>
                  <a:pt x="14763" y="6414"/>
                  <a:pt x="14727" y="6671"/>
                  <a:pt x="14727" y="6943"/>
                </a:cubicBezTo>
                <a:cubicBezTo>
                  <a:pt x="14727" y="8222"/>
                  <a:pt x="15387"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1" y="20057"/>
                  <a:pt x="982" y="19712"/>
                  <a:pt x="982" y="19286"/>
                </a:cubicBezTo>
                <a:cubicBezTo>
                  <a:pt x="982" y="18860"/>
                  <a:pt x="1201"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1" y="7714"/>
                  <a:pt x="982" y="7369"/>
                  <a:pt x="982" y="6943"/>
                </a:cubicBezTo>
                <a:cubicBezTo>
                  <a:pt x="982" y="6517"/>
                  <a:pt x="1201"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8543" y="13297"/>
                </a:moveTo>
                <a:lnTo>
                  <a:pt x="8327" y="14769"/>
                </a:lnTo>
                <a:cubicBezTo>
                  <a:pt x="8595" y="14882"/>
                  <a:pt x="9419" y="15330"/>
                  <a:pt x="9541" y="14500"/>
                </a:cubicBezTo>
                <a:cubicBezTo>
                  <a:pt x="9669" y="13634"/>
                  <a:pt x="8811" y="13410"/>
                  <a:pt x="8543" y="13297"/>
                </a:cubicBezTo>
                <a:moveTo>
                  <a:pt x="4418" y="7714"/>
                </a:moveTo>
                <a:cubicBezTo>
                  <a:pt x="4147" y="7714"/>
                  <a:pt x="3927" y="8060"/>
                  <a:pt x="3927" y="8486"/>
                </a:cubicBezTo>
                <a:cubicBezTo>
                  <a:pt x="3927" y="8912"/>
                  <a:pt x="4147" y="9257"/>
                  <a:pt x="4418" y="9257"/>
                </a:cubicBezTo>
                <a:cubicBezTo>
                  <a:pt x="4690" y="9257"/>
                  <a:pt x="4909" y="8912"/>
                  <a:pt x="4909" y="8486"/>
                </a:cubicBezTo>
                <a:cubicBezTo>
                  <a:pt x="4909" y="8060"/>
                  <a:pt x="4690"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0" name="Shape 2807">
            <a:extLst>
              <a:ext uri="{FF2B5EF4-FFF2-40B4-BE49-F238E27FC236}">
                <a16:creationId xmlns:a16="http://schemas.microsoft.com/office/drawing/2014/main" id="{9972D17C-BFCD-A241-B36F-D962CC3AFC34}"/>
              </a:ext>
            </a:extLst>
          </p:cNvPr>
          <p:cNvSpPr/>
          <p:nvPr userDrawn="1"/>
        </p:nvSpPr>
        <p:spPr>
          <a:xfrm>
            <a:off x="4614285" y="2085451"/>
            <a:ext cx="278715" cy="203279"/>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1" name="Shape 2808">
            <a:extLst>
              <a:ext uri="{FF2B5EF4-FFF2-40B4-BE49-F238E27FC236}">
                <a16:creationId xmlns:a16="http://schemas.microsoft.com/office/drawing/2014/main" id="{B747A528-6128-B649-B144-3355C66AFFA5}"/>
              </a:ext>
            </a:extLst>
          </p:cNvPr>
          <p:cNvSpPr/>
          <p:nvPr userDrawn="1"/>
        </p:nvSpPr>
        <p:spPr>
          <a:xfrm>
            <a:off x="5147099"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2" name="Shape 2809">
            <a:extLst>
              <a:ext uri="{FF2B5EF4-FFF2-40B4-BE49-F238E27FC236}">
                <a16:creationId xmlns:a16="http://schemas.microsoft.com/office/drawing/2014/main" id="{6BEA3CCF-4477-9B4F-8B96-BBEED0FC9883}"/>
              </a:ext>
            </a:extLst>
          </p:cNvPr>
          <p:cNvSpPr/>
          <p:nvPr userDrawn="1"/>
        </p:nvSpPr>
        <p:spPr>
          <a:xfrm>
            <a:off x="5680708"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2" y="18613"/>
                </a:cubicBezTo>
                <a:cubicBezTo>
                  <a:pt x="19479" y="18552"/>
                  <a:pt x="19581" y="18430"/>
                  <a:pt x="19619" y="18282"/>
                </a:cubicBezTo>
                <a:moveTo>
                  <a:pt x="11291" y="2945"/>
                </a:moveTo>
                <a:cubicBezTo>
                  <a:pt x="11427" y="2945"/>
                  <a:pt x="11549" y="2891"/>
                  <a:pt x="11638" y="2802"/>
                </a:cubicBezTo>
                <a:lnTo>
                  <a:pt x="12764" y="1676"/>
                </a:lnTo>
                <a:lnTo>
                  <a:pt x="12764" y="7364"/>
                </a:lnTo>
                <a:cubicBezTo>
                  <a:pt x="12764" y="7634"/>
                  <a:pt x="12983" y="7855"/>
                  <a:pt x="13255" y="7855"/>
                </a:cubicBezTo>
                <a:cubicBezTo>
                  <a:pt x="13526" y="7855"/>
                  <a:pt x="13745" y="7634"/>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6"/>
                  <a:pt x="15565" y="2107"/>
                </a:cubicBezTo>
                <a:lnTo>
                  <a:pt x="13602" y="144"/>
                </a:lnTo>
                <a:cubicBezTo>
                  <a:pt x="13513" y="55"/>
                  <a:pt x="13390" y="0"/>
                  <a:pt x="13255" y="0"/>
                </a:cubicBezTo>
                <a:cubicBezTo>
                  <a:pt x="13118" y="0"/>
                  <a:pt x="12996" y="55"/>
                  <a:pt x="12907" y="144"/>
                </a:cubicBezTo>
                <a:lnTo>
                  <a:pt x="10944" y="2107"/>
                </a:lnTo>
                <a:cubicBezTo>
                  <a:pt x="10855" y="2196"/>
                  <a:pt x="10800" y="2319"/>
                  <a:pt x="10800" y="2455"/>
                </a:cubicBezTo>
                <a:cubicBezTo>
                  <a:pt x="10800" y="2726"/>
                  <a:pt x="11020" y="2945"/>
                  <a:pt x="11291"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3" name="Shape 2810">
            <a:extLst>
              <a:ext uri="{FF2B5EF4-FFF2-40B4-BE49-F238E27FC236}">
                <a16:creationId xmlns:a16="http://schemas.microsoft.com/office/drawing/2014/main" id="{EE16E995-B02A-EC43-82C5-DCAFEDD37F8D}"/>
              </a:ext>
            </a:extLst>
          </p:cNvPr>
          <p:cNvSpPr/>
          <p:nvPr userDrawn="1"/>
        </p:nvSpPr>
        <p:spPr>
          <a:xfrm>
            <a:off x="6230197"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5"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9327" y="3240"/>
                </a:moveTo>
                <a:lnTo>
                  <a:pt x="15015" y="3240"/>
                </a:lnTo>
                <a:lnTo>
                  <a:pt x="13889" y="4478"/>
                </a:lnTo>
                <a:cubicBezTo>
                  <a:pt x="13801" y="4577"/>
                  <a:pt x="13745" y="4711"/>
                  <a:pt x="13745" y="4860"/>
                </a:cubicBezTo>
                <a:cubicBezTo>
                  <a:pt x="13745" y="5159"/>
                  <a:pt x="13966" y="5400"/>
                  <a:pt x="14236" y="5400"/>
                </a:cubicBezTo>
                <a:cubicBezTo>
                  <a:pt x="14373" y="5400"/>
                  <a:pt x="14495" y="5340"/>
                  <a:pt x="14583" y="5242"/>
                </a:cubicBezTo>
                <a:lnTo>
                  <a:pt x="16547" y="3082"/>
                </a:lnTo>
                <a:cubicBezTo>
                  <a:pt x="16636" y="2984"/>
                  <a:pt x="16691" y="2849"/>
                  <a:pt x="16691" y="2700"/>
                </a:cubicBezTo>
                <a:cubicBezTo>
                  <a:pt x="16691" y="2552"/>
                  <a:pt x="16636" y="2417"/>
                  <a:pt x="16547" y="2318"/>
                </a:cubicBezTo>
                <a:lnTo>
                  <a:pt x="14583" y="158"/>
                </a:lnTo>
                <a:cubicBezTo>
                  <a:pt x="14495" y="61"/>
                  <a:pt x="14373" y="0"/>
                  <a:pt x="14236" y="0"/>
                </a:cubicBezTo>
                <a:cubicBezTo>
                  <a:pt x="13966" y="0"/>
                  <a:pt x="13745" y="242"/>
                  <a:pt x="13745" y="540"/>
                </a:cubicBezTo>
                <a:cubicBezTo>
                  <a:pt x="13745" y="689"/>
                  <a:pt x="13801" y="824"/>
                  <a:pt x="13889" y="922"/>
                </a:cubicBezTo>
                <a:lnTo>
                  <a:pt x="15015" y="2160"/>
                </a:lnTo>
                <a:lnTo>
                  <a:pt x="9327" y="2160"/>
                </a:lnTo>
                <a:cubicBezTo>
                  <a:pt x="9056" y="2160"/>
                  <a:pt x="8836" y="2402"/>
                  <a:pt x="8836" y="2700"/>
                </a:cubicBezTo>
                <a:cubicBezTo>
                  <a:pt x="8836" y="2999"/>
                  <a:pt x="9056" y="3240"/>
                  <a:pt x="9327"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4" name="Shape 2811">
            <a:extLst>
              <a:ext uri="{FF2B5EF4-FFF2-40B4-BE49-F238E27FC236}">
                <a16:creationId xmlns:a16="http://schemas.microsoft.com/office/drawing/2014/main" id="{E43D33D5-82DA-0B4C-AE0C-EC00F2F36CC7}"/>
              </a:ext>
            </a:extLst>
          </p:cNvPr>
          <p:cNvSpPr/>
          <p:nvPr userDrawn="1"/>
        </p:nvSpPr>
        <p:spPr>
          <a:xfrm>
            <a:off x="6763806" y="1526433"/>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10944" y="5242"/>
                </a:moveTo>
                <a:cubicBezTo>
                  <a:pt x="11033" y="5340"/>
                  <a:pt x="11155" y="5400"/>
                  <a:pt x="11291" y="5400"/>
                </a:cubicBezTo>
                <a:cubicBezTo>
                  <a:pt x="11562" y="5400"/>
                  <a:pt x="11782" y="5159"/>
                  <a:pt x="11782" y="4860"/>
                </a:cubicBezTo>
                <a:cubicBezTo>
                  <a:pt x="11782" y="4711"/>
                  <a:pt x="11727" y="4577"/>
                  <a:pt x="11638" y="4478"/>
                </a:cubicBezTo>
                <a:lnTo>
                  <a:pt x="10512" y="3240"/>
                </a:lnTo>
                <a:lnTo>
                  <a:pt x="16200" y="3240"/>
                </a:lnTo>
                <a:cubicBezTo>
                  <a:pt x="16471" y="3240"/>
                  <a:pt x="16691" y="2999"/>
                  <a:pt x="16691" y="2700"/>
                </a:cubicBezTo>
                <a:cubicBezTo>
                  <a:pt x="16691" y="2402"/>
                  <a:pt x="16471" y="2160"/>
                  <a:pt x="16200" y="2160"/>
                </a:cubicBezTo>
                <a:lnTo>
                  <a:pt x="10512" y="2160"/>
                </a:lnTo>
                <a:lnTo>
                  <a:pt x="11638" y="922"/>
                </a:lnTo>
                <a:cubicBezTo>
                  <a:pt x="11727" y="824"/>
                  <a:pt x="11782" y="689"/>
                  <a:pt x="11782" y="540"/>
                </a:cubicBezTo>
                <a:cubicBezTo>
                  <a:pt x="11782" y="242"/>
                  <a:pt x="11562" y="0"/>
                  <a:pt x="11291" y="0"/>
                </a:cubicBezTo>
                <a:cubicBezTo>
                  <a:pt x="11155" y="0"/>
                  <a:pt x="11033" y="61"/>
                  <a:pt x="10944" y="158"/>
                </a:cubicBezTo>
                <a:lnTo>
                  <a:pt x="8980" y="2318"/>
                </a:lnTo>
                <a:cubicBezTo>
                  <a:pt x="8891" y="2417"/>
                  <a:pt x="8836" y="2552"/>
                  <a:pt x="8836" y="2700"/>
                </a:cubicBezTo>
                <a:cubicBezTo>
                  <a:pt x="8836" y="2849"/>
                  <a:pt x="8891" y="2984"/>
                  <a:pt x="8980" y="3082"/>
                </a:cubicBezTo>
                <a:cubicBezTo>
                  <a:pt x="8980" y="3082"/>
                  <a:pt x="10944" y="5242"/>
                  <a:pt x="10944" y="524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5" name="Shape 2812">
            <a:extLst>
              <a:ext uri="{FF2B5EF4-FFF2-40B4-BE49-F238E27FC236}">
                <a16:creationId xmlns:a16="http://schemas.microsoft.com/office/drawing/2014/main" id="{52F35F6D-6740-CE48-8939-DAD20BCA1815}"/>
              </a:ext>
            </a:extLst>
          </p:cNvPr>
          <p:cNvSpPr/>
          <p:nvPr userDrawn="1"/>
        </p:nvSpPr>
        <p:spPr>
          <a:xfrm>
            <a:off x="7296620"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5" y="18643"/>
                  <a:pt x="19341" y="18314"/>
                </a:cubicBezTo>
                <a:cubicBezTo>
                  <a:pt x="19479" y="18248"/>
                  <a:pt x="19581" y="18113"/>
                  <a:pt x="19619" y="17950"/>
                </a:cubicBezTo>
                <a:moveTo>
                  <a:pt x="10800" y="3780"/>
                </a:moveTo>
                <a:lnTo>
                  <a:pt x="12764" y="3780"/>
                </a:lnTo>
                <a:lnTo>
                  <a:pt x="12764" y="5940"/>
                </a:lnTo>
                <a:cubicBezTo>
                  <a:pt x="12764" y="6239"/>
                  <a:pt x="12984" y="6480"/>
                  <a:pt x="13255" y="6480"/>
                </a:cubicBezTo>
                <a:cubicBezTo>
                  <a:pt x="13526" y="6480"/>
                  <a:pt x="13745" y="6239"/>
                  <a:pt x="13745" y="5940"/>
                </a:cubicBezTo>
                <a:lnTo>
                  <a:pt x="13745" y="3780"/>
                </a:lnTo>
                <a:lnTo>
                  <a:pt x="15709" y="3780"/>
                </a:lnTo>
                <a:cubicBezTo>
                  <a:pt x="15980" y="3780"/>
                  <a:pt x="16200" y="3539"/>
                  <a:pt x="16200" y="3240"/>
                </a:cubicBezTo>
                <a:cubicBezTo>
                  <a:pt x="16200" y="2942"/>
                  <a:pt x="15980" y="2700"/>
                  <a:pt x="15709" y="2700"/>
                </a:cubicBezTo>
                <a:lnTo>
                  <a:pt x="13745" y="2700"/>
                </a:lnTo>
                <a:lnTo>
                  <a:pt x="13745" y="540"/>
                </a:lnTo>
                <a:cubicBezTo>
                  <a:pt x="13745" y="242"/>
                  <a:pt x="13526" y="0"/>
                  <a:pt x="13255" y="0"/>
                </a:cubicBezTo>
                <a:cubicBezTo>
                  <a:pt x="12984" y="0"/>
                  <a:pt x="12764" y="242"/>
                  <a:pt x="12764" y="540"/>
                </a:cubicBezTo>
                <a:lnTo>
                  <a:pt x="12764" y="2700"/>
                </a:lnTo>
                <a:lnTo>
                  <a:pt x="10800" y="2700"/>
                </a:lnTo>
                <a:cubicBezTo>
                  <a:pt x="10529" y="2700"/>
                  <a:pt x="10309" y="2942"/>
                  <a:pt x="10309" y="3240"/>
                </a:cubicBezTo>
                <a:cubicBezTo>
                  <a:pt x="10309" y="3539"/>
                  <a:pt x="10529" y="3780"/>
                  <a:pt x="10800"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6" name="Shape 2813">
            <a:extLst>
              <a:ext uri="{FF2B5EF4-FFF2-40B4-BE49-F238E27FC236}">
                <a16:creationId xmlns:a16="http://schemas.microsoft.com/office/drawing/2014/main" id="{8D235DFD-BFE0-8F4B-9CC7-38D509BB7B8B}"/>
              </a:ext>
            </a:extLst>
          </p:cNvPr>
          <p:cNvSpPr/>
          <p:nvPr userDrawn="1"/>
        </p:nvSpPr>
        <p:spPr>
          <a:xfrm>
            <a:off x="7830229" y="1545490"/>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3"/>
                  <a:pt x="16691" y="19131"/>
                </a:cubicBezTo>
                <a:cubicBezTo>
                  <a:pt x="16691" y="18450"/>
                  <a:pt x="17131" y="17897"/>
                  <a:pt x="17673" y="17897"/>
                </a:cubicBezTo>
                <a:cubicBezTo>
                  <a:pt x="18215" y="17897"/>
                  <a:pt x="18655" y="18450"/>
                  <a:pt x="18655" y="19131"/>
                </a:cubicBezTo>
                <a:cubicBezTo>
                  <a:pt x="18655" y="19813"/>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3"/>
                  <a:pt x="7855" y="19131"/>
                </a:cubicBezTo>
                <a:cubicBezTo>
                  <a:pt x="7855" y="18450"/>
                  <a:pt x="8294" y="17897"/>
                  <a:pt x="8836" y="17897"/>
                </a:cubicBezTo>
                <a:cubicBezTo>
                  <a:pt x="9379" y="17897"/>
                  <a:pt x="9818" y="18450"/>
                  <a:pt x="9818" y="19131"/>
                </a:cubicBezTo>
                <a:cubicBezTo>
                  <a:pt x="9818" y="19813"/>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1"/>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0"/>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1"/>
                  <a:pt x="7037" y="17772"/>
                  <a:pt x="7168" y="17845"/>
                </a:cubicBezTo>
                <a:cubicBezTo>
                  <a:pt x="6984" y="18220"/>
                  <a:pt x="6873" y="18658"/>
                  <a:pt x="6873" y="19131"/>
                </a:cubicBezTo>
                <a:cubicBezTo>
                  <a:pt x="6873" y="20495"/>
                  <a:pt x="7752" y="21600"/>
                  <a:pt x="8836" y="21600"/>
                </a:cubicBezTo>
                <a:cubicBezTo>
                  <a:pt x="9921" y="21600"/>
                  <a:pt x="10800" y="20495"/>
                  <a:pt x="10800" y="19131"/>
                </a:cubicBezTo>
                <a:cubicBezTo>
                  <a:pt x="10800" y="18680"/>
                  <a:pt x="10696" y="18262"/>
                  <a:pt x="10528" y="17897"/>
                </a:cubicBezTo>
                <a:lnTo>
                  <a:pt x="15982" y="17897"/>
                </a:lnTo>
                <a:cubicBezTo>
                  <a:pt x="15813" y="18262"/>
                  <a:pt x="15709" y="18680"/>
                  <a:pt x="15709" y="19131"/>
                </a:cubicBezTo>
                <a:cubicBezTo>
                  <a:pt x="15709" y="20495"/>
                  <a:pt x="16588" y="21600"/>
                  <a:pt x="17673" y="21600"/>
                </a:cubicBezTo>
                <a:cubicBezTo>
                  <a:pt x="18757" y="21600"/>
                  <a:pt x="19636" y="20495"/>
                  <a:pt x="19636" y="19131"/>
                </a:cubicBezTo>
                <a:cubicBezTo>
                  <a:pt x="19636" y="18658"/>
                  <a:pt x="19525" y="18220"/>
                  <a:pt x="19341" y="17845"/>
                </a:cubicBezTo>
                <a:cubicBezTo>
                  <a:pt x="19479" y="17769"/>
                  <a:pt x="19581" y="17615"/>
                  <a:pt x="19619" y="17429"/>
                </a:cubicBezTo>
                <a:moveTo>
                  <a:pt x="10800" y="1234"/>
                </a:moveTo>
                <a:lnTo>
                  <a:pt x="15709" y="1234"/>
                </a:lnTo>
                <a:cubicBezTo>
                  <a:pt x="15980" y="1234"/>
                  <a:pt x="16200" y="959"/>
                  <a:pt x="16200" y="617"/>
                </a:cubicBezTo>
                <a:cubicBezTo>
                  <a:pt x="16200" y="276"/>
                  <a:pt x="15980" y="0"/>
                  <a:pt x="15709" y="0"/>
                </a:cubicBezTo>
                <a:lnTo>
                  <a:pt x="10800" y="0"/>
                </a:lnTo>
                <a:cubicBezTo>
                  <a:pt x="10529" y="0"/>
                  <a:pt x="10309" y="276"/>
                  <a:pt x="10309" y="617"/>
                </a:cubicBezTo>
                <a:cubicBezTo>
                  <a:pt x="10309" y="959"/>
                  <a:pt x="10529" y="1234"/>
                  <a:pt x="10800"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7" name="Shape 2815">
            <a:extLst>
              <a:ext uri="{FF2B5EF4-FFF2-40B4-BE49-F238E27FC236}">
                <a16:creationId xmlns:a16="http://schemas.microsoft.com/office/drawing/2014/main" id="{A11F2B9F-1DCC-3548-81A8-6B7F504C9746}"/>
              </a:ext>
            </a:extLst>
          </p:cNvPr>
          <p:cNvSpPr/>
          <p:nvPr userDrawn="1"/>
        </p:nvSpPr>
        <p:spPr>
          <a:xfrm>
            <a:off x="8382895" y="1513728"/>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8" name="Shape 2816">
            <a:extLst>
              <a:ext uri="{FF2B5EF4-FFF2-40B4-BE49-F238E27FC236}">
                <a16:creationId xmlns:a16="http://schemas.microsoft.com/office/drawing/2014/main" id="{BEB45245-5568-5F4F-A839-9464BAD1C88E}"/>
              </a:ext>
            </a:extLst>
          </p:cNvPr>
          <p:cNvSpPr/>
          <p:nvPr userDrawn="1"/>
        </p:nvSpPr>
        <p:spPr>
          <a:xfrm>
            <a:off x="8897445" y="151372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9" name="Shape 2818">
            <a:extLst>
              <a:ext uri="{FF2B5EF4-FFF2-40B4-BE49-F238E27FC236}">
                <a16:creationId xmlns:a16="http://schemas.microsoft.com/office/drawing/2014/main" id="{069EB22E-41CF-7942-AA2F-C7AA098675E5}"/>
              </a:ext>
            </a:extLst>
          </p:cNvPr>
          <p:cNvSpPr/>
          <p:nvPr userDrawn="1"/>
        </p:nvSpPr>
        <p:spPr>
          <a:xfrm>
            <a:off x="9423113"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10453" y="7402"/>
                </a:moveTo>
                <a:cubicBezTo>
                  <a:pt x="10542" y="7500"/>
                  <a:pt x="10665" y="7560"/>
                  <a:pt x="10800" y="7560"/>
                </a:cubicBezTo>
                <a:cubicBezTo>
                  <a:pt x="10936" y="7560"/>
                  <a:pt x="11058" y="7500"/>
                  <a:pt x="11147" y="7402"/>
                </a:cubicBezTo>
                <a:lnTo>
                  <a:pt x="13111" y="5242"/>
                </a:lnTo>
                <a:cubicBezTo>
                  <a:pt x="13200" y="5144"/>
                  <a:pt x="13255" y="5009"/>
                  <a:pt x="13255" y="4860"/>
                </a:cubicBezTo>
                <a:cubicBezTo>
                  <a:pt x="13255" y="4562"/>
                  <a:pt x="13035" y="4320"/>
                  <a:pt x="12764" y="4320"/>
                </a:cubicBezTo>
                <a:cubicBezTo>
                  <a:pt x="12628" y="4320"/>
                  <a:pt x="12506" y="4381"/>
                  <a:pt x="12417" y="4478"/>
                </a:cubicBezTo>
                <a:lnTo>
                  <a:pt x="11291" y="5716"/>
                </a:lnTo>
                <a:lnTo>
                  <a:pt x="11291" y="540"/>
                </a:lnTo>
                <a:cubicBezTo>
                  <a:pt x="11291" y="242"/>
                  <a:pt x="11071" y="0"/>
                  <a:pt x="10800" y="0"/>
                </a:cubicBezTo>
                <a:cubicBezTo>
                  <a:pt x="10529" y="0"/>
                  <a:pt x="10309" y="242"/>
                  <a:pt x="10309" y="540"/>
                </a:cubicBezTo>
                <a:lnTo>
                  <a:pt x="10309" y="5716"/>
                </a:lnTo>
                <a:lnTo>
                  <a:pt x="9183" y="4478"/>
                </a:lnTo>
                <a:cubicBezTo>
                  <a:pt x="9095" y="4381"/>
                  <a:pt x="8972" y="4320"/>
                  <a:pt x="8836" y="4320"/>
                </a:cubicBezTo>
                <a:cubicBezTo>
                  <a:pt x="8565" y="4320"/>
                  <a:pt x="8345" y="4562"/>
                  <a:pt x="8345" y="4860"/>
                </a:cubicBezTo>
                <a:cubicBezTo>
                  <a:pt x="8345" y="5009"/>
                  <a:pt x="8400" y="5144"/>
                  <a:pt x="8489" y="5242"/>
                </a:cubicBezTo>
                <a:cubicBezTo>
                  <a:pt x="8489" y="5242"/>
                  <a:pt x="10453" y="7402"/>
                  <a:pt x="10453" y="740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0" name="Shape 2819">
            <a:extLst>
              <a:ext uri="{FF2B5EF4-FFF2-40B4-BE49-F238E27FC236}">
                <a16:creationId xmlns:a16="http://schemas.microsoft.com/office/drawing/2014/main" id="{BC783192-6549-D841-9217-4C7A1668C212}"/>
              </a:ext>
            </a:extLst>
          </p:cNvPr>
          <p:cNvSpPr/>
          <p:nvPr userDrawn="1"/>
        </p:nvSpPr>
        <p:spPr>
          <a:xfrm>
            <a:off x="9956722"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79"/>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79"/>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1" name="Shape 2820">
            <a:extLst>
              <a:ext uri="{FF2B5EF4-FFF2-40B4-BE49-F238E27FC236}">
                <a16:creationId xmlns:a16="http://schemas.microsoft.com/office/drawing/2014/main" id="{9B6C00A7-349F-6A4C-99C8-F5FE0F2E49E0}"/>
              </a:ext>
            </a:extLst>
          </p:cNvPr>
          <p:cNvSpPr/>
          <p:nvPr userDrawn="1"/>
        </p:nvSpPr>
        <p:spPr>
          <a:xfrm>
            <a:off x="6230197"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2"/>
                  <a:pt x="10254" y="4577"/>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7"/>
                  <a:pt x="7364" y="2552"/>
                  <a:pt x="7364" y="2700"/>
                </a:cubicBezTo>
                <a:cubicBezTo>
                  <a:pt x="7364" y="2849"/>
                  <a:pt x="7419" y="2984"/>
                  <a:pt x="7507" y="30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2" name="Shape 2821">
            <a:extLst>
              <a:ext uri="{FF2B5EF4-FFF2-40B4-BE49-F238E27FC236}">
                <a16:creationId xmlns:a16="http://schemas.microsoft.com/office/drawing/2014/main" id="{86CA5E5B-F7F5-8645-8C76-C3EA6308AD50}"/>
              </a:ext>
            </a:extLst>
          </p:cNvPr>
          <p:cNvSpPr/>
          <p:nvPr userDrawn="1"/>
        </p:nvSpPr>
        <p:spPr>
          <a:xfrm>
            <a:off x="6763806" y="2060041"/>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7"/>
                  <a:pt x="11291" y="4712"/>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2"/>
                  <a:pt x="14181" y="2417"/>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3" name="Shape 2822">
            <a:extLst>
              <a:ext uri="{FF2B5EF4-FFF2-40B4-BE49-F238E27FC236}">
                <a16:creationId xmlns:a16="http://schemas.microsoft.com/office/drawing/2014/main" id="{0953B35C-B2AB-5844-8044-36349DE6CFF2}"/>
              </a:ext>
            </a:extLst>
          </p:cNvPr>
          <p:cNvSpPr/>
          <p:nvPr userDrawn="1"/>
        </p:nvSpPr>
        <p:spPr>
          <a:xfrm>
            <a:off x="7296620"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4" name="Shape 2823">
            <a:extLst>
              <a:ext uri="{FF2B5EF4-FFF2-40B4-BE49-F238E27FC236}">
                <a16:creationId xmlns:a16="http://schemas.microsoft.com/office/drawing/2014/main" id="{EC29B000-6145-C845-95DC-8656529CCA04}"/>
              </a:ext>
            </a:extLst>
          </p:cNvPr>
          <p:cNvSpPr/>
          <p:nvPr userDrawn="1"/>
        </p:nvSpPr>
        <p:spPr>
          <a:xfrm>
            <a:off x="7830229" y="2079099"/>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3"/>
                </a:lnTo>
                <a:lnTo>
                  <a:pt x="2969" y="21130"/>
                </a:lnTo>
                <a:cubicBezTo>
                  <a:pt x="3023" y="21398"/>
                  <a:pt x="3207" y="21600"/>
                  <a:pt x="3436" y="21600"/>
                </a:cubicBezTo>
                <a:lnTo>
                  <a:pt x="18164" y="21600"/>
                </a:lnTo>
                <a:cubicBezTo>
                  <a:pt x="18393" y="21600"/>
                  <a:pt x="18577" y="21398"/>
                  <a:pt x="18631" y="21130"/>
                </a:cubicBezTo>
                <a:lnTo>
                  <a:pt x="18640" y="21133"/>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5" name="Shape 2824">
            <a:extLst>
              <a:ext uri="{FF2B5EF4-FFF2-40B4-BE49-F238E27FC236}">
                <a16:creationId xmlns:a16="http://schemas.microsoft.com/office/drawing/2014/main" id="{592F7F3F-F1C2-2D43-8B9F-C1EA60D30007}"/>
              </a:ext>
            </a:extLst>
          </p:cNvPr>
          <p:cNvSpPr/>
          <p:nvPr userDrawn="1"/>
        </p:nvSpPr>
        <p:spPr>
          <a:xfrm>
            <a:off x="8363837" y="2047336"/>
            <a:ext cx="279509" cy="279509"/>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6" name="Shape 2825">
            <a:extLst>
              <a:ext uri="{FF2B5EF4-FFF2-40B4-BE49-F238E27FC236}">
                <a16:creationId xmlns:a16="http://schemas.microsoft.com/office/drawing/2014/main" id="{D9E6FD49-D188-E84D-8433-9772916AEE1A}"/>
              </a:ext>
            </a:extLst>
          </p:cNvPr>
          <p:cNvSpPr/>
          <p:nvPr userDrawn="1"/>
        </p:nvSpPr>
        <p:spPr>
          <a:xfrm>
            <a:off x="8897445"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5"/>
                </a:lnTo>
                <a:cubicBezTo>
                  <a:pt x="18365" y="2842"/>
                  <a:pt x="18032" y="2700"/>
                  <a:pt x="17673" y="2700"/>
                </a:cubicBezTo>
                <a:lnTo>
                  <a:pt x="1964" y="2700"/>
                </a:lnTo>
                <a:cubicBezTo>
                  <a:pt x="1604" y="2700"/>
                  <a:pt x="1271" y="2842"/>
                  <a:pt x="982" y="3075"/>
                </a:cubicBezTo>
                <a:cubicBezTo>
                  <a:pt x="982" y="3075"/>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7" name="Shape 2827">
            <a:extLst>
              <a:ext uri="{FF2B5EF4-FFF2-40B4-BE49-F238E27FC236}">
                <a16:creationId xmlns:a16="http://schemas.microsoft.com/office/drawing/2014/main" id="{EF01FF5C-0DCC-0044-BAF1-F032124F7F2B}"/>
              </a:ext>
            </a:extLst>
          </p:cNvPr>
          <p:cNvSpPr/>
          <p:nvPr userDrawn="1"/>
        </p:nvSpPr>
        <p:spPr>
          <a:xfrm>
            <a:off x="9461228" y="2047336"/>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0"/>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3"/>
                </a:lnTo>
                <a:lnTo>
                  <a:pt x="10260" y="21404"/>
                </a:lnTo>
                <a:lnTo>
                  <a:pt x="10269" y="21399"/>
                </a:lnTo>
                <a:cubicBezTo>
                  <a:pt x="10393" y="21518"/>
                  <a:pt x="10579" y="21600"/>
                  <a:pt x="10800" y="21600"/>
                </a:cubicBezTo>
                <a:cubicBezTo>
                  <a:pt x="11021" y="21600"/>
                  <a:pt x="11207" y="21518"/>
                  <a:pt x="11331" y="21399"/>
                </a:cubicBezTo>
                <a:lnTo>
                  <a:pt x="11340" y="21404"/>
                </a:lnTo>
                <a:lnTo>
                  <a:pt x="12898" y="19893"/>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0"/>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8" name="Shape 2829">
            <a:extLst>
              <a:ext uri="{FF2B5EF4-FFF2-40B4-BE49-F238E27FC236}">
                <a16:creationId xmlns:a16="http://schemas.microsoft.com/office/drawing/2014/main" id="{6D347459-82B0-0445-99D3-D6DE47C922B7}"/>
              </a:ext>
            </a:extLst>
          </p:cNvPr>
          <p:cNvSpPr/>
          <p:nvPr userDrawn="1"/>
        </p:nvSpPr>
        <p:spPr>
          <a:xfrm>
            <a:off x="9956722"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6"/>
                  <a:pt x="9987" y="13745"/>
                  <a:pt x="10800" y="13745"/>
                </a:cubicBezTo>
                <a:cubicBezTo>
                  <a:pt x="11613" y="13745"/>
                  <a:pt x="12273" y="13086"/>
                  <a:pt x="12273" y="12273"/>
                </a:cubicBezTo>
                <a:cubicBezTo>
                  <a:pt x="12273" y="11460"/>
                  <a:pt x="11613" y="10800"/>
                  <a:pt x="10800" y="10800"/>
                </a:cubicBezTo>
                <a:moveTo>
                  <a:pt x="20469" y="11563"/>
                </a:moveTo>
                <a:lnTo>
                  <a:pt x="19745" y="13686"/>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0"/>
                </a:moveTo>
                <a:cubicBezTo>
                  <a:pt x="17636" y="19861"/>
                  <a:pt x="17438" y="20618"/>
                  <a:pt x="16691" y="20618"/>
                </a:cubicBezTo>
                <a:lnTo>
                  <a:pt x="4909" y="20618"/>
                </a:lnTo>
                <a:cubicBezTo>
                  <a:pt x="4169" y="20618"/>
                  <a:pt x="3960" y="19860"/>
                  <a:pt x="3960" y="19860"/>
                </a:cubicBezTo>
                <a:lnTo>
                  <a:pt x="2196" y="14687"/>
                </a:lnTo>
                <a:cubicBezTo>
                  <a:pt x="4567" y="15928"/>
                  <a:pt x="7651" y="16691"/>
                  <a:pt x="11045" y="16691"/>
                </a:cubicBezTo>
                <a:cubicBezTo>
                  <a:pt x="14163" y="16691"/>
                  <a:pt x="17019" y="16046"/>
                  <a:pt x="19304" y="14981"/>
                </a:cubicBezTo>
                <a:cubicBezTo>
                  <a:pt x="19304" y="14981"/>
                  <a:pt x="17640" y="19860"/>
                  <a:pt x="17640" y="19860"/>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4"/>
                  <a:pt x="21600" y="11126"/>
                  <a:pt x="21600" y="10800"/>
                </a:cubicBezTo>
                <a:cubicBezTo>
                  <a:pt x="21600" y="9174"/>
                  <a:pt x="20281" y="7855"/>
                  <a:pt x="1865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9" name="Shape 2831">
            <a:extLst>
              <a:ext uri="{FF2B5EF4-FFF2-40B4-BE49-F238E27FC236}">
                <a16:creationId xmlns:a16="http://schemas.microsoft.com/office/drawing/2014/main" id="{0C4A9E17-CA42-8940-9D8D-E5CFC3F5D70D}"/>
              </a:ext>
            </a:extLst>
          </p:cNvPr>
          <p:cNvSpPr/>
          <p:nvPr userDrawn="1"/>
        </p:nvSpPr>
        <p:spPr>
          <a:xfrm>
            <a:off x="2011356" y="398007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moveTo>
                  <a:pt x="5400" y="12764"/>
                </a:moveTo>
                <a:cubicBezTo>
                  <a:pt x="5028" y="12764"/>
                  <a:pt x="4725" y="12983"/>
                  <a:pt x="4725" y="13255"/>
                </a:cubicBezTo>
                <a:cubicBezTo>
                  <a:pt x="4725" y="13390"/>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0"/>
                  <a:pt x="16875" y="13255"/>
                </a:cubicBezTo>
                <a:cubicBezTo>
                  <a:pt x="16875" y="12983"/>
                  <a:pt x="16572" y="12764"/>
                  <a:pt x="16200" y="12764"/>
                </a:cubicBezTo>
                <a:cubicBezTo>
                  <a:pt x="16014" y="12764"/>
                  <a:pt x="15845" y="12819"/>
                  <a:pt x="15723" y="12907"/>
                </a:cubicBezTo>
                <a:lnTo>
                  <a:pt x="11475" y="15997"/>
                </a:lnTo>
                <a:lnTo>
                  <a:pt x="11475" y="491"/>
                </a:lnTo>
                <a:cubicBezTo>
                  <a:pt x="11475" y="220"/>
                  <a:pt x="11172" y="0"/>
                  <a:pt x="10800" y="0"/>
                </a:cubicBezTo>
                <a:cubicBezTo>
                  <a:pt x="10428" y="0"/>
                  <a:pt x="10125" y="220"/>
                  <a:pt x="10125" y="491"/>
                </a:cubicBezTo>
                <a:lnTo>
                  <a:pt x="10125" y="15997"/>
                </a:lnTo>
                <a:lnTo>
                  <a:pt x="5877" y="12907"/>
                </a:lnTo>
                <a:cubicBezTo>
                  <a:pt x="5755" y="12819"/>
                  <a:pt x="5586" y="12764"/>
                  <a:pt x="5400"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0" name="Shape 2832">
            <a:extLst>
              <a:ext uri="{FF2B5EF4-FFF2-40B4-BE49-F238E27FC236}">
                <a16:creationId xmlns:a16="http://schemas.microsoft.com/office/drawing/2014/main" id="{7CE74FDB-0C0D-BE47-BD76-31C37B2E83FA}"/>
              </a:ext>
            </a:extLst>
          </p:cNvPr>
          <p:cNvSpPr/>
          <p:nvPr userDrawn="1"/>
        </p:nvSpPr>
        <p:spPr>
          <a:xfrm>
            <a:off x="2544964" y="3980079"/>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1" name="Shape 2836">
            <a:extLst>
              <a:ext uri="{FF2B5EF4-FFF2-40B4-BE49-F238E27FC236}">
                <a16:creationId xmlns:a16="http://schemas.microsoft.com/office/drawing/2014/main" id="{493F1E1E-019B-B948-9BE0-06D0A9ACFFB4}"/>
              </a:ext>
            </a:extLst>
          </p:cNvPr>
          <p:cNvSpPr/>
          <p:nvPr userDrawn="1"/>
        </p:nvSpPr>
        <p:spPr>
          <a:xfrm>
            <a:off x="3012666" y="4018194"/>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2" name="Shape 2837">
            <a:extLst>
              <a:ext uri="{FF2B5EF4-FFF2-40B4-BE49-F238E27FC236}">
                <a16:creationId xmlns:a16="http://schemas.microsoft.com/office/drawing/2014/main" id="{5A3D33CC-FA00-F54B-BE9C-5F897B235EDD}"/>
              </a:ext>
            </a:extLst>
          </p:cNvPr>
          <p:cNvSpPr/>
          <p:nvPr userDrawn="1"/>
        </p:nvSpPr>
        <p:spPr>
          <a:xfrm>
            <a:off x="3546274" y="4011840"/>
            <a:ext cx="279509" cy="215984"/>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3" name="Shape 2839">
            <a:extLst>
              <a:ext uri="{FF2B5EF4-FFF2-40B4-BE49-F238E27FC236}">
                <a16:creationId xmlns:a16="http://schemas.microsoft.com/office/drawing/2014/main" id="{301427B4-FE05-4943-BBBE-D788434CF4BD}"/>
              </a:ext>
            </a:extLst>
          </p:cNvPr>
          <p:cNvSpPr/>
          <p:nvPr userDrawn="1"/>
        </p:nvSpPr>
        <p:spPr>
          <a:xfrm>
            <a:off x="4079089"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4" name="Shape 2840">
            <a:extLst>
              <a:ext uri="{FF2B5EF4-FFF2-40B4-BE49-F238E27FC236}">
                <a16:creationId xmlns:a16="http://schemas.microsoft.com/office/drawing/2014/main" id="{4CC2C274-DEED-7146-BC66-C9B36B378186}"/>
              </a:ext>
            </a:extLst>
          </p:cNvPr>
          <p:cNvSpPr/>
          <p:nvPr userDrawn="1"/>
        </p:nvSpPr>
        <p:spPr>
          <a:xfrm>
            <a:off x="4612697"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5" name="Shape 2841">
            <a:extLst>
              <a:ext uri="{FF2B5EF4-FFF2-40B4-BE49-F238E27FC236}">
                <a16:creationId xmlns:a16="http://schemas.microsoft.com/office/drawing/2014/main" id="{FE906B83-7506-F245-82D0-6F6B32170B1E}"/>
              </a:ext>
            </a:extLst>
          </p:cNvPr>
          <p:cNvSpPr/>
          <p:nvPr userDrawn="1"/>
        </p:nvSpPr>
        <p:spPr>
          <a:xfrm>
            <a:off x="1937508" y="50711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6" name="Shape 2842">
            <a:extLst>
              <a:ext uri="{FF2B5EF4-FFF2-40B4-BE49-F238E27FC236}">
                <a16:creationId xmlns:a16="http://schemas.microsoft.com/office/drawing/2014/main" id="{EAB7CD5F-F47D-7B43-BDC1-10C4B364B443}"/>
              </a:ext>
            </a:extLst>
          </p:cNvPr>
          <p:cNvSpPr/>
          <p:nvPr userDrawn="1"/>
        </p:nvSpPr>
        <p:spPr>
          <a:xfrm>
            <a:off x="2471117" y="5045708"/>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7" y="6873"/>
                </a:lnTo>
                <a:cubicBezTo>
                  <a:pt x="7149" y="8810"/>
                  <a:pt x="8798" y="10309"/>
                  <a:pt x="10800" y="10309"/>
                </a:cubicBezTo>
                <a:cubicBezTo>
                  <a:pt x="12802" y="10309"/>
                  <a:pt x="14451" y="8810"/>
                  <a:pt x="14693" y="6873"/>
                </a:cubicBezTo>
                <a:lnTo>
                  <a:pt x="20618" y="6873"/>
                </a:lnTo>
                <a:cubicBezTo>
                  <a:pt x="20618" y="6873"/>
                  <a:pt x="20618" y="11782"/>
                  <a:pt x="20618" y="11782"/>
                </a:cubicBezTo>
                <a:close/>
                <a:moveTo>
                  <a:pt x="20264" y="14727"/>
                </a:moveTo>
                <a:lnTo>
                  <a:pt x="14236" y="14727"/>
                </a:lnTo>
                <a:cubicBezTo>
                  <a:pt x="13966" y="14727"/>
                  <a:pt x="13745" y="14947"/>
                  <a:pt x="13745" y="15218"/>
                </a:cubicBezTo>
                <a:cubicBezTo>
                  <a:pt x="13745" y="16845"/>
                  <a:pt x="12427" y="18164"/>
                  <a:pt x="10800" y="18164"/>
                </a:cubicBezTo>
                <a:cubicBezTo>
                  <a:pt x="9173" y="18164"/>
                  <a:pt x="7855" y="16845"/>
                  <a:pt x="7855" y="15218"/>
                </a:cubicBezTo>
                <a:cubicBezTo>
                  <a:pt x="7855" y="14947"/>
                  <a:pt x="7634" y="14727"/>
                  <a:pt x="7364" y="14727"/>
                </a:cubicBezTo>
                <a:lnTo>
                  <a:pt x="1336" y="14727"/>
                </a:lnTo>
                <a:lnTo>
                  <a:pt x="2682" y="12764"/>
                </a:lnTo>
                <a:lnTo>
                  <a:pt x="18918" y="12764"/>
                </a:lnTo>
                <a:cubicBezTo>
                  <a:pt x="18918" y="12764"/>
                  <a:pt x="20264" y="14727"/>
                  <a:pt x="20264" y="14727"/>
                </a:cubicBezTo>
                <a:close/>
                <a:moveTo>
                  <a:pt x="20618" y="20618"/>
                </a:moveTo>
                <a:lnTo>
                  <a:pt x="982" y="20618"/>
                </a:lnTo>
                <a:lnTo>
                  <a:pt x="982" y="15709"/>
                </a:lnTo>
                <a:lnTo>
                  <a:pt x="6907" y="15709"/>
                </a:lnTo>
                <a:cubicBezTo>
                  <a:pt x="7149" y="17646"/>
                  <a:pt x="8798" y="19145"/>
                  <a:pt x="10800" y="19145"/>
                </a:cubicBezTo>
                <a:cubicBezTo>
                  <a:pt x="12802" y="19145"/>
                  <a:pt x="14451" y="17646"/>
                  <a:pt x="14693"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6" y="5891"/>
                </a:lnTo>
                <a:cubicBezTo>
                  <a:pt x="1336" y="5891"/>
                  <a:pt x="4702" y="982"/>
                  <a:pt x="4702" y="982"/>
                </a:cubicBezTo>
                <a:close/>
                <a:moveTo>
                  <a:pt x="21600" y="12273"/>
                </a:moveTo>
                <a:lnTo>
                  <a:pt x="21600" y="6382"/>
                </a:lnTo>
                <a:cubicBezTo>
                  <a:pt x="21600" y="6303"/>
                  <a:pt x="21577" y="6231"/>
                  <a:pt x="21543" y="6165"/>
                </a:cubicBezTo>
                <a:lnTo>
                  <a:pt x="21548" y="6162"/>
                </a:lnTo>
                <a:lnTo>
                  <a:pt x="17621" y="272"/>
                </a:lnTo>
                <a:lnTo>
                  <a:pt x="17616" y="274"/>
                </a:lnTo>
                <a:cubicBezTo>
                  <a:pt x="17536" y="113"/>
                  <a:pt x="17374" y="0"/>
                  <a:pt x="17182" y="0"/>
                </a:cubicBezTo>
                <a:lnTo>
                  <a:pt x="4418" y="0"/>
                </a:lnTo>
                <a:cubicBezTo>
                  <a:pt x="4226" y="0"/>
                  <a:pt x="4064" y="113"/>
                  <a:pt x="3984" y="274"/>
                </a:cubicBezTo>
                <a:lnTo>
                  <a:pt x="3979" y="272"/>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7"/>
                  <a:pt x="0" y="15139"/>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39"/>
                  <a:pt x="21577" y="15067"/>
                  <a:pt x="21543" y="15001"/>
                </a:cubicBezTo>
                <a:lnTo>
                  <a:pt x="21548" y="14999"/>
                </a:lnTo>
                <a:lnTo>
                  <a:pt x="20058" y="12764"/>
                </a:lnTo>
                <a:lnTo>
                  <a:pt x="21109" y="12764"/>
                </a:lnTo>
                <a:cubicBezTo>
                  <a:pt x="21380" y="12764"/>
                  <a:pt x="21600" y="12544"/>
                  <a:pt x="216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7" name="Shape 2843">
            <a:extLst>
              <a:ext uri="{FF2B5EF4-FFF2-40B4-BE49-F238E27FC236}">
                <a16:creationId xmlns:a16="http://schemas.microsoft.com/office/drawing/2014/main" id="{47FD94F6-156F-E44D-AC1F-8AB54FB07550}"/>
              </a:ext>
            </a:extLst>
          </p:cNvPr>
          <p:cNvSpPr/>
          <p:nvPr userDrawn="1"/>
        </p:nvSpPr>
        <p:spPr>
          <a:xfrm>
            <a:off x="194624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29"/>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6765"/>
                  <a:pt x="4836"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8" name="Shape 2844">
            <a:extLst>
              <a:ext uri="{FF2B5EF4-FFF2-40B4-BE49-F238E27FC236}">
                <a16:creationId xmlns:a16="http://schemas.microsoft.com/office/drawing/2014/main" id="{8FBF04D3-4DC3-1A4B-A05B-49F6CD783306}"/>
              </a:ext>
            </a:extLst>
          </p:cNvPr>
          <p:cNvSpPr/>
          <p:nvPr userDrawn="1"/>
        </p:nvSpPr>
        <p:spPr>
          <a:xfrm>
            <a:off x="247985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9" name="Shape 2845">
            <a:extLst>
              <a:ext uri="{FF2B5EF4-FFF2-40B4-BE49-F238E27FC236}">
                <a16:creationId xmlns:a16="http://schemas.microsoft.com/office/drawing/2014/main" id="{DEDF8BFC-0FD8-CA42-8A27-9C0FA09DC884}"/>
              </a:ext>
            </a:extLst>
          </p:cNvPr>
          <p:cNvSpPr/>
          <p:nvPr userDrawn="1"/>
        </p:nvSpPr>
        <p:spPr>
          <a:xfrm>
            <a:off x="3038870"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19"/>
                </a:lnTo>
                <a:cubicBezTo>
                  <a:pt x="19087" y="4731"/>
                  <a:pt x="19200" y="4589"/>
                  <a:pt x="19200" y="4418"/>
                </a:cubicBezTo>
                <a:cubicBezTo>
                  <a:pt x="19200" y="4248"/>
                  <a:pt x="19087" y="4106"/>
                  <a:pt x="18926" y="4017"/>
                </a:cubicBezTo>
                <a:lnTo>
                  <a:pt x="18933" y="4010"/>
                </a:lnTo>
                <a:lnTo>
                  <a:pt x="11733" y="82"/>
                </a:lnTo>
                <a:lnTo>
                  <a:pt x="11726" y="90"/>
                </a:lnTo>
                <a:cubicBezTo>
                  <a:pt x="11631" y="38"/>
                  <a:pt x="11524" y="0"/>
                  <a:pt x="11400" y="0"/>
                </a:cubicBezTo>
                <a:cubicBezTo>
                  <a:pt x="11069" y="0"/>
                  <a:pt x="10800" y="220"/>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0" name="Shape 2846">
            <a:extLst>
              <a:ext uri="{FF2B5EF4-FFF2-40B4-BE49-F238E27FC236}">
                <a16:creationId xmlns:a16="http://schemas.microsoft.com/office/drawing/2014/main" id="{7F40A001-0984-EE4C-AD12-B57308534E6B}"/>
              </a:ext>
            </a:extLst>
          </p:cNvPr>
          <p:cNvSpPr/>
          <p:nvPr userDrawn="1"/>
        </p:nvSpPr>
        <p:spPr>
          <a:xfrm>
            <a:off x="3572478"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5"/>
                  <a:pt x="10800" y="8345"/>
                </a:cubicBezTo>
                <a:cubicBezTo>
                  <a:pt x="10800" y="8617"/>
                  <a:pt x="11068" y="8836"/>
                  <a:pt x="11400" y="8836"/>
                </a:cubicBezTo>
                <a:cubicBezTo>
                  <a:pt x="11523" y="8836"/>
                  <a:pt x="11631" y="8798"/>
                  <a:pt x="11727" y="8747"/>
                </a:cubicBezTo>
                <a:lnTo>
                  <a:pt x="11733" y="8754"/>
                </a:lnTo>
                <a:lnTo>
                  <a:pt x="11774" y="8721"/>
                </a:lnTo>
                <a:cubicBezTo>
                  <a:pt x="11805" y="8700"/>
                  <a:pt x="11832" y="8677"/>
                  <a:pt x="11858" y="8651"/>
                </a:cubicBezTo>
                <a:lnTo>
                  <a:pt x="16533" y="4827"/>
                </a:lnTo>
                <a:lnTo>
                  <a:pt x="16527" y="4819"/>
                </a:lnTo>
                <a:cubicBezTo>
                  <a:pt x="16688" y="4731"/>
                  <a:pt x="16800" y="4589"/>
                  <a:pt x="16800" y="4418"/>
                </a:cubicBezTo>
                <a:cubicBezTo>
                  <a:pt x="16800" y="4248"/>
                  <a:pt x="16688" y="4106"/>
                  <a:pt x="16527" y="4018"/>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0"/>
                  <a:pt x="10800" y="491"/>
                </a:cubicBezTo>
                <a:cubicBezTo>
                  <a:pt x="10800" y="662"/>
                  <a:pt x="10912" y="804"/>
                  <a:pt x="11073" y="892"/>
                </a:cubicBezTo>
                <a:lnTo>
                  <a:pt x="11067" y="899"/>
                </a:lnTo>
                <a:lnTo>
                  <a:pt x="14768" y="3927"/>
                </a:lnTo>
                <a:lnTo>
                  <a:pt x="10800" y="3927"/>
                </a:lnTo>
                <a:cubicBezTo>
                  <a:pt x="4835" y="3927"/>
                  <a:pt x="0" y="7884"/>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1" name="Shape 2847">
            <a:extLst>
              <a:ext uri="{FF2B5EF4-FFF2-40B4-BE49-F238E27FC236}">
                <a16:creationId xmlns:a16="http://schemas.microsoft.com/office/drawing/2014/main" id="{9FC2EAAE-B97E-2749-929F-97FD4B4D8B4A}"/>
              </a:ext>
            </a:extLst>
          </p:cNvPr>
          <p:cNvSpPr/>
          <p:nvPr userDrawn="1"/>
        </p:nvSpPr>
        <p:spPr>
          <a:xfrm>
            <a:off x="4080677"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2" name="Shape 2848">
            <a:extLst>
              <a:ext uri="{FF2B5EF4-FFF2-40B4-BE49-F238E27FC236}">
                <a16:creationId xmlns:a16="http://schemas.microsoft.com/office/drawing/2014/main" id="{05313E0D-29A3-4A4C-A71F-B6F184BC1E2D}"/>
              </a:ext>
            </a:extLst>
          </p:cNvPr>
          <p:cNvSpPr/>
          <p:nvPr userDrawn="1"/>
        </p:nvSpPr>
        <p:spPr>
          <a:xfrm>
            <a:off x="4614285"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3" name="Shape 2856">
            <a:extLst>
              <a:ext uri="{FF2B5EF4-FFF2-40B4-BE49-F238E27FC236}">
                <a16:creationId xmlns:a16="http://schemas.microsoft.com/office/drawing/2014/main" id="{BDED61BE-3C07-A947-BDD0-D8C7D9158A7B}"/>
              </a:ext>
            </a:extLst>
          </p:cNvPr>
          <p:cNvSpPr/>
          <p:nvPr userDrawn="1"/>
        </p:nvSpPr>
        <p:spPr>
          <a:xfrm>
            <a:off x="301663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4" name="Shape 2857">
            <a:extLst>
              <a:ext uri="{FF2B5EF4-FFF2-40B4-BE49-F238E27FC236}">
                <a16:creationId xmlns:a16="http://schemas.microsoft.com/office/drawing/2014/main" id="{238320E9-4033-394D-9E7F-CE589B5E7589}"/>
              </a:ext>
            </a:extLst>
          </p:cNvPr>
          <p:cNvSpPr/>
          <p:nvPr userDrawn="1"/>
        </p:nvSpPr>
        <p:spPr>
          <a:xfrm>
            <a:off x="3550244"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5" name="Shape 2859">
            <a:extLst>
              <a:ext uri="{FF2B5EF4-FFF2-40B4-BE49-F238E27FC236}">
                <a16:creationId xmlns:a16="http://schemas.microsoft.com/office/drawing/2014/main" id="{30F50B3D-9A38-2D49-A2E2-C3FAF64E60A8}"/>
              </a:ext>
            </a:extLst>
          </p:cNvPr>
          <p:cNvSpPr/>
          <p:nvPr userDrawn="1"/>
        </p:nvSpPr>
        <p:spPr>
          <a:xfrm>
            <a:off x="408385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6" name="Shape 2860">
            <a:extLst>
              <a:ext uri="{FF2B5EF4-FFF2-40B4-BE49-F238E27FC236}">
                <a16:creationId xmlns:a16="http://schemas.microsoft.com/office/drawing/2014/main" id="{D86E2E20-8CC2-9846-94F2-6526D61382C4}"/>
              </a:ext>
            </a:extLst>
          </p:cNvPr>
          <p:cNvSpPr/>
          <p:nvPr userDrawn="1"/>
        </p:nvSpPr>
        <p:spPr>
          <a:xfrm>
            <a:off x="461746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7" name="Shape 2861">
            <a:extLst>
              <a:ext uri="{FF2B5EF4-FFF2-40B4-BE49-F238E27FC236}">
                <a16:creationId xmlns:a16="http://schemas.microsoft.com/office/drawing/2014/main" id="{8045777C-2CD9-E04B-968A-4E5F5755DD44}"/>
              </a:ext>
            </a:extLst>
          </p:cNvPr>
          <p:cNvSpPr/>
          <p:nvPr userDrawn="1"/>
        </p:nvSpPr>
        <p:spPr>
          <a:xfrm>
            <a:off x="518442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8" name="Shape 2862">
            <a:extLst>
              <a:ext uri="{FF2B5EF4-FFF2-40B4-BE49-F238E27FC236}">
                <a16:creationId xmlns:a16="http://schemas.microsoft.com/office/drawing/2014/main" id="{DA9B63E2-0EE9-F443-950D-0DE2C19BCBFE}"/>
              </a:ext>
            </a:extLst>
          </p:cNvPr>
          <p:cNvSpPr/>
          <p:nvPr userDrawn="1"/>
        </p:nvSpPr>
        <p:spPr>
          <a:xfrm>
            <a:off x="5718029"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9" name="Shape 2863">
            <a:extLst>
              <a:ext uri="{FF2B5EF4-FFF2-40B4-BE49-F238E27FC236}">
                <a16:creationId xmlns:a16="http://schemas.microsoft.com/office/drawing/2014/main" id="{641A701D-5BD2-944E-BFAD-141AC3290BCE}"/>
              </a:ext>
            </a:extLst>
          </p:cNvPr>
          <p:cNvSpPr/>
          <p:nvPr userDrawn="1"/>
        </p:nvSpPr>
        <p:spPr>
          <a:xfrm>
            <a:off x="6251637"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0" name="Shape 2864">
            <a:extLst>
              <a:ext uri="{FF2B5EF4-FFF2-40B4-BE49-F238E27FC236}">
                <a16:creationId xmlns:a16="http://schemas.microsoft.com/office/drawing/2014/main" id="{1D16D451-AF95-7E42-9292-CB4D52D2DB2C}"/>
              </a:ext>
            </a:extLst>
          </p:cNvPr>
          <p:cNvSpPr/>
          <p:nvPr userDrawn="1"/>
        </p:nvSpPr>
        <p:spPr>
          <a:xfrm>
            <a:off x="6784451"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1" name="Shape 2865">
            <a:extLst>
              <a:ext uri="{FF2B5EF4-FFF2-40B4-BE49-F238E27FC236}">
                <a16:creationId xmlns:a16="http://schemas.microsoft.com/office/drawing/2014/main" id="{29BF93C6-795A-8148-9FEC-23DF47D9D53A}"/>
              </a:ext>
            </a:extLst>
          </p:cNvPr>
          <p:cNvSpPr/>
          <p:nvPr userDrawn="1"/>
        </p:nvSpPr>
        <p:spPr>
          <a:xfrm>
            <a:off x="731806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2" name="Shape 2866">
            <a:extLst>
              <a:ext uri="{FF2B5EF4-FFF2-40B4-BE49-F238E27FC236}">
                <a16:creationId xmlns:a16="http://schemas.microsoft.com/office/drawing/2014/main" id="{205D112E-5F7C-554E-B5B3-7B5D946283B4}"/>
              </a:ext>
            </a:extLst>
          </p:cNvPr>
          <p:cNvSpPr/>
          <p:nvPr userDrawn="1"/>
        </p:nvSpPr>
        <p:spPr>
          <a:xfrm>
            <a:off x="785166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3" name="Shape 2867">
            <a:extLst>
              <a:ext uri="{FF2B5EF4-FFF2-40B4-BE49-F238E27FC236}">
                <a16:creationId xmlns:a16="http://schemas.microsoft.com/office/drawing/2014/main" id="{6BE5467E-DDDC-1441-848B-31A21382F80C}"/>
              </a:ext>
            </a:extLst>
          </p:cNvPr>
          <p:cNvSpPr/>
          <p:nvPr userDrawn="1"/>
        </p:nvSpPr>
        <p:spPr>
          <a:xfrm>
            <a:off x="8385276"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4" name="Shape 2868">
            <a:extLst>
              <a:ext uri="{FF2B5EF4-FFF2-40B4-BE49-F238E27FC236}">
                <a16:creationId xmlns:a16="http://schemas.microsoft.com/office/drawing/2014/main" id="{7870A95F-B21C-6E4B-9098-532DD2CEA89D}"/>
              </a:ext>
            </a:extLst>
          </p:cNvPr>
          <p:cNvSpPr/>
          <p:nvPr userDrawn="1"/>
        </p:nvSpPr>
        <p:spPr>
          <a:xfrm>
            <a:off x="8918885"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6"/>
                </a:lnTo>
                <a:lnTo>
                  <a:pt x="13925" y="9725"/>
                </a:lnTo>
                <a:lnTo>
                  <a:pt x="16200" y="7926"/>
                </a:lnTo>
                <a:cubicBezTo>
                  <a:pt x="16200" y="7926"/>
                  <a:pt x="13062" y="5890"/>
                  <a:pt x="13062" y="5890"/>
                </a:cubicBezTo>
                <a:close/>
                <a:moveTo>
                  <a:pt x="5400" y="8027"/>
                </a:moveTo>
                <a:lnTo>
                  <a:pt x="7647" y="9763"/>
                </a:lnTo>
                <a:lnTo>
                  <a:pt x="10786" y="7776"/>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7"/>
                </a:lnTo>
                <a:lnTo>
                  <a:pt x="10799" y="16692"/>
                </a:lnTo>
                <a:lnTo>
                  <a:pt x="14000" y="14627"/>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5" name="Shape 2869">
            <a:extLst>
              <a:ext uri="{FF2B5EF4-FFF2-40B4-BE49-F238E27FC236}">
                <a16:creationId xmlns:a16="http://schemas.microsoft.com/office/drawing/2014/main" id="{6F02AF82-06A9-E545-AACE-DF5862C91256}"/>
              </a:ext>
            </a:extLst>
          </p:cNvPr>
          <p:cNvSpPr/>
          <p:nvPr userDrawn="1"/>
        </p:nvSpPr>
        <p:spPr>
          <a:xfrm>
            <a:off x="9452494" y="398007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6" name="Shape 2870">
            <a:extLst>
              <a:ext uri="{FF2B5EF4-FFF2-40B4-BE49-F238E27FC236}">
                <a16:creationId xmlns:a16="http://schemas.microsoft.com/office/drawing/2014/main" id="{E52BE199-896D-0747-8DA2-ED8BA4A3F59F}"/>
              </a:ext>
            </a:extLst>
          </p:cNvPr>
          <p:cNvSpPr/>
          <p:nvPr userDrawn="1"/>
        </p:nvSpPr>
        <p:spPr>
          <a:xfrm>
            <a:off x="998530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0"/>
                </a:cubicBezTo>
                <a:lnTo>
                  <a:pt x="10651" y="10590"/>
                </a:lnTo>
                <a:lnTo>
                  <a:pt x="9559" y="13866"/>
                </a:lnTo>
                <a:lnTo>
                  <a:pt x="7742" y="8460"/>
                </a:lnTo>
                <a:cubicBezTo>
                  <a:pt x="8042" y="8444"/>
                  <a:pt x="8313" y="8413"/>
                  <a:pt x="8313" y="8413"/>
                </a:cubicBezTo>
                <a:cubicBezTo>
                  <a:pt x="8581" y="8380"/>
                  <a:pt x="8550" y="7986"/>
                  <a:pt x="8281" y="8001"/>
                </a:cubicBezTo>
                <a:cubicBezTo>
                  <a:pt x="8281" y="8001"/>
                  <a:pt x="7473" y="8065"/>
                  <a:pt x="6951" y="8065"/>
                </a:cubicBezTo>
                <a:cubicBezTo>
                  <a:pt x="6885" y="8065"/>
                  <a:pt x="6805" y="8063"/>
                  <a:pt x="6726" y="8060"/>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90" y="12162"/>
                </a:cubicBezTo>
                <a:lnTo>
                  <a:pt x="13291" y="13825"/>
                </a:lnTo>
                <a:cubicBezTo>
                  <a:pt x="13291" y="13825"/>
                  <a:pt x="11487" y="8460"/>
                  <a:pt x="11487" y="8460"/>
                </a:cubicBezTo>
                <a:close/>
                <a:moveTo>
                  <a:pt x="10800" y="15709"/>
                </a:moveTo>
                <a:cubicBezTo>
                  <a:pt x="10320" y="15709"/>
                  <a:pt x="9857" y="15637"/>
                  <a:pt x="9417" y="15508"/>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7" name="Shape 2871">
            <a:extLst>
              <a:ext uri="{FF2B5EF4-FFF2-40B4-BE49-F238E27FC236}">
                <a16:creationId xmlns:a16="http://schemas.microsoft.com/office/drawing/2014/main" id="{C972376F-8722-3842-B077-E77A6E6FFF76}"/>
              </a:ext>
            </a:extLst>
          </p:cNvPr>
          <p:cNvSpPr/>
          <p:nvPr userDrawn="1"/>
        </p:nvSpPr>
        <p:spPr>
          <a:xfrm>
            <a:off x="5189185"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8" name="Shape 2872">
            <a:extLst>
              <a:ext uri="{FF2B5EF4-FFF2-40B4-BE49-F238E27FC236}">
                <a16:creationId xmlns:a16="http://schemas.microsoft.com/office/drawing/2014/main" id="{3E96B24D-0DE1-884D-857E-281DC8278E37}"/>
              </a:ext>
            </a:extLst>
          </p:cNvPr>
          <p:cNvSpPr/>
          <p:nvPr userDrawn="1"/>
        </p:nvSpPr>
        <p:spPr>
          <a:xfrm>
            <a:off x="572279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9" name="Shape 2873">
            <a:extLst>
              <a:ext uri="{FF2B5EF4-FFF2-40B4-BE49-F238E27FC236}">
                <a16:creationId xmlns:a16="http://schemas.microsoft.com/office/drawing/2014/main" id="{06A26EAF-D22F-C140-BEA8-2F8388B7E0B6}"/>
              </a:ext>
            </a:extLst>
          </p:cNvPr>
          <p:cNvSpPr/>
          <p:nvPr userDrawn="1"/>
        </p:nvSpPr>
        <p:spPr>
          <a:xfrm>
            <a:off x="625640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0" name="Shape 2874">
            <a:extLst>
              <a:ext uri="{FF2B5EF4-FFF2-40B4-BE49-F238E27FC236}">
                <a16:creationId xmlns:a16="http://schemas.microsoft.com/office/drawing/2014/main" id="{3B3291AC-E298-D444-B721-3C069B5FBDDD}"/>
              </a:ext>
            </a:extLst>
          </p:cNvPr>
          <p:cNvSpPr/>
          <p:nvPr userDrawn="1"/>
        </p:nvSpPr>
        <p:spPr>
          <a:xfrm>
            <a:off x="6789216"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1" name="Shape 2875">
            <a:extLst>
              <a:ext uri="{FF2B5EF4-FFF2-40B4-BE49-F238E27FC236}">
                <a16:creationId xmlns:a16="http://schemas.microsoft.com/office/drawing/2014/main" id="{5C1AED1B-8B53-D24D-B5ED-96AB24FC44AA}"/>
              </a:ext>
            </a:extLst>
          </p:cNvPr>
          <p:cNvSpPr/>
          <p:nvPr userDrawn="1"/>
        </p:nvSpPr>
        <p:spPr>
          <a:xfrm>
            <a:off x="7322824"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2"/>
                </a:moveTo>
                <a:cubicBezTo>
                  <a:pt x="10463"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8" y="11643"/>
                </a:cubicBezTo>
                <a:cubicBezTo>
                  <a:pt x="8462" y="11568"/>
                  <a:pt x="8536" y="11424"/>
                  <a:pt x="8519" y="11330"/>
                </a:cubicBezTo>
                <a:cubicBezTo>
                  <a:pt x="8490" y="11170"/>
                  <a:pt x="8318" y="11068"/>
                  <a:pt x="8246" y="10939"/>
                </a:cubicBezTo>
                <a:cubicBezTo>
                  <a:pt x="8099" y="10676"/>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6"/>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8" y="10569"/>
                  <a:pt x="9347" y="10878"/>
                  <a:pt x="9322" y="10986"/>
                </a:cubicBezTo>
                <a:cubicBezTo>
                  <a:pt x="9213" y="11462"/>
                  <a:pt x="9088" y="11974"/>
                  <a:pt x="8953" y="12441"/>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8"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2"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2" name="Shape 2876">
            <a:extLst>
              <a:ext uri="{FF2B5EF4-FFF2-40B4-BE49-F238E27FC236}">
                <a16:creationId xmlns:a16="http://schemas.microsoft.com/office/drawing/2014/main" id="{64C550FB-327A-B94E-A663-BD15E828862D}"/>
              </a:ext>
            </a:extLst>
          </p:cNvPr>
          <p:cNvSpPr/>
          <p:nvPr userDrawn="1"/>
        </p:nvSpPr>
        <p:spPr>
          <a:xfrm>
            <a:off x="785643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49"/>
                  <a:pt x="12232" y="8849"/>
                </a:cubicBezTo>
                <a:cubicBezTo>
                  <a:pt x="12732" y="8849"/>
                  <a:pt x="12952" y="9108"/>
                  <a:pt x="12893" y="9624"/>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2"/>
                  <a:pt x="7320" y="7788"/>
                </a:cubicBezTo>
                <a:cubicBezTo>
                  <a:pt x="6849" y="8183"/>
                  <a:pt x="6372" y="8577"/>
                  <a:pt x="5887" y="8972"/>
                </a:cubicBezTo>
                <a:lnTo>
                  <a:pt x="6350" y="9522"/>
                </a:lnTo>
                <a:cubicBezTo>
                  <a:pt x="6790" y="9237"/>
                  <a:pt x="7047" y="9094"/>
                  <a:pt x="7121" y="9094"/>
                </a:cubicBezTo>
                <a:cubicBezTo>
                  <a:pt x="7459" y="9094"/>
                  <a:pt x="7774" y="9583"/>
                  <a:pt x="8068" y="10563"/>
                </a:cubicBezTo>
                <a:cubicBezTo>
                  <a:pt x="8333" y="11461"/>
                  <a:pt x="8597" y="12358"/>
                  <a:pt x="8861" y="13255"/>
                </a:cubicBezTo>
                <a:cubicBezTo>
                  <a:pt x="9258" y="14234"/>
                  <a:pt x="9743" y="14723"/>
                  <a:pt x="10316" y="14723"/>
                </a:cubicBezTo>
                <a:cubicBezTo>
                  <a:pt x="11241" y="14723"/>
                  <a:pt x="12371" y="13921"/>
                  <a:pt x="13709" y="12317"/>
                </a:cubicBezTo>
                <a:cubicBezTo>
                  <a:pt x="15001" y="10780"/>
                  <a:pt x="15669" y="9570"/>
                  <a:pt x="15713" y="8686"/>
                </a:cubicBezTo>
                <a:cubicBezTo>
                  <a:pt x="15772" y="7503"/>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3" name="Shape 2877">
            <a:extLst>
              <a:ext uri="{FF2B5EF4-FFF2-40B4-BE49-F238E27FC236}">
                <a16:creationId xmlns:a16="http://schemas.microsoft.com/office/drawing/2014/main" id="{47BC0F00-D49E-584D-BCB9-22E54BA9901B}"/>
              </a:ext>
            </a:extLst>
          </p:cNvPr>
          <p:cNvSpPr/>
          <p:nvPr userDrawn="1"/>
        </p:nvSpPr>
        <p:spPr>
          <a:xfrm>
            <a:off x="839004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4" name="Shape 2878">
            <a:extLst>
              <a:ext uri="{FF2B5EF4-FFF2-40B4-BE49-F238E27FC236}">
                <a16:creationId xmlns:a16="http://schemas.microsoft.com/office/drawing/2014/main" id="{3803ADDC-FD88-4348-B402-54EF2CE713DE}"/>
              </a:ext>
            </a:extLst>
          </p:cNvPr>
          <p:cNvSpPr/>
          <p:nvPr userDrawn="1"/>
        </p:nvSpPr>
        <p:spPr>
          <a:xfrm>
            <a:off x="8923649"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5" name="Shape 2879">
            <a:extLst>
              <a:ext uri="{FF2B5EF4-FFF2-40B4-BE49-F238E27FC236}">
                <a16:creationId xmlns:a16="http://schemas.microsoft.com/office/drawing/2014/main" id="{92845D79-B510-A74E-BDEE-631DF91A5066}"/>
              </a:ext>
            </a:extLst>
          </p:cNvPr>
          <p:cNvSpPr/>
          <p:nvPr userDrawn="1"/>
        </p:nvSpPr>
        <p:spPr>
          <a:xfrm>
            <a:off x="9457258"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6" name="Shape 2880">
            <a:extLst>
              <a:ext uri="{FF2B5EF4-FFF2-40B4-BE49-F238E27FC236}">
                <a16:creationId xmlns:a16="http://schemas.microsoft.com/office/drawing/2014/main" id="{4DAE8887-98B7-6A44-9972-0AE9059393DF}"/>
              </a:ext>
            </a:extLst>
          </p:cNvPr>
          <p:cNvSpPr/>
          <p:nvPr userDrawn="1"/>
        </p:nvSpPr>
        <p:spPr>
          <a:xfrm>
            <a:off x="999007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1"/>
                </a:lnTo>
                <a:cubicBezTo>
                  <a:pt x="13281" y="13031"/>
                  <a:pt x="13386" y="13050"/>
                  <a:pt x="13473" y="13084"/>
                </a:cubicBezTo>
                <a:lnTo>
                  <a:pt x="13579" y="13126"/>
                </a:lnTo>
                <a:lnTo>
                  <a:pt x="13598" y="13012"/>
                </a:lnTo>
                <a:cubicBezTo>
                  <a:pt x="13837" y="11522"/>
                  <a:pt x="14296" y="9525"/>
                  <a:pt x="14542" y="8453"/>
                </a:cubicBezTo>
                <a:cubicBezTo>
                  <a:pt x="14618" y="8121"/>
                  <a:pt x="14675" y="7877"/>
                  <a:pt x="14698" y="7763"/>
                </a:cubicBezTo>
                <a:cubicBezTo>
                  <a:pt x="14745" y="7530"/>
                  <a:pt x="14724" y="7343"/>
                  <a:pt x="14636" y="7206"/>
                </a:cubicBezTo>
                <a:cubicBezTo>
                  <a:pt x="14563" y="7092"/>
                  <a:pt x="14447" y="7018"/>
                  <a:pt x="14291" y="6986"/>
                </a:cubicBezTo>
                <a:moveTo>
                  <a:pt x="13280" y="13606"/>
                </a:moveTo>
                <a:cubicBezTo>
                  <a:pt x="12921" y="13524"/>
                  <a:pt x="12660" y="13682"/>
                  <a:pt x="12569" y="14030"/>
                </a:cubicBezTo>
                <a:cubicBezTo>
                  <a:pt x="12529" y="14187"/>
                  <a:pt x="12549" y="14335"/>
                  <a:pt x="12630" y="14459"/>
                </a:cubicBezTo>
                <a:cubicBezTo>
                  <a:pt x="12706" y="14574"/>
                  <a:pt x="12831" y="14660"/>
                  <a:pt x="12982" y="14701"/>
                </a:cubicBezTo>
                <a:cubicBezTo>
                  <a:pt x="13045" y="14719"/>
                  <a:pt x="13109" y="14728"/>
                  <a:pt x="13172" y="14728"/>
                </a:cubicBezTo>
                <a:cubicBezTo>
                  <a:pt x="13438" y="14728"/>
                  <a:pt x="13639" y="14578"/>
                  <a:pt x="13698" y="14338"/>
                </a:cubicBezTo>
                <a:cubicBezTo>
                  <a:pt x="13741" y="14155"/>
                  <a:pt x="13722" y="13989"/>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6"/>
                </a:lnTo>
                <a:lnTo>
                  <a:pt x="8067" y="6872"/>
                </a:lnTo>
                <a:lnTo>
                  <a:pt x="8000" y="6890"/>
                </a:lnTo>
                <a:cubicBezTo>
                  <a:pt x="7739" y="6962"/>
                  <a:pt x="7347" y="6961"/>
                  <a:pt x="7088" y="6887"/>
                </a:cubicBezTo>
                <a:lnTo>
                  <a:pt x="6878" y="6884"/>
                </a:lnTo>
                <a:lnTo>
                  <a:pt x="9482" y="11392"/>
                </a:lnTo>
                <a:lnTo>
                  <a:pt x="9404" y="14626"/>
                </a:lnTo>
                <a:lnTo>
                  <a:pt x="9407" y="14722"/>
                </a:lnTo>
                <a:lnTo>
                  <a:pt x="9502" y="14722"/>
                </a:lnTo>
                <a:lnTo>
                  <a:pt x="9526" y="14719"/>
                </a:lnTo>
                <a:cubicBezTo>
                  <a:pt x="9786" y="14645"/>
                  <a:pt x="10190" y="14645"/>
                  <a:pt x="10449" y="14719"/>
                </a:cubicBezTo>
                <a:lnTo>
                  <a:pt x="10573" y="14722"/>
                </a:lnTo>
                <a:lnTo>
                  <a:pt x="10512" y="11390"/>
                </a:lnTo>
                <a:cubicBezTo>
                  <a:pt x="10600" y="11229"/>
                  <a:pt x="11150" y="10205"/>
                  <a:pt x="11738" y="9180"/>
                </a:cubicBezTo>
                <a:cubicBezTo>
                  <a:pt x="12342" y="8126"/>
                  <a:pt x="13008" y="7040"/>
                  <a:pt x="13014" y="702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7" name="Shape 2881">
            <a:extLst>
              <a:ext uri="{FF2B5EF4-FFF2-40B4-BE49-F238E27FC236}">
                <a16:creationId xmlns:a16="http://schemas.microsoft.com/office/drawing/2014/main" id="{087D1266-3B73-274A-A88D-A158FCE65B2F}"/>
              </a:ext>
            </a:extLst>
          </p:cNvPr>
          <p:cNvSpPr/>
          <p:nvPr userDrawn="1"/>
        </p:nvSpPr>
        <p:spPr>
          <a:xfrm>
            <a:off x="5189185"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6"/>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6"/>
                </a:lnTo>
                <a:lnTo>
                  <a:pt x="8630" y="5891"/>
                </a:lnTo>
                <a:cubicBezTo>
                  <a:pt x="8630" y="5891"/>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9" y="14707"/>
                </a:lnTo>
                <a:lnTo>
                  <a:pt x="10801" y="13101"/>
                </a:lnTo>
                <a:lnTo>
                  <a:pt x="8731" y="14685"/>
                </a:lnTo>
                <a:lnTo>
                  <a:pt x="8712" y="14715"/>
                </a:lnTo>
                <a:lnTo>
                  <a:pt x="7571" y="14025"/>
                </a:lnTo>
                <a:lnTo>
                  <a:pt x="7571" y="14627"/>
                </a:lnTo>
                <a:lnTo>
                  <a:pt x="10799" y="16692"/>
                </a:lnTo>
                <a:lnTo>
                  <a:pt x="14001" y="14627"/>
                </a:lnTo>
                <a:lnTo>
                  <a:pt x="14001" y="14067"/>
                </a:lnTo>
                <a:lnTo>
                  <a:pt x="12965" y="14699"/>
                </a:lnTo>
                <a:cubicBezTo>
                  <a:pt x="12965" y="14699"/>
                  <a:pt x="12965" y="14699"/>
                  <a:pt x="12965" y="14699"/>
                </a:cubicBezTo>
                <a:close/>
                <a:moveTo>
                  <a:pt x="7641" y="9766"/>
                </a:moveTo>
                <a:lnTo>
                  <a:pt x="5404" y="11577"/>
                </a:lnTo>
                <a:lnTo>
                  <a:pt x="7350" y="12746"/>
                </a:lnTo>
                <a:lnTo>
                  <a:pt x="7351" y="12745"/>
                </a:lnTo>
                <a:lnTo>
                  <a:pt x="7742" y="12982"/>
                </a:lnTo>
                <a:lnTo>
                  <a:pt x="8631" y="13516"/>
                </a:lnTo>
                <a:lnTo>
                  <a:pt x="10060" y="12431"/>
                </a:lnTo>
                <a:lnTo>
                  <a:pt x="10780" y="11879"/>
                </a:lnTo>
                <a:lnTo>
                  <a:pt x="10783" y="11882"/>
                </a:lnTo>
                <a:lnTo>
                  <a:pt x="10786" y="11880"/>
                </a:lnTo>
                <a:lnTo>
                  <a:pt x="10798" y="11888"/>
                </a:lnTo>
                <a:lnTo>
                  <a:pt x="10804" y="11879"/>
                </a:lnTo>
                <a:lnTo>
                  <a:pt x="12515" y="13153"/>
                </a:lnTo>
                <a:lnTo>
                  <a:pt x="13007" y="13515"/>
                </a:lnTo>
                <a:lnTo>
                  <a:pt x="16199" y="11575"/>
                </a:lnTo>
                <a:lnTo>
                  <a:pt x="13925" y="9726"/>
                </a:lnTo>
                <a:lnTo>
                  <a:pt x="10787" y="11715"/>
                </a:lnTo>
                <a:cubicBezTo>
                  <a:pt x="10787" y="11715"/>
                  <a:pt x="7641" y="9766"/>
                  <a:pt x="7641" y="976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8" name="Shape 2882">
            <a:extLst>
              <a:ext uri="{FF2B5EF4-FFF2-40B4-BE49-F238E27FC236}">
                <a16:creationId xmlns:a16="http://schemas.microsoft.com/office/drawing/2014/main" id="{B9B309DB-F83C-F547-852E-A6DEE27149A1}"/>
              </a:ext>
            </a:extLst>
          </p:cNvPr>
          <p:cNvSpPr/>
          <p:nvPr userDrawn="1"/>
        </p:nvSpPr>
        <p:spPr>
          <a:xfrm>
            <a:off x="572279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9" name="Shape 2883">
            <a:extLst>
              <a:ext uri="{FF2B5EF4-FFF2-40B4-BE49-F238E27FC236}">
                <a16:creationId xmlns:a16="http://schemas.microsoft.com/office/drawing/2014/main" id="{AFD67924-2300-8F46-9870-C140B6B71EC7}"/>
              </a:ext>
            </a:extLst>
          </p:cNvPr>
          <p:cNvSpPr/>
          <p:nvPr userDrawn="1"/>
        </p:nvSpPr>
        <p:spPr>
          <a:xfrm>
            <a:off x="625640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4"/>
                  <a:pt x="15213" y="9425"/>
                  <a:pt x="15213" y="8918"/>
                </a:cubicBezTo>
                <a:cubicBezTo>
                  <a:pt x="15213" y="8811"/>
                  <a:pt x="15201" y="8718"/>
                  <a:pt x="15194" y="8620"/>
                </a:cubicBezTo>
                <a:cubicBezTo>
                  <a:pt x="15521" y="9277"/>
                  <a:pt x="15709" y="10016"/>
                  <a:pt x="15709" y="10800"/>
                </a:cubicBezTo>
                <a:moveTo>
                  <a:pt x="11488"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0"/>
                </a:cubicBezTo>
                <a:lnTo>
                  <a:pt x="10652" y="10591"/>
                </a:lnTo>
                <a:lnTo>
                  <a:pt x="9560" y="13866"/>
                </a:lnTo>
                <a:lnTo>
                  <a:pt x="7742" y="8460"/>
                </a:lnTo>
                <a:cubicBezTo>
                  <a:pt x="8042" y="8444"/>
                  <a:pt x="8313" y="8413"/>
                  <a:pt x="8313" y="8413"/>
                </a:cubicBezTo>
                <a:cubicBezTo>
                  <a:pt x="8582" y="8380"/>
                  <a:pt x="8550" y="7986"/>
                  <a:pt x="8281" y="8001"/>
                </a:cubicBezTo>
                <a:cubicBezTo>
                  <a:pt x="8281" y="8001"/>
                  <a:pt x="7473" y="8065"/>
                  <a:pt x="6951" y="8065"/>
                </a:cubicBezTo>
                <a:cubicBezTo>
                  <a:pt x="6885" y="8065"/>
                  <a:pt x="6804" y="8063"/>
                  <a:pt x="6727" y="8061"/>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8" y="8460"/>
                  <a:pt x="11488" y="8460"/>
                </a:cubicBezTo>
                <a:close/>
                <a:moveTo>
                  <a:pt x="10800" y="15709"/>
                </a:moveTo>
                <a:cubicBezTo>
                  <a:pt x="10319" y="15709"/>
                  <a:pt x="9857" y="15637"/>
                  <a:pt x="9418" y="15508"/>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9"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0" name="Shape 2884">
            <a:extLst>
              <a:ext uri="{FF2B5EF4-FFF2-40B4-BE49-F238E27FC236}">
                <a16:creationId xmlns:a16="http://schemas.microsoft.com/office/drawing/2014/main" id="{5BC9DE34-25C3-4646-AFA0-D742B45C74C1}"/>
              </a:ext>
            </a:extLst>
          </p:cNvPr>
          <p:cNvSpPr/>
          <p:nvPr userDrawn="1"/>
        </p:nvSpPr>
        <p:spPr>
          <a:xfrm>
            <a:off x="678921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8" y="14322"/>
                  <a:pt x="13226" y="15065"/>
                </a:cubicBezTo>
                <a:moveTo>
                  <a:pt x="10800" y="15709"/>
                </a:moveTo>
                <a:cubicBezTo>
                  <a:pt x="9746" y="15709"/>
                  <a:pt x="8772" y="15374"/>
                  <a:pt x="7971" y="14808"/>
                </a:cubicBezTo>
                <a:cubicBezTo>
                  <a:pt x="8822" y="13429"/>
                  <a:pt x="10108" y="12348"/>
                  <a:pt x="11646" y="11768"/>
                </a:cubicBezTo>
                <a:cubicBezTo>
                  <a:pt x="12027" y="12943"/>
                  <a:pt x="12241" y="14191"/>
                  <a:pt x="12264" y="15487"/>
                </a:cubicBezTo>
                <a:cubicBezTo>
                  <a:pt x="11801" y="15631"/>
                  <a:pt x="11310" y="15709"/>
                  <a:pt x="10800" y="15709"/>
                </a:cubicBezTo>
                <a:moveTo>
                  <a:pt x="5891" y="10800"/>
                </a:moveTo>
                <a:cubicBezTo>
                  <a:pt x="7640" y="10800"/>
                  <a:pt x="9312" y="10469"/>
                  <a:pt x="10852" y="9873"/>
                </a:cubicBezTo>
                <a:cubicBezTo>
                  <a:pt x="11015"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8"/>
                  <a:pt x="10353" y="9001"/>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1" name="Shape 2885">
            <a:extLst>
              <a:ext uri="{FF2B5EF4-FFF2-40B4-BE49-F238E27FC236}">
                <a16:creationId xmlns:a16="http://schemas.microsoft.com/office/drawing/2014/main" id="{18924F01-2807-BC4A-B5F8-791C9A31C6EE}"/>
              </a:ext>
            </a:extLst>
          </p:cNvPr>
          <p:cNvSpPr/>
          <p:nvPr userDrawn="1"/>
        </p:nvSpPr>
        <p:spPr>
          <a:xfrm>
            <a:off x="7348234"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7"/>
                  <a:pt x="13996" y="15061"/>
                </a:cubicBezTo>
                <a:cubicBezTo>
                  <a:pt x="13870" y="15061"/>
                  <a:pt x="13731" y="15061"/>
                  <a:pt x="13646" y="15044"/>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19"/>
                  <a:pt x="14840"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3" y="13635"/>
                </a:cubicBezTo>
                <a:lnTo>
                  <a:pt x="6433"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3" y="15708"/>
                </a:lnTo>
                <a:lnTo>
                  <a:pt x="6433" y="14316"/>
                </a:lnTo>
                <a:cubicBezTo>
                  <a:pt x="6524" y="14328"/>
                  <a:pt x="6644" y="14334"/>
                  <a:pt x="6776" y="14334"/>
                </a:cubicBezTo>
                <a:cubicBezTo>
                  <a:pt x="7370" y="14334"/>
                  <a:pt x="7878" y="14207"/>
                  <a:pt x="8221" y="13924"/>
                </a:cubicBezTo>
                <a:cubicBezTo>
                  <a:pt x="8485" y="13704"/>
                  <a:pt x="8630" y="13381"/>
                  <a:pt x="8630" y="13000"/>
                </a:cubicBezTo>
                <a:cubicBezTo>
                  <a:pt x="8630" y="12618"/>
                  <a:pt x="8439" y="12296"/>
                  <a:pt x="8155" y="12099"/>
                </a:cubicBezTo>
                <a:cubicBezTo>
                  <a:pt x="7858"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4"/>
                </a:cubicBezTo>
                <a:cubicBezTo>
                  <a:pt x="8924" y="13490"/>
                  <a:pt x="9405" y="13849"/>
                  <a:pt x="10145" y="14074"/>
                </a:cubicBezTo>
                <a:cubicBezTo>
                  <a:pt x="10679" y="14241"/>
                  <a:pt x="10891" y="14380"/>
                  <a:pt x="10891" y="14623"/>
                </a:cubicBezTo>
                <a:cubicBezTo>
                  <a:pt x="10891" y="14877"/>
                  <a:pt x="10646" y="15044"/>
                  <a:pt x="10184" y="15044"/>
                </a:cubicBezTo>
                <a:cubicBezTo>
                  <a:pt x="9755" y="15044"/>
                  <a:pt x="9339" y="14923"/>
                  <a:pt x="9069" y="14802"/>
                </a:cubicBezTo>
                <a:lnTo>
                  <a:pt x="8864" y="15529"/>
                </a:lnTo>
                <a:cubicBezTo>
                  <a:pt x="9115" y="15651"/>
                  <a:pt x="9616" y="15766"/>
                  <a:pt x="10124" y="15766"/>
                </a:cubicBezTo>
                <a:cubicBezTo>
                  <a:pt x="11346" y="15766"/>
                  <a:pt x="11920" y="15211"/>
                  <a:pt x="11920" y="14559"/>
                </a:cubicBezTo>
                <a:cubicBezTo>
                  <a:pt x="11920" y="14010"/>
                  <a:pt x="11551" y="13652"/>
                  <a:pt x="10765" y="1339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2" name="Shape 2886">
            <a:extLst>
              <a:ext uri="{FF2B5EF4-FFF2-40B4-BE49-F238E27FC236}">
                <a16:creationId xmlns:a16="http://schemas.microsoft.com/office/drawing/2014/main" id="{3FF20287-7A84-B549-B355-A305A0636537}"/>
              </a:ext>
            </a:extLst>
          </p:cNvPr>
          <p:cNvSpPr/>
          <p:nvPr userDrawn="1"/>
        </p:nvSpPr>
        <p:spPr>
          <a:xfrm>
            <a:off x="788184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36" y="15709"/>
                </a:moveTo>
                <a:lnTo>
                  <a:pt x="13646" y="15709"/>
                </a:lnTo>
                <a:lnTo>
                  <a:pt x="13646" y="11816"/>
                </a:lnTo>
                <a:lnTo>
                  <a:pt x="12636" y="11816"/>
                </a:lnTo>
                <a:cubicBezTo>
                  <a:pt x="12636" y="11816"/>
                  <a:pt x="12636" y="15709"/>
                  <a:pt x="126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9618" y="14051"/>
                </a:moveTo>
                <a:lnTo>
                  <a:pt x="9881" y="13225"/>
                </a:lnTo>
                <a:cubicBezTo>
                  <a:pt x="9954" y="13000"/>
                  <a:pt x="10020" y="12706"/>
                  <a:pt x="10086" y="12475"/>
                </a:cubicBezTo>
                <a:lnTo>
                  <a:pt x="10099" y="12475"/>
                </a:lnTo>
                <a:cubicBezTo>
                  <a:pt x="10165" y="12706"/>
                  <a:pt x="10245" y="12994"/>
                  <a:pt x="10324" y="13225"/>
                </a:cubicBezTo>
                <a:lnTo>
                  <a:pt x="10601" y="14051"/>
                </a:lnTo>
                <a:cubicBezTo>
                  <a:pt x="10601" y="14051"/>
                  <a:pt x="9618" y="14051"/>
                  <a:pt x="9618" y="14051"/>
                </a:cubicBezTo>
                <a:close/>
                <a:moveTo>
                  <a:pt x="9472" y="11816"/>
                </a:moveTo>
                <a:lnTo>
                  <a:pt x="8113" y="15709"/>
                </a:lnTo>
                <a:lnTo>
                  <a:pt x="9155" y="15709"/>
                </a:lnTo>
                <a:lnTo>
                  <a:pt x="9472" y="14710"/>
                </a:lnTo>
                <a:lnTo>
                  <a:pt x="10746" y="14710"/>
                </a:lnTo>
                <a:lnTo>
                  <a:pt x="11089" y="15709"/>
                </a:lnTo>
                <a:lnTo>
                  <a:pt x="12172" y="15709"/>
                </a:lnTo>
                <a:lnTo>
                  <a:pt x="10792" y="11816"/>
                </a:lnTo>
                <a:cubicBezTo>
                  <a:pt x="10792" y="11816"/>
                  <a:pt x="9472" y="11816"/>
                  <a:pt x="9472" y="1181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3" name="Shape 2887">
            <a:extLst>
              <a:ext uri="{FF2B5EF4-FFF2-40B4-BE49-F238E27FC236}">
                <a16:creationId xmlns:a16="http://schemas.microsoft.com/office/drawing/2014/main" id="{4AF77878-6A99-AE4F-A758-EAA9ED3EB08B}"/>
              </a:ext>
            </a:extLst>
          </p:cNvPr>
          <p:cNvSpPr/>
          <p:nvPr userDrawn="1"/>
        </p:nvSpPr>
        <p:spPr>
          <a:xfrm>
            <a:off x="8415451"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4" name="Shape 2888">
            <a:extLst>
              <a:ext uri="{FF2B5EF4-FFF2-40B4-BE49-F238E27FC236}">
                <a16:creationId xmlns:a16="http://schemas.microsoft.com/office/drawing/2014/main" id="{9FCC7956-A126-F34D-B3A1-17F7E1CBDC7B}"/>
              </a:ext>
            </a:extLst>
          </p:cNvPr>
          <p:cNvSpPr/>
          <p:nvPr userDrawn="1"/>
        </p:nvSpPr>
        <p:spPr>
          <a:xfrm>
            <a:off x="8949059"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36" y="15709"/>
                </a:moveTo>
                <a:lnTo>
                  <a:pt x="13945" y="15709"/>
                </a:lnTo>
                <a:lnTo>
                  <a:pt x="13945" y="14144"/>
                </a:lnTo>
                <a:lnTo>
                  <a:pt x="15543" y="14144"/>
                </a:lnTo>
                <a:lnTo>
                  <a:pt x="15543" y="13428"/>
                </a:lnTo>
                <a:lnTo>
                  <a:pt x="13945" y="13428"/>
                </a:lnTo>
                <a:lnTo>
                  <a:pt x="13945" y="12538"/>
                </a:lnTo>
                <a:lnTo>
                  <a:pt x="15655" y="12538"/>
                </a:lnTo>
                <a:lnTo>
                  <a:pt x="15655" y="11816"/>
                </a:lnTo>
                <a:lnTo>
                  <a:pt x="12936" y="11816"/>
                </a:lnTo>
                <a:cubicBezTo>
                  <a:pt x="12936" y="11816"/>
                  <a:pt x="12936" y="15709"/>
                  <a:pt x="129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1136" y="15709"/>
                </a:moveTo>
                <a:lnTo>
                  <a:pt x="12145" y="15709"/>
                </a:lnTo>
                <a:lnTo>
                  <a:pt x="12145" y="11816"/>
                </a:lnTo>
                <a:lnTo>
                  <a:pt x="11136" y="11816"/>
                </a:lnTo>
                <a:cubicBezTo>
                  <a:pt x="11136" y="11816"/>
                  <a:pt x="11136" y="15709"/>
                  <a:pt x="11136" y="15709"/>
                </a:cubicBezTo>
                <a:close/>
                <a:moveTo>
                  <a:pt x="8395" y="14167"/>
                </a:moveTo>
                <a:lnTo>
                  <a:pt x="9082" y="14167"/>
                </a:lnTo>
                <a:lnTo>
                  <a:pt x="9082" y="14981"/>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6"/>
                  <a:pt x="8672" y="11776"/>
                </a:cubicBezTo>
                <a:cubicBezTo>
                  <a:pt x="7213" y="11776"/>
                  <a:pt x="6138" y="12515"/>
                  <a:pt x="6131" y="13809"/>
                </a:cubicBezTo>
                <a:cubicBezTo>
                  <a:pt x="6124" y="14381"/>
                  <a:pt x="6349" y="14888"/>
                  <a:pt x="6758" y="15223"/>
                </a:cubicBezTo>
                <a:cubicBezTo>
                  <a:pt x="7167" y="15570"/>
                  <a:pt x="7755" y="15749"/>
                  <a:pt x="8566" y="15749"/>
                </a:cubicBezTo>
                <a:cubicBezTo>
                  <a:pt x="9155" y="15749"/>
                  <a:pt x="9742" y="15622"/>
                  <a:pt x="10052" y="15530"/>
                </a:cubicBezTo>
                <a:lnTo>
                  <a:pt x="10052" y="13479"/>
                </a:lnTo>
                <a:lnTo>
                  <a:pt x="8395" y="13479"/>
                </a:lnTo>
                <a:cubicBezTo>
                  <a:pt x="8395" y="13479"/>
                  <a:pt x="8395" y="14167"/>
                  <a:pt x="8395" y="1416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5" name="Shape 2889">
            <a:extLst>
              <a:ext uri="{FF2B5EF4-FFF2-40B4-BE49-F238E27FC236}">
                <a16:creationId xmlns:a16="http://schemas.microsoft.com/office/drawing/2014/main" id="{83B9C340-6E37-D249-BAD1-66C1BF6C6FA0}"/>
              </a:ext>
            </a:extLst>
          </p:cNvPr>
          <p:cNvSpPr/>
          <p:nvPr userDrawn="1"/>
        </p:nvSpPr>
        <p:spPr>
          <a:xfrm>
            <a:off x="9482666" y="5046502"/>
            <a:ext cx="227896" cy="279509"/>
          </a:xfrm>
          <a:custGeom>
            <a:avLst/>
            <a:gdLst/>
            <a:ahLst/>
            <a:cxnLst>
              <a:cxn ang="0">
                <a:pos x="wd2" y="hd2"/>
              </a:cxn>
              <a:cxn ang="5400000">
                <a:pos x="wd2" y="hd2"/>
              </a:cxn>
              <a:cxn ang="10800000">
                <a:pos x="wd2" y="hd2"/>
              </a:cxn>
              <a:cxn ang="16200000">
                <a:pos x="wd2" y="hd2"/>
              </a:cxn>
            </a:cxnLst>
            <a:rect l="0" t="0" r="r" b="b"/>
            <a:pathLst>
              <a:path w="21600" h="21600" extrusionOk="0">
                <a:moveTo>
                  <a:pt x="10069" y="13659"/>
                </a:moveTo>
                <a:cubicBezTo>
                  <a:pt x="9923" y="13659"/>
                  <a:pt x="9818" y="13653"/>
                  <a:pt x="9732" y="13636"/>
                </a:cubicBezTo>
                <a:lnTo>
                  <a:pt x="9732" y="12486"/>
                </a:lnTo>
                <a:cubicBezTo>
                  <a:pt x="9805" y="12469"/>
                  <a:pt x="9943" y="12452"/>
                  <a:pt x="10148" y="12452"/>
                </a:cubicBezTo>
                <a:cubicBezTo>
                  <a:pt x="10650" y="12452"/>
                  <a:pt x="10934" y="12665"/>
                  <a:pt x="10934" y="13023"/>
                </a:cubicBezTo>
                <a:cubicBezTo>
                  <a:pt x="10934" y="13422"/>
                  <a:pt x="10604" y="13659"/>
                  <a:pt x="10069" y="13659"/>
                </a:cubicBezTo>
                <a:moveTo>
                  <a:pt x="10096" y="11787"/>
                </a:moveTo>
                <a:cubicBezTo>
                  <a:pt x="9481" y="11787"/>
                  <a:pt x="9046" y="11822"/>
                  <a:pt x="8736" y="11869"/>
                </a:cubicBezTo>
                <a:lnTo>
                  <a:pt x="8736" y="15709"/>
                </a:lnTo>
                <a:lnTo>
                  <a:pt x="9732" y="15709"/>
                </a:lnTo>
                <a:lnTo>
                  <a:pt x="9732" y="14317"/>
                </a:lnTo>
                <a:cubicBezTo>
                  <a:pt x="9825" y="14328"/>
                  <a:pt x="9943" y="14334"/>
                  <a:pt x="10076" y="14334"/>
                </a:cubicBezTo>
                <a:cubicBezTo>
                  <a:pt x="10670" y="14334"/>
                  <a:pt x="11178" y="14207"/>
                  <a:pt x="11521" y="13924"/>
                </a:cubicBezTo>
                <a:cubicBezTo>
                  <a:pt x="11786" y="13705"/>
                  <a:pt x="11931" y="13382"/>
                  <a:pt x="11931" y="13000"/>
                </a:cubicBezTo>
                <a:cubicBezTo>
                  <a:pt x="11931" y="12619"/>
                  <a:pt x="11739" y="12296"/>
                  <a:pt x="11455" y="12099"/>
                </a:cubicBezTo>
                <a:cubicBezTo>
                  <a:pt x="11159" y="11891"/>
                  <a:pt x="10716" y="11787"/>
                  <a:pt x="10096" y="11787"/>
                </a:cubicBezTo>
                <a:moveTo>
                  <a:pt x="12131" y="13809"/>
                </a:moveTo>
                <a:cubicBezTo>
                  <a:pt x="12124" y="14381"/>
                  <a:pt x="12349" y="14888"/>
                  <a:pt x="12758" y="15224"/>
                </a:cubicBezTo>
                <a:cubicBezTo>
                  <a:pt x="13167" y="15571"/>
                  <a:pt x="13755" y="15749"/>
                  <a:pt x="14566" y="15749"/>
                </a:cubicBezTo>
                <a:cubicBezTo>
                  <a:pt x="15155" y="15749"/>
                  <a:pt x="15742" y="15622"/>
                  <a:pt x="16052" y="15530"/>
                </a:cubicBezTo>
                <a:lnTo>
                  <a:pt x="16052" y="13479"/>
                </a:lnTo>
                <a:lnTo>
                  <a:pt x="14395" y="13479"/>
                </a:lnTo>
                <a:lnTo>
                  <a:pt x="14395" y="14167"/>
                </a:lnTo>
                <a:lnTo>
                  <a:pt x="15081" y="14167"/>
                </a:lnTo>
                <a:lnTo>
                  <a:pt x="15081" y="14981"/>
                </a:lnTo>
                <a:cubicBezTo>
                  <a:pt x="15002" y="15015"/>
                  <a:pt x="14818" y="15039"/>
                  <a:pt x="14586" y="15039"/>
                </a:cubicBezTo>
                <a:cubicBezTo>
                  <a:pt x="13761" y="15039"/>
                  <a:pt x="13187" y="14566"/>
                  <a:pt x="13187" y="13762"/>
                </a:cubicBezTo>
                <a:cubicBezTo>
                  <a:pt x="13187" y="12919"/>
                  <a:pt x="13821" y="12503"/>
                  <a:pt x="14659" y="12503"/>
                </a:cubicBezTo>
                <a:cubicBezTo>
                  <a:pt x="15148" y="12503"/>
                  <a:pt x="15451" y="12579"/>
                  <a:pt x="15696" y="12671"/>
                </a:cubicBezTo>
                <a:lnTo>
                  <a:pt x="15906" y="11966"/>
                </a:lnTo>
                <a:cubicBezTo>
                  <a:pt x="15689" y="11874"/>
                  <a:pt x="15247" y="11776"/>
                  <a:pt x="14672" y="11776"/>
                </a:cubicBezTo>
                <a:cubicBezTo>
                  <a:pt x="13213" y="11776"/>
                  <a:pt x="12138" y="12515"/>
                  <a:pt x="12131" y="13809"/>
                </a:cubicBezTo>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6606" y="14265"/>
                </a:moveTo>
                <a:cubicBezTo>
                  <a:pt x="6606" y="14872"/>
                  <a:pt x="6343" y="15039"/>
                  <a:pt x="5920" y="15039"/>
                </a:cubicBezTo>
                <a:cubicBezTo>
                  <a:pt x="5722" y="15039"/>
                  <a:pt x="5544" y="15010"/>
                  <a:pt x="5406" y="14969"/>
                </a:cubicBezTo>
                <a:lnTo>
                  <a:pt x="5293" y="15680"/>
                </a:lnTo>
                <a:cubicBezTo>
                  <a:pt x="5491" y="15738"/>
                  <a:pt x="5795" y="15773"/>
                  <a:pt x="6026" y="15773"/>
                </a:cubicBezTo>
                <a:cubicBezTo>
                  <a:pt x="7003" y="15773"/>
                  <a:pt x="7610" y="15385"/>
                  <a:pt x="7610" y="14276"/>
                </a:cubicBezTo>
                <a:lnTo>
                  <a:pt x="7610" y="11816"/>
                </a:lnTo>
                <a:lnTo>
                  <a:pt x="6606" y="11816"/>
                </a:lnTo>
                <a:cubicBezTo>
                  <a:pt x="6606" y="11816"/>
                  <a:pt x="6606" y="14265"/>
                  <a:pt x="6606" y="1426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6" name="Shape 2890">
            <a:extLst>
              <a:ext uri="{FF2B5EF4-FFF2-40B4-BE49-F238E27FC236}">
                <a16:creationId xmlns:a16="http://schemas.microsoft.com/office/drawing/2014/main" id="{023D4157-1D7B-7D47-B747-4BEA9C499615}"/>
              </a:ext>
            </a:extLst>
          </p:cNvPr>
          <p:cNvSpPr/>
          <p:nvPr userDrawn="1"/>
        </p:nvSpPr>
        <p:spPr>
          <a:xfrm>
            <a:off x="1001548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3031" y="13809"/>
                </a:moveTo>
                <a:cubicBezTo>
                  <a:pt x="13024" y="14381"/>
                  <a:pt x="13249" y="14888"/>
                  <a:pt x="13658" y="15223"/>
                </a:cubicBezTo>
                <a:cubicBezTo>
                  <a:pt x="14067" y="15570"/>
                  <a:pt x="14655" y="15749"/>
                  <a:pt x="15467" y="15749"/>
                </a:cubicBezTo>
                <a:cubicBezTo>
                  <a:pt x="16054" y="15749"/>
                  <a:pt x="16642" y="15622"/>
                  <a:pt x="16952" y="15530"/>
                </a:cubicBezTo>
                <a:lnTo>
                  <a:pt x="16952" y="13479"/>
                </a:lnTo>
                <a:lnTo>
                  <a:pt x="15295" y="13479"/>
                </a:lnTo>
                <a:lnTo>
                  <a:pt x="15295" y="14167"/>
                </a:lnTo>
                <a:lnTo>
                  <a:pt x="15981" y="14167"/>
                </a:lnTo>
                <a:lnTo>
                  <a:pt x="15981" y="14981"/>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6"/>
                  <a:pt x="15572" y="11776"/>
                </a:cubicBezTo>
                <a:cubicBezTo>
                  <a:pt x="14113" y="11776"/>
                  <a:pt x="13037" y="12515"/>
                  <a:pt x="13031" y="13809"/>
                </a:cubicBezTo>
                <a:moveTo>
                  <a:pt x="6169" y="13659"/>
                </a:moveTo>
                <a:cubicBezTo>
                  <a:pt x="6023" y="13659"/>
                  <a:pt x="5918" y="13653"/>
                  <a:pt x="5832" y="13636"/>
                </a:cubicBezTo>
                <a:lnTo>
                  <a:pt x="5832" y="12486"/>
                </a:lnTo>
                <a:cubicBezTo>
                  <a:pt x="5905" y="12469"/>
                  <a:pt x="6043" y="12452"/>
                  <a:pt x="6248" y="12452"/>
                </a:cubicBezTo>
                <a:cubicBezTo>
                  <a:pt x="6750" y="12452"/>
                  <a:pt x="7034" y="12665"/>
                  <a:pt x="7034" y="13023"/>
                </a:cubicBezTo>
                <a:cubicBezTo>
                  <a:pt x="7034" y="13422"/>
                  <a:pt x="6704" y="13659"/>
                  <a:pt x="6169" y="13659"/>
                </a:cubicBezTo>
                <a:moveTo>
                  <a:pt x="6196" y="11787"/>
                </a:moveTo>
                <a:cubicBezTo>
                  <a:pt x="5582" y="11787"/>
                  <a:pt x="5146" y="11822"/>
                  <a:pt x="4836" y="11868"/>
                </a:cubicBezTo>
                <a:lnTo>
                  <a:pt x="4836" y="15709"/>
                </a:lnTo>
                <a:lnTo>
                  <a:pt x="5832" y="15709"/>
                </a:lnTo>
                <a:lnTo>
                  <a:pt x="5832" y="14317"/>
                </a:lnTo>
                <a:cubicBezTo>
                  <a:pt x="5925" y="14328"/>
                  <a:pt x="6043" y="14334"/>
                  <a:pt x="6176" y="14334"/>
                </a:cubicBezTo>
                <a:cubicBezTo>
                  <a:pt x="6770" y="14334"/>
                  <a:pt x="7278" y="14207"/>
                  <a:pt x="7621" y="13924"/>
                </a:cubicBezTo>
                <a:cubicBezTo>
                  <a:pt x="7886" y="13705"/>
                  <a:pt x="8031" y="13381"/>
                  <a:pt x="8031" y="13000"/>
                </a:cubicBezTo>
                <a:cubicBezTo>
                  <a:pt x="8031" y="12619"/>
                  <a:pt x="7839" y="12296"/>
                  <a:pt x="7555" y="12099"/>
                </a:cubicBezTo>
                <a:cubicBezTo>
                  <a:pt x="7259" y="11892"/>
                  <a:pt x="6816" y="11787"/>
                  <a:pt x="6196" y="11787"/>
                </a:cubicBezTo>
                <a:moveTo>
                  <a:pt x="11195" y="12954"/>
                </a:moveTo>
                <a:cubicBezTo>
                  <a:pt x="11195" y="13537"/>
                  <a:pt x="11215" y="14063"/>
                  <a:pt x="11280" y="14577"/>
                </a:cubicBezTo>
                <a:lnTo>
                  <a:pt x="11261" y="14577"/>
                </a:lnTo>
                <a:cubicBezTo>
                  <a:pt x="11062" y="14138"/>
                  <a:pt x="10799" y="13653"/>
                  <a:pt x="10535" y="13243"/>
                </a:cubicBezTo>
                <a:lnTo>
                  <a:pt x="9611" y="11816"/>
                </a:lnTo>
                <a:lnTo>
                  <a:pt x="8436" y="11816"/>
                </a:lnTo>
                <a:lnTo>
                  <a:pt x="8436" y="15709"/>
                </a:lnTo>
                <a:lnTo>
                  <a:pt x="9360" y="15709"/>
                </a:lnTo>
                <a:lnTo>
                  <a:pt x="9360" y="14536"/>
                </a:lnTo>
                <a:cubicBezTo>
                  <a:pt x="9360" y="13901"/>
                  <a:pt x="9347" y="13352"/>
                  <a:pt x="9320" y="12838"/>
                </a:cubicBezTo>
                <a:lnTo>
                  <a:pt x="9340" y="12833"/>
                </a:lnTo>
                <a:cubicBezTo>
                  <a:pt x="9558" y="13289"/>
                  <a:pt x="9848" y="13791"/>
                  <a:pt x="10112" y="14207"/>
                </a:cubicBezTo>
                <a:lnTo>
                  <a:pt x="11062" y="15709"/>
                </a:lnTo>
                <a:lnTo>
                  <a:pt x="12119" y="15709"/>
                </a:lnTo>
                <a:lnTo>
                  <a:pt x="12119" y="11816"/>
                </a:lnTo>
                <a:lnTo>
                  <a:pt x="11195" y="11816"/>
                </a:lnTo>
                <a:cubicBezTo>
                  <a:pt x="11195" y="11816"/>
                  <a:pt x="11195" y="12954"/>
                  <a:pt x="11195" y="1295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7" name="TextBox 296">
            <a:extLst>
              <a:ext uri="{FF2B5EF4-FFF2-40B4-BE49-F238E27FC236}">
                <a16:creationId xmlns:a16="http://schemas.microsoft.com/office/drawing/2014/main" id="{223879BF-3F31-7846-A39B-624B8CFE8655}"/>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E-COMMERCE</a:t>
            </a:r>
          </a:p>
        </p:txBody>
      </p:sp>
      <p:sp>
        <p:nvSpPr>
          <p:cNvPr id="298" name="TextBox 297">
            <a:extLst>
              <a:ext uri="{FF2B5EF4-FFF2-40B4-BE49-F238E27FC236}">
                <a16:creationId xmlns:a16="http://schemas.microsoft.com/office/drawing/2014/main" id="{A4144F66-0E9F-0148-8293-39CDE52C4D02}"/>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WEB</a:t>
            </a:r>
          </a:p>
        </p:txBody>
      </p:sp>
      <p:pic>
        <p:nvPicPr>
          <p:cNvPr id="2" name="Picture 1">
            <a:extLst>
              <a:ext uri="{FF2B5EF4-FFF2-40B4-BE49-F238E27FC236}">
                <a16:creationId xmlns:a16="http://schemas.microsoft.com/office/drawing/2014/main" id="{279EC777-9BA8-BE93-F91F-61F948DC335A}"/>
              </a:ext>
            </a:extLst>
          </p:cNvPr>
          <p:cNvPicPr>
            <a:picLocks noChangeAspect="1"/>
          </p:cNvPicPr>
          <p:nvPr userDrawn="1"/>
        </p:nvPicPr>
        <p:blipFill>
          <a:blip r:embed="rId2"/>
          <a:stretch>
            <a:fillRect/>
          </a:stretch>
        </p:blipFill>
        <p:spPr>
          <a:xfrm>
            <a:off x="2620683" y="169611"/>
            <a:ext cx="1283017" cy="347432"/>
          </a:xfrm>
          <a:prstGeom prst="rect">
            <a:avLst/>
          </a:prstGeom>
        </p:spPr>
      </p:pic>
      <p:pic>
        <p:nvPicPr>
          <p:cNvPr id="3" name="Picture 2">
            <a:extLst>
              <a:ext uri="{FF2B5EF4-FFF2-40B4-BE49-F238E27FC236}">
                <a16:creationId xmlns:a16="http://schemas.microsoft.com/office/drawing/2014/main" id="{E30BF271-E3F0-0A04-1A5F-FED445D36C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2279" y="213448"/>
            <a:ext cx="1590411" cy="345741"/>
          </a:xfrm>
          <a:prstGeom prst="rect">
            <a:avLst/>
          </a:prstGeom>
        </p:spPr>
      </p:pic>
      <p:pic>
        <p:nvPicPr>
          <p:cNvPr id="4" name="Picture 37">
            <a:extLst>
              <a:ext uri="{FF2B5EF4-FFF2-40B4-BE49-F238E27FC236}">
                <a16:creationId xmlns:a16="http://schemas.microsoft.com/office/drawing/2014/main" id="{309C0290-D74D-14B0-C2C7-E60E700CB8F6}"/>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40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4393F-AD3E-B042-9A4A-BCB081714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endParaRPr lang="en-MX" dirty="0"/>
          </a:p>
        </p:txBody>
      </p:sp>
      <p:sp>
        <p:nvSpPr>
          <p:cNvPr id="3" name="Text Placeholder 2">
            <a:extLst>
              <a:ext uri="{FF2B5EF4-FFF2-40B4-BE49-F238E27FC236}">
                <a16:creationId xmlns:a16="http://schemas.microsoft.com/office/drawing/2014/main" id="{B7F0DFEF-8C02-2A47-A94E-BFFBA0AC0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6" name="Slide Number Placeholder 5">
            <a:extLst>
              <a:ext uri="{FF2B5EF4-FFF2-40B4-BE49-F238E27FC236}">
                <a16:creationId xmlns:a16="http://schemas.microsoft.com/office/drawing/2014/main" id="{BD1249F3-AA55-844E-939E-32651FC6B856}"/>
              </a:ext>
            </a:extLst>
          </p:cNvPr>
          <p:cNvSpPr>
            <a:spLocks noGrp="1"/>
          </p:cNvSpPr>
          <p:nvPr>
            <p:ph type="sldNum" sz="quarter" idx="4"/>
          </p:nvPr>
        </p:nvSpPr>
        <p:spPr>
          <a:xfrm>
            <a:off x="210724" y="6356350"/>
            <a:ext cx="335415" cy="365125"/>
          </a:xfrm>
          <a:prstGeom prst="rect">
            <a:avLst/>
          </a:prstGeom>
        </p:spPr>
        <p:txBody>
          <a:bodyPr vert="horz" lIns="91440" tIns="45720" rIns="91440" bIns="45720" rtlCol="0" anchor="ctr"/>
          <a:lstStyle>
            <a:lvl1pPr algn="ctr">
              <a:defRPr sz="800" b="0" i="0">
                <a:solidFill>
                  <a:srgbClr val="2EB8C3"/>
                </a:solidFill>
                <a:latin typeface="Montserrat Light" pitchFamily="2" charset="77"/>
              </a:defRPr>
            </a:lvl1pPr>
          </a:lstStyle>
          <a:p>
            <a:fld id="{F8D3A489-E4E3-544E-9592-2B99CB01CD52}" type="slidenum">
              <a:rPr lang="en-MX" smtClean="0"/>
              <a:pPr/>
              <a:t>‹#›</a:t>
            </a:fld>
            <a:endParaRPr lang="en-MX" dirty="0"/>
          </a:p>
        </p:txBody>
      </p:sp>
      <p:sp>
        <p:nvSpPr>
          <p:cNvPr id="9" name="TextBox 8">
            <a:extLst>
              <a:ext uri="{FF2B5EF4-FFF2-40B4-BE49-F238E27FC236}">
                <a16:creationId xmlns:a16="http://schemas.microsoft.com/office/drawing/2014/main" id="{E772525C-82C4-47B2-8950-0848E7BAC67A}"/>
              </a:ext>
              <a:ext uri="{C183D7F6-B498-43B3-948B-1728B52AA6E4}">
                <adec:decorative xmlns:adec="http://schemas.microsoft.com/office/drawing/2017/decorative" val="0"/>
              </a:ext>
            </a:extLst>
          </p:cNvPr>
          <p:cNvSpPr txBox="1"/>
          <p:nvPr userDrawn="1"/>
        </p:nvSpPr>
        <p:spPr>
          <a:xfrm>
            <a:off x="8657311" y="6545027"/>
            <a:ext cx="3303521" cy="246221"/>
          </a:xfrm>
          <a:prstGeom prst="rect">
            <a:avLst/>
          </a:prstGeom>
          <a:noFill/>
        </p:spPr>
        <p:txBody>
          <a:bodyPr wrap="square">
            <a:spAutoFit/>
          </a:bodyPr>
          <a:lstStyle/>
          <a:p>
            <a:pPr algn="r"/>
            <a:r>
              <a:rPr lang="en-US" sz="1000" dirty="0">
                <a:latin typeface="Colfax" panose="020B0304000000010002"/>
              </a:rPr>
              <a:t>© HealthBegins &amp; NCMLP 2023. All Rights Reserved.</a:t>
            </a:r>
          </a:p>
        </p:txBody>
      </p:sp>
    </p:spTree>
    <p:extLst>
      <p:ext uri="{BB962C8B-B14F-4D97-AF65-F5344CB8AC3E}">
        <p14:creationId xmlns:p14="http://schemas.microsoft.com/office/powerpoint/2010/main" val="4008975143"/>
      </p:ext>
    </p:extLst>
  </p:cSld>
  <p:clrMap bg1="lt1" tx1="dk1" bg2="lt2" tx2="dk2" accent1="accent1" accent2="accent2" accent3="accent3" accent4="accent4" accent5="accent5" accent6="accent6" hlink="hlink" folHlink="folHlink"/>
  <p:sldLayoutIdLst>
    <p:sldLayoutId id="2147483735" r:id="rId1"/>
    <p:sldLayoutId id="2147483733" r:id="rId2"/>
    <p:sldLayoutId id="2147483731" r:id="rId3"/>
    <p:sldLayoutId id="2147483665" r:id="rId4"/>
    <p:sldLayoutId id="2147483732" r:id="rId5"/>
    <p:sldLayoutId id="2147483734" r:id="rId6"/>
    <p:sldLayoutId id="2147483708" r:id="rId7"/>
    <p:sldLayoutId id="2147483709" r:id="rId8"/>
    <p:sldLayoutId id="2147483710" r:id="rId9"/>
    <p:sldLayoutId id="2147483711" r:id="rId10"/>
  </p:sldLayoutIdLst>
  <p:txStyles>
    <p:title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www.ssa.gov/news/press/factsheets/colafacts2024.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s://lsnc.net/" TargetMode="External"/><Relationship Id="rId3" Type="http://schemas.openxmlformats.org/officeDocument/2006/relationships/hyperlink" Target="https://www.medical-legalpartnership.org/" TargetMode="External"/><Relationship Id="rId7" Type="http://schemas.openxmlformats.org/officeDocument/2006/relationships/hyperlink" Target="https://lasoregon.or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coloradolegalservices.org/" TargetMode="External"/><Relationship Id="rId5" Type="http://schemas.openxmlformats.org/officeDocument/2006/relationships/hyperlink" Target="https://www.whotellsthestory.org/" TargetMode="External"/><Relationship Id="rId10" Type="http://schemas.openxmlformats.org/officeDocument/2006/relationships/hyperlink" Target="https://nlsla.org/" TargetMode="External"/><Relationship Id="rId4" Type="http://schemas.openxmlformats.org/officeDocument/2006/relationships/hyperlink" Target="https://healthbegins.org/" TargetMode="External"/><Relationship Id="rId9" Type="http://schemas.openxmlformats.org/officeDocument/2006/relationships/hyperlink" Target="https://www.mdlab.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AE35-9DBD-25EA-0DEE-F1842A523065}"/>
              </a:ext>
            </a:extLst>
          </p:cNvPr>
          <p:cNvSpPr>
            <a:spLocks noGrp="1"/>
          </p:cNvSpPr>
          <p:nvPr>
            <p:ph type="title" idx="4294967295"/>
          </p:nvPr>
        </p:nvSpPr>
        <p:spPr>
          <a:xfrm>
            <a:off x="838200" y="-1325563"/>
            <a:ext cx="10515600" cy="1008063"/>
          </a:xfrm>
        </p:spPr>
        <p:txBody>
          <a:bodyPr vert="horz" lIns="91440" tIns="45720" rIns="91440" bIns="45720" rtlCol="0" anchor="b">
            <a:noAutofit/>
          </a:bodyPr>
          <a:lstStyle/>
          <a:p>
            <a:pPr algn="ctr"/>
            <a:r>
              <a:rPr lang="en-US" dirty="0"/>
              <a:t>Supplemental Security Income (SSI) &amp;</a:t>
            </a:r>
            <a:br>
              <a:rPr lang="en-US" dirty="0"/>
            </a:br>
            <a:r>
              <a:rPr lang="en-US" dirty="0"/>
              <a:t>Social Security Disability Insurance (SSDI)</a:t>
            </a:r>
          </a:p>
        </p:txBody>
      </p:sp>
      <p:sp>
        <p:nvSpPr>
          <p:cNvPr id="16" name="Content Placeholder 47">
            <a:extLst>
              <a:ext uri="{FF2B5EF4-FFF2-40B4-BE49-F238E27FC236}">
                <a16:creationId xmlns:a16="http://schemas.microsoft.com/office/drawing/2014/main" id="{40E799DD-F869-AED0-78F5-F5B937DFF648}"/>
              </a:ext>
            </a:extLst>
          </p:cNvPr>
          <p:cNvSpPr>
            <a:spLocks noGrp="1"/>
          </p:cNvSpPr>
          <p:nvPr>
            <p:ph sz="half" idx="15"/>
          </p:nvPr>
        </p:nvSpPr>
        <p:spPr>
          <a:xfrm>
            <a:off x="5732223" y="453225"/>
            <a:ext cx="5373672" cy="820501"/>
          </a:xfrm>
        </p:spPr>
        <p:txBody>
          <a:bodyPr>
            <a:normAutofit/>
          </a:bodyPr>
          <a:lstStyle/>
          <a:p>
            <a:pPr>
              <a:lnSpc>
                <a:spcPct val="120000"/>
              </a:lnSpc>
            </a:pPr>
            <a:r>
              <a:rPr lang="en-US" sz="3600" dirty="0"/>
              <a:t>SSI and SSDI</a:t>
            </a:r>
          </a:p>
        </p:txBody>
      </p:sp>
      <p:sp>
        <p:nvSpPr>
          <p:cNvPr id="19" name="Text Placeholder 46">
            <a:extLst>
              <a:ext uri="{FF2B5EF4-FFF2-40B4-BE49-F238E27FC236}">
                <a16:creationId xmlns:a16="http://schemas.microsoft.com/office/drawing/2014/main" id="{0146E0D5-4FF8-8671-4C2F-ED00BB6C5E42}"/>
              </a:ext>
            </a:extLst>
          </p:cNvPr>
          <p:cNvSpPr txBox="1">
            <a:spLocks/>
          </p:cNvSpPr>
          <p:nvPr/>
        </p:nvSpPr>
        <p:spPr>
          <a:xfrm>
            <a:off x="5732224" y="1193177"/>
            <a:ext cx="5485126" cy="1110387"/>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b="0" i="0" kern="1200" spc="0">
                <a:solidFill>
                  <a:schemeClr val="tx1">
                    <a:lumMod val="75000"/>
                    <a:lumOff val="25000"/>
                  </a:schemeClr>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5000"/>
              </a:lnSpc>
              <a:spcBef>
                <a:spcPts val="0"/>
              </a:spcBef>
            </a:pPr>
            <a:r>
              <a:rPr lang="en-US" sz="1200" dirty="0">
                <a:solidFill>
                  <a:schemeClr val="tx1"/>
                </a:solidFill>
                <a:ea typeface="Times New Roman" panose="02020603050405020304" pitchFamily="18" charset="0"/>
                <a:cs typeface="Times New Roman" panose="02020603050405020304" pitchFamily="18" charset="0"/>
              </a:rPr>
              <a:t>One of the biggest challenges to stable housing is affordability. </a:t>
            </a:r>
            <a:r>
              <a:rPr lang="en-US" sz="1200" b="1" dirty="0">
                <a:solidFill>
                  <a:schemeClr val="tx1"/>
                </a:solidFill>
                <a:ea typeface="Times New Roman" panose="02020603050405020304" pitchFamily="18" charset="0"/>
                <a:cs typeface="Times New Roman" panose="02020603050405020304" pitchFamily="18" charset="0"/>
              </a:rPr>
              <a:t>The fastest way to stabilize someone’s housing is to increase their income. </a:t>
            </a:r>
            <a:r>
              <a:rPr lang="en-US" sz="1200" dirty="0">
                <a:solidFill>
                  <a:schemeClr val="tx1"/>
                </a:solidFill>
                <a:ea typeface="Times New Roman" panose="02020603050405020304" pitchFamily="18" charset="0"/>
                <a:cs typeface="Times New Roman" panose="02020603050405020304" pitchFamily="18" charset="0"/>
              </a:rPr>
              <a:t>There are two programs that provide cash benefits to people with disabilities who have a medical condition that prevents them from working.</a:t>
            </a:r>
            <a:endParaRPr lang="en-US" sz="1200" dirty="0">
              <a:solidFill>
                <a:schemeClr val="tx1"/>
              </a:solidFill>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C7F6F5D-A0FE-8313-95EB-8AF0E45C0E8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25365" y="2641511"/>
            <a:ext cx="1228263" cy="1228263"/>
          </a:xfrm>
          <a:prstGeom prst="rect">
            <a:avLst/>
          </a:prstGeom>
        </p:spPr>
      </p:pic>
      <p:sp>
        <p:nvSpPr>
          <p:cNvPr id="14" name="TextBox 13">
            <a:extLst>
              <a:ext uri="{FF2B5EF4-FFF2-40B4-BE49-F238E27FC236}">
                <a16:creationId xmlns:a16="http://schemas.microsoft.com/office/drawing/2014/main" id="{B96C0317-92EB-D372-75D6-E6360D97F0AA}"/>
              </a:ext>
            </a:extLst>
          </p:cNvPr>
          <p:cNvSpPr txBox="1"/>
          <p:nvPr/>
        </p:nvSpPr>
        <p:spPr>
          <a:xfrm>
            <a:off x="7432452" y="2625536"/>
            <a:ext cx="3784897" cy="1715854"/>
          </a:xfrm>
          <a:prstGeom prst="rect">
            <a:avLst/>
          </a:prstGeom>
          <a:noFill/>
        </p:spPr>
        <p:txBody>
          <a:bodyPr wrap="square">
            <a:spAutoFit/>
          </a:bodyPr>
          <a:lstStyle/>
          <a:p>
            <a:pPr>
              <a:lnSpc>
                <a:spcPct val="125000"/>
              </a:lnSpc>
            </a:pPr>
            <a:r>
              <a:rPr lang="en-US" sz="1300" b="1" dirty="0">
                <a:effectLst/>
                <a:latin typeface="Colfax" panose="020B0304000000010002" pitchFamily="34" charset="0"/>
                <a:ea typeface="Times New Roman" panose="02020603050405020304" pitchFamily="18" charset="0"/>
              </a:rPr>
              <a:t>Supplemental Security Income (SSI)</a:t>
            </a:r>
          </a:p>
          <a:p>
            <a:pPr marL="342900" marR="0" lvl="0" indent="-342900" fontAlgn="base">
              <a:lnSpc>
                <a:spcPct val="125000"/>
              </a:lnSpc>
              <a:spcBef>
                <a:spcPts val="0"/>
              </a:spcBef>
              <a:spcAft>
                <a:spcPts val="0"/>
              </a:spcAft>
              <a:buSzPts val="1000"/>
              <a:buFont typeface="Symbol" panose="05050102010706020507" pitchFamily="18" charset="2"/>
              <a:buChar char=""/>
              <a:tabLst>
                <a:tab pos="457200" algn="l"/>
              </a:tabLst>
            </a:pPr>
            <a:r>
              <a:rPr lang="en-US" sz="1200" dirty="0">
                <a:effectLst/>
                <a:latin typeface="Colfax" panose="020B0304000000010002" pitchFamily="34" charset="0"/>
                <a:ea typeface="Times New Roman" panose="02020603050405020304" pitchFamily="18" charset="0"/>
                <a:cs typeface="Times New Roman" panose="02020603050405020304" pitchFamily="18" charset="0"/>
              </a:rPr>
              <a:t>For people with limited income who </a:t>
            </a:r>
            <a:r>
              <a:rPr lang="en-US" sz="1200" b="1" dirty="0">
                <a:effectLst/>
                <a:latin typeface="Colfax" panose="020B0304000000010002" pitchFamily="34" charset="0"/>
                <a:ea typeface="Times New Roman" panose="02020603050405020304" pitchFamily="18" charset="0"/>
                <a:cs typeface="Times New Roman" panose="02020603050405020304" pitchFamily="18" charset="0"/>
              </a:rPr>
              <a:t>don’t</a:t>
            </a:r>
            <a:br>
              <a:rPr lang="en-US" sz="1200" b="1" dirty="0">
                <a:effectLst/>
                <a:latin typeface="Colfax" panose="020B0304000000010002" pitchFamily="34" charset="0"/>
                <a:ea typeface="Times New Roman" panose="02020603050405020304" pitchFamily="18" charset="0"/>
                <a:cs typeface="Times New Roman" panose="02020603050405020304" pitchFamily="18" charset="0"/>
              </a:rPr>
            </a:br>
            <a:r>
              <a:rPr lang="en-US" sz="1200" b="1" dirty="0">
                <a:effectLst/>
                <a:latin typeface="Colfax" panose="020B0304000000010002" pitchFamily="34" charset="0"/>
                <a:ea typeface="Times New Roman" panose="02020603050405020304" pitchFamily="18" charset="0"/>
                <a:cs typeface="Times New Roman" panose="02020603050405020304" pitchFamily="18" charset="0"/>
              </a:rPr>
              <a:t>have enough of a connection to the workforce </a:t>
            </a:r>
            <a:r>
              <a:rPr lang="en-US" sz="1200" dirty="0">
                <a:effectLst/>
                <a:latin typeface="Colfax" panose="020B0304000000010002" pitchFamily="34" charset="0"/>
                <a:ea typeface="Times New Roman" panose="02020603050405020304" pitchFamily="18" charset="0"/>
                <a:cs typeface="Times New Roman" panose="02020603050405020304" pitchFamily="18" charset="0"/>
              </a:rPr>
              <a:t>/ “on the books” work history</a:t>
            </a:r>
            <a:endParaRPr lang="en-US" sz="1200" dirty="0">
              <a:effectLst/>
              <a:latin typeface="Colfax" panose="020B0304000000010002" pitchFamily="34" charset="0"/>
              <a:ea typeface="Calibri" panose="020F0502020204030204" pitchFamily="34" charset="0"/>
              <a:cs typeface="Times New Roman" panose="02020603050405020304" pitchFamily="18" charset="0"/>
            </a:endParaRPr>
          </a:p>
          <a:p>
            <a:pPr marL="342900" marR="0" lvl="0" indent="-342900" fontAlgn="base">
              <a:lnSpc>
                <a:spcPct val="125000"/>
              </a:lnSpc>
              <a:spcBef>
                <a:spcPts val="0"/>
              </a:spcBef>
              <a:spcAft>
                <a:spcPts val="0"/>
              </a:spcAft>
              <a:buSzPts val="1000"/>
              <a:buFont typeface="Symbol" panose="05050102010706020507" pitchFamily="18" charset="2"/>
              <a:buChar char=""/>
              <a:tabLst>
                <a:tab pos="457200" algn="l"/>
              </a:tabLst>
            </a:pPr>
            <a:r>
              <a:rPr lang="en-US" sz="1200" dirty="0">
                <a:effectLst/>
                <a:latin typeface="Colfax" panose="020B0304000000010002" pitchFamily="34" charset="0"/>
                <a:ea typeface="Times New Roman" panose="02020603050405020304" pitchFamily="18" charset="0"/>
                <a:cs typeface="Times New Roman" panose="02020603050405020304" pitchFamily="18" charset="0"/>
              </a:rPr>
              <a:t>In 2024, the maximum federal benefit for an eligible </a:t>
            </a:r>
            <a:r>
              <a:rPr lang="en-US" sz="1200" dirty="0">
                <a:latin typeface="Colfax" panose="020B0304000000010002" pitchFamily="34" charset="0"/>
                <a:ea typeface="Times New Roman" panose="02020603050405020304" pitchFamily="18" charset="0"/>
                <a:cs typeface="Times New Roman" panose="02020603050405020304" pitchFamily="18" charset="0"/>
              </a:rPr>
              <a:t>individual</a:t>
            </a:r>
            <a:r>
              <a:rPr lang="en-US" sz="1200" dirty="0">
                <a:effectLst/>
                <a:latin typeface="Colfax" panose="020B0304000000010002" pitchFamily="34" charset="0"/>
                <a:ea typeface="Times New Roman" panose="02020603050405020304" pitchFamily="18" charset="0"/>
                <a:cs typeface="Times New Roman" panose="02020603050405020304" pitchFamily="18" charset="0"/>
              </a:rPr>
              <a:t> is </a:t>
            </a:r>
            <a:r>
              <a:rPr lang="en-US" sz="1200" b="1" dirty="0">
                <a:effectLst/>
                <a:latin typeface="Colfax" panose="020B0304000000010002" pitchFamily="34" charset="0"/>
                <a:ea typeface="Times New Roman" panose="02020603050405020304" pitchFamily="18" charset="0"/>
                <a:cs typeface="Times New Roman" panose="02020603050405020304" pitchFamily="18" charset="0"/>
              </a:rPr>
              <a:t>$943 / month</a:t>
            </a:r>
            <a:br>
              <a:rPr lang="en-US" sz="1200" dirty="0">
                <a:effectLst/>
                <a:latin typeface="Colfax" panose="020B0304000000010002" pitchFamily="34" charset="0"/>
                <a:ea typeface="Times New Roman" panose="02020603050405020304" pitchFamily="18" charset="0"/>
                <a:cs typeface="Times New Roman" panose="02020603050405020304" pitchFamily="18" charset="0"/>
              </a:rPr>
            </a:br>
            <a:r>
              <a:rPr lang="en-US" sz="1200" dirty="0">
                <a:effectLst/>
                <a:latin typeface="Colfax" panose="020B0304000000010002" pitchFamily="34" charset="0"/>
                <a:ea typeface="Times New Roman" panose="02020603050405020304" pitchFamily="18" charset="0"/>
                <a:cs typeface="Times New Roman" panose="02020603050405020304" pitchFamily="18" charset="0"/>
              </a:rPr>
              <a:t>(some states supplement)</a:t>
            </a:r>
            <a:endParaRPr lang="en-US" sz="1200" dirty="0">
              <a:effectLst/>
              <a:latin typeface="Colfax" panose="020B0304000000010002"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09E49D8-6E24-2496-B48B-A643D8E303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25365" y="4765014"/>
            <a:ext cx="1228263" cy="1228263"/>
          </a:xfrm>
          <a:prstGeom prst="rect">
            <a:avLst/>
          </a:prstGeom>
        </p:spPr>
      </p:pic>
      <p:sp>
        <p:nvSpPr>
          <p:cNvPr id="6" name="TextBox 5">
            <a:extLst>
              <a:ext uri="{FF2B5EF4-FFF2-40B4-BE49-F238E27FC236}">
                <a16:creationId xmlns:a16="http://schemas.microsoft.com/office/drawing/2014/main" id="{9C456205-A094-83BC-FE71-2FF08D581B3E}"/>
              </a:ext>
            </a:extLst>
          </p:cNvPr>
          <p:cNvSpPr txBox="1"/>
          <p:nvPr/>
        </p:nvSpPr>
        <p:spPr>
          <a:xfrm>
            <a:off x="7451214" y="4718738"/>
            <a:ext cx="3702774" cy="1485022"/>
          </a:xfrm>
          <a:prstGeom prst="rect">
            <a:avLst/>
          </a:prstGeom>
          <a:noFill/>
        </p:spPr>
        <p:txBody>
          <a:bodyPr wrap="square">
            <a:spAutoFit/>
          </a:bodyPr>
          <a:lstStyle/>
          <a:p>
            <a:pPr marL="0" marR="0">
              <a:lnSpc>
                <a:spcPct val="125000"/>
              </a:lnSpc>
              <a:spcBef>
                <a:spcPts val="0"/>
              </a:spcBef>
              <a:spcAft>
                <a:spcPts val="0"/>
              </a:spcAft>
            </a:pPr>
            <a:r>
              <a:rPr lang="en-US" sz="1300" b="1" dirty="0">
                <a:effectLst/>
                <a:latin typeface="Colfax" panose="020B0304000000010002" pitchFamily="34" charset="0"/>
                <a:ea typeface="Times New Roman" panose="02020603050405020304" pitchFamily="18" charset="0"/>
                <a:cs typeface="Times New Roman" panose="02020603050405020304" pitchFamily="18" charset="0"/>
              </a:rPr>
              <a:t>Social Security Disability Insurance (SSDI)</a:t>
            </a:r>
            <a:endParaRPr lang="en-US" sz="1300" b="1" dirty="0">
              <a:effectLst/>
              <a:latin typeface="Colfax" panose="020B0304000000010002" pitchFamily="34" charset="0"/>
              <a:ea typeface="Calibri" panose="020F0502020204030204" pitchFamily="34" charset="0"/>
              <a:cs typeface="Times New Roman" panose="02020603050405020304" pitchFamily="18" charset="0"/>
            </a:endParaRPr>
          </a:p>
          <a:p>
            <a:pPr marL="342900" marR="0" lvl="0" indent="-342900" fontAlgn="base">
              <a:lnSpc>
                <a:spcPct val="125000"/>
              </a:lnSpc>
              <a:spcBef>
                <a:spcPts val="0"/>
              </a:spcBef>
              <a:spcAft>
                <a:spcPts val="0"/>
              </a:spcAft>
              <a:buSzPts val="1000"/>
              <a:buFont typeface="Symbol" panose="05050102010706020507" pitchFamily="18" charset="2"/>
              <a:buChar char=""/>
              <a:tabLst>
                <a:tab pos="457200" algn="l"/>
              </a:tabLst>
            </a:pPr>
            <a:r>
              <a:rPr lang="en-US" sz="1200" dirty="0">
                <a:effectLst/>
                <a:latin typeface="Colfax" panose="020B0304000000010002" pitchFamily="34" charset="0"/>
                <a:ea typeface="Times New Roman" panose="02020603050405020304" pitchFamily="18" charset="0"/>
                <a:cs typeface="Times New Roman" panose="02020603050405020304" pitchFamily="18" charset="0"/>
              </a:rPr>
              <a:t>For anyone (any income level) with </a:t>
            </a:r>
            <a:r>
              <a:rPr lang="en-US" sz="1200" b="1" dirty="0">
                <a:effectLst/>
                <a:latin typeface="Colfax" panose="020B0304000000010002" pitchFamily="34" charset="0"/>
                <a:ea typeface="Times New Roman" panose="02020603050405020304" pitchFamily="18" charset="0"/>
                <a:cs typeface="Times New Roman" panose="02020603050405020304" pitchFamily="18" charset="0"/>
              </a:rPr>
              <a:t>enough </a:t>
            </a:r>
            <a:r>
              <a:rPr lang="en-US" sz="1200" b="1" dirty="0">
                <a:latin typeface="Colfax" panose="020B0304000000010002" pitchFamily="34" charset="0"/>
                <a:ea typeface="Times New Roman" panose="02020603050405020304" pitchFamily="18" charset="0"/>
                <a:cs typeface="Times New Roman" panose="02020603050405020304" pitchFamily="18" charset="0"/>
              </a:rPr>
              <a:t>“on the books” </a:t>
            </a:r>
            <a:r>
              <a:rPr lang="en-US" sz="1200" b="1" dirty="0">
                <a:effectLst/>
                <a:latin typeface="Colfax" panose="020B0304000000010002" pitchFamily="34" charset="0"/>
                <a:ea typeface="Times New Roman" panose="02020603050405020304" pitchFamily="18" charset="0"/>
                <a:cs typeface="Times New Roman" panose="02020603050405020304" pitchFamily="18" charset="0"/>
              </a:rPr>
              <a:t>work history</a:t>
            </a:r>
            <a:endParaRPr lang="en-US" sz="1200" b="1" dirty="0">
              <a:effectLst/>
              <a:latin typeface="Colfax" panose="020B0304000000010002" pitchFamily="34" charset="0"/>
              <a:ea typeface="Calibri" panose="020F0502020204030204" pitchFamily="34" charset="0"/>
              <a:cs typeface="Times New Roman" panose="02020603050405020304" pitchFamily="18" charset="0"/>
            </a:endParaRPr>
          </a:p>
          <a:p>
            <a:pPr marL="342900" marR="0" lvl="0" indent="-342900" fontAlgn="base">
              <a:lnSpc>
                <a:spcPct val="125000"/>
              </a:lnSpc>
              <a:spcBef>
                <a:spcPts val="0"/>
              </a:spcBef>
              <a:spcAft>
                <a:spcPts val="0"/>
              </a:spcAft>
              <a:buSzPts val="1000"/>
              <a:buFont typeface="Symbol" panose="05050102010706020507" pitchFamily="18" charset="2"/>
              <a:buChar char=""/>
              <a:tabLst>
                <a:tab pos="457200" algn="l"/>
              </a:tabLst>
            </a:pPr>
            <a:r>
              <a:rPr lang="en-US" sz="1200" dirty="0">
                <a:effectLst/>
                <a:latin typeface="Colfax" panose="020B0304000000010002" pitchFamily="34" charset="0"/>
                <a:ea typeface="Times New Roman" panose="02020603050405020304" pitchFamily="18" charset="0"/>
                <a:cs typeface="Times New Roman" panose="02020603050405020304" pitchFamily="18" charset="0"/>
              </a:rPr>
              <a:t>Benefit based on income history</a:t>
            </a:r>
          </a:p>
          <a:p>
            <a:pPr marL="800100" lvl="1" indent="-342900" fontAlgn="base">
              <a:lnSpc>
                <a:spcPct val="125000"/>
              </a:lnSpc>
              <a:buSzPts val="1000"/>
              <a:buFont typeface="Wingdings" panose="05000000000000000000" pitchFamily="2" charset="2"/>
              <a:buChar char="Ø"/>
              <a:tabLst>
                <a:tab pos="457200" algn="l"/>
              </a:tabLst>
            </a:pPr>
            <a:r>
              <a:rPr lang="en-US" sz="1200" dirty="0">
                <a:latin typeface="Colfax" panose="020B0304000000010002" pitchFamily="34" charset="0"/>
                <a:ea typeface="Calibri" panose="020F0502020204030204" pitchFamily="34" charset="0"/>
                <a:cs typeface="Times New Roman" panose="02020603050405020304" pitchFamily="18" charset="0"/>
              </a:rPr>
              <a:t>2024 benefit cap = $3,822 / month</a:t>
            </a:r>
            <a:endParaRPr lang="en-US" sz="1200" baseline="30000" dirty="0">
              <a:latin typeface="Colfax" panose="020B0304000000010002" pitchFamily="34" charset="0"/>
              <a:ea typeface="Calibri" panose="020F0502020204030204" pitchFamily="34" charset="0"/>
              <a:cs typeface="Times New Roman" panose="02020603050405020304" pitchFamily="18" charset="0"/>
            </a:endParaRPr>
          </a:p>
          <a:p>
            <a:pPr marL="800100" lvl="1" indent="-342900" fontAlgn="base">
              <a:lnSpc>
                <a:spcPct val="125000"/>
              </a:lnSpc>
              <a:buSzPts val="1000"/>
              <a:buFont typeface="Wingdings" panose="05000000000000000000" pitchFamily="2" charset="2"/>
              <a:buChar char="Ø"/>
              <a:tabLst>
                <a:tab pos="457200" algn="l"/>
              </a:tabLst>
            </a:pPr>
            <a:r>
              <a:rPr lang="en-US" sz="1200" b="1" dirty="0">
                <a:effectLst/>
                <a:latin typeface="Colfax" panose="020B0304000000010002" pitchFamily="34" charset="0"/>
                <a:ea typeface="Calibri" panose="020F0502020204030204" pitchFamily="34" charset="0"/>
                <a:cs typeface="Times New Roman" panose="02020603050405020304" pitchFamily="18" charset="0"/>
              </a:rPr>
              <a:t>Avg. benefit = $1,537 / month</a:t>
            </a:r>
            <a:endParaRPr lang="en-US" sz="1200" b="1" baseline="30000" dirty="0">
              <a:effectLst/>
              <a:latin typeface="Colfax" panose="020B0304000000010002"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6F660B4-7991-34EF-7B59-F5FE5DCBC98B}"/>
              </a:ext>
            </a:extLst>
          </p:cNvPr>
          <p:cNvSpPr txBox="1"/>
          <p:nvPr/>
        </p:nvSpPr>
        <p:spPr>
          <a:xfrm>
            <a:off x="334963" y="6240323"/>
            <a:ext cx="4775517" cy="400110"/>
          </a:xfrm>
          <a:prstGeom prst="rect">
            <a:avLst/>
          </a:prstGeom>
          <a:noFill/>
        </p:spPr>
        <p:txBody>
          <a:bodyPr wrap="square" rtlCol="0">
            <a:spAutoFit/>
          </a:bodyPr>
          <a:lstStyle/>
          <a:p>
            <a:r>
              <a:rPr lang="en-US" sz="1000" dirty="0">
                <a:solidFill>
                  <a:schemeClr val="bg1"/>
                </a:solidFill>
                <a:latin typeface="Colfax" panose="020B0304000000010002" pitchFamily="34" charset="0"/>
              </a:rPr>
              <a:t>Source: SSA Social Security Fact Sheet </a:t>
            </a:r>
            <a:r>
              <a:rPr lang="en-US" sz="1000" dirty="0">
                <a:solidFill>
                  <a:schemeClr val="bg1"/>
                </a:solidFill>
                <a:latin typeface="Colfax" panose="020B0304000000010002" pitchFamily="34" charset="0"/>
                <a:hlinkClick r:id="rId4">
                  <a:extLst>
                    <a:ext uri="{A12FA001-AC4F-418D-AE19-62706E023703}">
                      <ahyp:hlinkClr xmlns:ahyp="http://schemas.microsoft.com/office/drawing/2018/hyperlinkcolor" val="tx"/>
                    </a:ext>
                  </a:extLst>
                </a:hlinkClick>
              </a:rPr>
              <a:t>https://www.ssa.gov/news/press/factsheets/colafacts2024.pdf</a:t>
            </a:r>
            <a:r>
              <a:rPr lang="en-US" sz="1000" dirty="0">
                <a:solidFill>
                  <a:schemeClr val="bg1"/>
                </a:solidFill>
                <a:latin typeface="Colfax" panose="020B0304000000010002" pitchFamily="34" charset="0"/>
              </a:rPr>
              <a:t>  </a:t>
            </a:r>
          </a:p>
        </p:txBody>
      </p:sp>
      <p:cxnSp>
        <p:nvCxnSpPr>
          <p:cNvPr id="13" name="Straight Connector 12">
            <a:extLst>
              <a:ext uri="{FF2B5EF4-FFF2-40B4-BE49-F238E27FC236}">
                <a16:creationId xmlns:a16="http://schemas.microsoft.com/office/drawing/2014/main" id="{1C13F69B-BB3A-86C7-3E60-1F9BBD3D52B5}"/>
              </a:ext>
              <a:ext uri="{C183D7F6-B498-43B3-948B-1728B52AA6E4}">
                <adec:decorative xmlns:adec="http://schemas.microsoft.com/office/drawing/2017/decorative" val="1"/>
              </a:ext>
            </a:extLst>
          </p:cNvPr>
          <p:cNvCxnSpPr>
            <a:cxnSpLocks/>
          </p:cNvCxnSpPr>
          <p:nvPr/>
        </p:nvCxnSpPr>
        <p:spPr>
          <a:xfrm flipH="1">
            <a:off x="5995538" y="2836913"/>
            <a:ext cx="849085" cy="798481"/>
          </a:xfrm>
          <a:prstGeom prst="line">
            <a:avLst/>
          </a:prstGeom>
          <a:ln w="38100">
            <a:solidFill>
              <a:srgbClr val="195D9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19E999C-57EB-C08C-3EB3-931EDD0724C5}"/>
              </a:ext>
              <a:ext uri="{C183D7F6-B498-43B3-948B-1728B52AA6E4}">
                <adec:decorative xmlns:adec="http://schemas.microsoft.com/office/drawing/2017/decorative" val="1"/>
              </a:ext>
            </a:extLst>
          </p:cNvPr>
          <p:cNvCxnSpPr>
            <a:cxnSpLocks/>
          </p:cNvCxnSpPr>
          <p:nvPr/>
        </p:nvCxnSpPr>
        <p:spPr>
          <a:xfrm>
            <a:off x="6008601" y="2849976"/>
            <a:ext cx="862148" cy="785418"/>
          </a:xfrm>
          <a:prstGeom prst="line">
            <a:avLst/>
          </a:prstGeom>
          <a:ln w="38100">
            <a:solidFill>
              <a:srgbClr val="195D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914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087307E5-8575-6659-5526-F895341CFECC}"/>
              </a:ext>
              <a:ext uri="{C183D7F6-B498-43B3-948B-1728B52AA6E4}">
                <adec:decorative xmlns:adec="http://schemas.microsoft.com/office/drawing/2017/decorative" val="1"/>
              </a:ext>
            </a:extLst>
          </p:cNvPr>
          <p:cNvCxnSpPr>
            <a:cxnSpLocks/>
          </p:cNvCxnSpPr>
          <p:nvPr/>
        </p:nvCxnSpPr>
        <p:spPr>
          <a:xfrm>
            <a:off x="5738758" y="2181424"/>
            <a:ext cx="3089930" cy="0"/>
          </a:xfrm>
          <a:prstGeom prst="line">
            <a:avLst/>
          </a:prstGeom>
          <a:ln w="57150">
            <a:solidFill>
              <a:srgbClr val="F1562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997E71-C0A3-D371-0FD9-7C07346CBB12}"/>
              </a:ext>
              <a:ext uri="{C183D7F6-B498-43B3-948B-1728B52AA6E4}">
                <adec:decorative xmlns:adec="http://schemas.microsoft.com/office/drawing/2017/decorative" val="1"/>
              </a:ext>
            </a:extLst>
          </p:cNvPr>
          <p:cNvCxnSpPr>
            <a:cxnSpLocks/>
          </p:cNvCxnSpPr>
          <p:nvPr/>
        </p:nvCxnSpPr>
        <p:spPr>
          <a:xfrm>
            <a:off x="5764736" y="4531751"/>
            <a:ext cx="11120" cy="1007878"/>
          </a:xfrm>
          <a:prstGeom prst="line">
            <a:avLst/>
          </a:prstGeom>
          <a:ln w="57150">
            <a:solidFill>
              <a:srgbClr val="F1562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0DBE66E-9B13-B666-9985-D1BBAAEE8DC3}"/>
              </a:ext>
              <a:ext uri="{C183D7F6-B498-43B3-948B-1728B52AA6E4}">
                <adec:decorative xmlns:adec="http://schemas.microsoft.com/office/drawing/2017/decorative" val="1"/>
              </a:ext>
            </a:extLst>
          </p:cNvPr>
          <p:cNvCxnSpPr>
            <a:cxnSpLocks/>
          </p:cNvCxnSpPr>
          <p:nvPr/>
        </p:nvCxnSpPr>
        <p:spPr>
          <a:xfrm>
            <a:off x="9806414" y="4319458"/>
            <a:ext cx="6687" cy="993128"/>
          </a:xfrm>
          <a:prstGeom prst="line">
            <a:avLst/>
          </a:prstGeom>
          <a:ln w="57150">
            <a:solidFill>
              <a:srgbClr val="195D98"/>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7F6FB9D-4633-7DFF-FDA5-F56682136B52}"/>
              </a:ext>
              <a:ext uri="{C183D7F6-B498-43B3-948B-1728B52AA6E4}">
                <adec:decorative xmlns:adec="http://schemas.microsoft.com/office/drawing/2017/decorative" val="1"/>
              </a:ext>
            </a:extLst>
          </p:cNvPr>
          <p:cNvCxnSpPr>
            <a:cxnSpLocks/>
          </p:cNvCxnSpPr>
          <p:nvPr/>
        </p:nvCxnSpPr>
        <p:spPr>
          <a:xfrm flipV="1">
            <a:off x="8381984" y="4291626"/>
            <a:ext cx="912720" cy="10099"/>
          </a:xfrm>
          <a:prstGeom prst="line">
            <a:avLst/>
          </a:prstGeom>
          <a:ln w="57150">
            <a:solidFill>
              <a:srgbClr val="195D98"/>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EF0CF89-83B0-1558-8449-4ABD2BCC2E98}"/>
              </a:ext>
              <a:ext uri="{C183D7F6-B498-43B3-948B-1728B52AA6E4}">
                <adec:decorative xmlns:adec="http://schemas.microsoft.com/office/drawing/2017/decorative" val="1"/>
              </a:ext>
            </a:extLst>
          </p:cNvPr>
          <p:cNvCxnSpPr>
            <a:cxnSpLocks/>
            <a:stCxn id="39" idx="2"/>
            <a:endCxn id="95" idx="0"/>
          </p:cNvCxnSpPr>
          <p:nvPr/>
        </p:nvCxnSpPr>
        <p:spPr>
          <a:xfrm>
            <a:off x="9775655" y="3449276"/>
            <a:ext cx="3928" cy="1154949"/>
          </a:xfrm>
          <a:prstGeom prst="line">
            <a:avLst/>
          </a:prstGeom>
          <a:ln w="57150">
            <a:solidFill>
              <a:srgbClr val="195D98"/>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18850CF-CBF3-F20D-A507-3B98FC53835B}"/>
              </a:ext>
              <a:ext uri="{C183D7F6-B498-43B3-948B-1728B52AA6E4}">
                <adec:decorative xmlns:adec="http://schemas.microsoft.com/office/drawing/2017/decorative" val="1"/>
              </a:ext>
            </a:extLst>
          </p:cNvPr>
          <p:cNvCxnSpPr>
            <a:cxnSpLocks/>
          </p:cNvCxnSpPr>
          <p:nvPr/>
        </p:nvCxnSpPr>
        <p:spPr>
          <a:xfrm flipH="1">
            <a:off x="5756507" y="2169249"/>
            <a:ext cx="2767" cy="574604"/>
          </a:xfrm>
          <a:prstGeom prst="line">
            <a:avLst/>
          </a:prstGeom>
          <a:ln w="57150">
            <a:solidFill>
              <a:srgbClr val="F15623"/>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5CB2832-F1C3-2E33-37B8-18C8E42BBAC9}"/>
              </a:ext>
              <a:ext uri="{C183D7F6-B498-43B3-948B-1728B52AA6E4}">
                <adec:decorative xmlns:adec="http://schemas.microsoft.com/office/drawing/2017/decorative" val="1"/>
              </a:ext>
            </a:extLst>
          </p:cNvPr>
          <p:cNvCxnSpPr>
            <a:cxnSpLocks/>
            <a:endCxn id="36" idx="0"/>
          </p:cNvCxnSpPr>
          <p:nvPr/>
        </p:nvCxnSpPr>
        <p:spPr>
          <a:xfrm>
            <a:off x="9774140" y="1182908"/>
            <a:ext cx="5210" cy="705161"/>
          </a:xfrm>
          <a:prstGeom prst="line">
            <a:avLst/>
          </a:prstGeom>
          <a:ln w="57150">
            <a:solidFill>
              <a:srgbClr val="195D98"/>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7CFD672-7342-6746-535D-E65151051308}"/>
              </a:ext>
              <a:ext uri="{C183D7F6-B498-43B3-948B-1728B52AA6E4}">
                <adec:decorative xmlns:adec="http://schemas.microsoft.com/office/drawing/2017/decorative" val="1"/>
              </a:ext>
            </a:extLst>
          </p:cNvPr>
          <p:cNvCxnSpPr>
            <a:cxnSpLocks/>
          </p:cNvCxnSpPr>
          <p:nvPr/>
        </p:nvCxnSpPr>
        <p:spPr>
          <a:xfrm>
            <a:off x="5775014" y="3371473"/>
            <a:ext cx="11120" cy="1007878"/>
          </a:xfrm>
          <a:prstGeom prst="line">
            <a:avLst/>
          </a:prstGeom>
          <a:ln w="57150">
            <a:solidFill>
              <a:srgbClr val="F1562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8F45A12-2465-E2C0-1D35-6B2FAB87742D}"/>
              </a:ext>
              <a:ext uri="{C183D7F6-B498-43B3-948B-1728B52AA6E4}">
                <adec:decorative xmlns:adec="http://schemas.microsoft.com/office/drawing/2017/decorative" val="1"/>
              </a:ext>
            </a:extLst>
          </p:cNvPr>
          <p:cNvCxnSpPr>
            <a:cxnSpLocks/>
          </p:cNvCxnSpPr>
          <p:nvPr/>
        </p:nvCxnSpPr>
        <p:spPr>
          <a:xfrm flipV="1">
            <a:off x="7503438" y="4116654"/>
            <a:ext cx="912720" cy="10099"/>
          </a:xfrm>
          <a:prstGeom prst="line">
            <a:avLst/>
          </a:prstGeom>
          <a:ln w="57150">
            <a:solidFill>
              <a:srgbClr val="195D98"/>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1C348FB-5253-B7B6-7795-4826C39803DD}"/>
              </a:ext>
              <a:ext uri="{C183D7F6-B498-43B3-948B-1728B52AA6E4}">
                <adec:decorative xmlns:adec="http://schemas.microsoft.com/office/drawing/2017/decorative" val="1"/>
              </a:ext>
            </a:extLst>
          </p:cNvPr>
          <p:cNvCxnSpPr>
            <a:cxnSpLocks/>
          </p:cNvCxnSpPr>
          <p:nvPr/>
        </p:nvCxnSpPr>
        <p:spPr>
          <a:xfrm>
            <a:off x="8401752" y="4089388"/>
            <a:ext cx="2831" cy="222497"/>
          </a:xfrm>
          <a:prstGeom prst="line">
            <a:avLst/>
          </a:prstGeom>
          <a:ln w="57150">
            <a:solidFill>
              <a:srgbClr val="195D98"/>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263E27D-ED8A-E540-C85F-AF479363FDD4}"/>
              </a:ext>
              <a:ext uri="{C183D7F6-B498-43B3-948B-1728B52AA6E4}">
                <adec:decorative xmlns:adec="http://schemas.microsoft.com/office/drawing/2017/decorative" val="1"/>
              </a:ext>
            </a:extLst>
          </p:cNvPr>
          <p:cNvCxnSpPr>
            <a:cxnSpLocks/>
          </p:cNvCxnSpPr>
          <p:nvPr/>
        </p:nvCxnSpPr>
        <p:spPr>
          <a:xfrm>
            <a:off x="5065627" y="2543057"/>
            <a:ext cx="658726" cy="663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BF411CB-0811-85FC-B651-84FEFB1E2C89}"/>
              </a:ext>
              <a:ext uri="{C183D7F6-B498-43B3-948B-1728B52AA6E4}">
                <adec:decorative xmlns:adec="http://schemas.microsoft.com/office/drawing/2017/decorative" val="1"/>
              </a:ext>
            </a:extLst>
          </p:cNvPr>
          <p:cNvCxnSpPr>
            <a:cxnSpLocks/>
          </p:cNvCxnSpPr>
          <p:nvPr/>
        </p:nvCxnSpPr>
        <p:spPr>
          <a:xfrm flipV="1">
            <a:off x="5065627" y="2522037"/>
            <a:ext cx="662621" cy="684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F5F3CCE-53F1-3C2F-F9A9-25B79D113025}"/>
              </a:ext>
              <a:ext uri="{C183D7F6-B498-43B3-948B-1728B52AA6E4}">
                <adec:decorative xmlns:adec="http://schemas.microsoft.com/office/drawing/2017/decorative" val="1"/>
              </a:ext>
            </a:extLst>
          </p:cNvPr>
          <p:cNvCxnSpPr>
            <a:cxnSpLocks/>
          </p:cNvCxnSpPr>
          <p:nvPr/>
        </p:nvCxnSpPr>
        <p:spPr>
          <a:xfrm>
            <a:off x="5055117" y="5634780"/>
            <a:ext cx="658726" cy="663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7B4FC6B-2CAC-D3BC-D8BB-EAEE1704C0E6}"/>
              </a:ext>
              <a:ext uri="{C183D7F6-B498-43B3-948B-1728B52AA6E4}">
                <adec:decorative xmlns:adec="http://schemas.microsoft.com/office/drawing/2017/decorative" val="1"/>
              </a:ext>
            </a:extLst>
          </p:cNvPr>
          <p:cNvCxnSpPr>
            <a:cxnSpLocks/>
          </p:cNvCxnSpPr>
          <p:nvPr/>
        </p:nvCxnSpPr>
        <p:spPr>
          <a:xfrm flipV="1">
            <a:off x="5055117" y="5613760"/>
            <a:ext cx="662621" cy="684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hape 2579">
            <a:extLst>
              <a:ext uri="{FF2B5EF4-FFF2-40B4-BE49-F238E27FC236}">
                <a16:creationId xmlns:a16="http://schemas.microsoft.com/office/drawing/2014/main" id="{398606BA-7F05-11BC-AF87-B3BB51396BBC}"/>
              </a:ext>
              <a:ext uri="{C183D7F6-B498-43B3-948B-1728B52AA6E4}">
                <adec:decorative xmlns:adec="http://schemas.microsoft.com/office/drawing/2017/decorative" val="1"/>
              </a:ext>
            </a:extLst>
          </p:cNvPr>
          <p:cNvSpPr/>
          <p:nvPr/>
        </p:nvSpPr>
        <p:spPr>
          <a:xfrm>
            <a:off x="3419811" y="3309408"/>
            <a:ext cx="560386" cy="560386"/>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 name="Shape 2579">
            <a:extLst>
              <a:ext uri="{FF2B5EF4-FFF2-40B4-BE49-F238E27FC236}">
                <a16:creationId xmlns:a16="http://schemas.microsoft.com/office/drawing/2014/main" id="{DE3EA34A-60FA-1C2B-1D58-D7551B72807B}"/>
              </a:ext>
              <a:ext uri="{C183D7F6-B498-43B3-948B-1728B52AA6E4}">
                <adec:decorative xmlns:adec="http://schemas.microsoft.com/office/drawing/2017/decorative" val="1"/>
              </a:ext>
            </a:extLst>
          </p:cNvPr>
          <p:cNvSpPr/>
          <p:nvPr/>
        </p:nvSpPr>
        <p:spPr>
          <a:xfrm>
            <a:off x="682637" y="1803022"/>
            <a:ext cx="560386" cy="560386"/>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 name="Shape 2579">
            <a:extLst>
              <a:ext uri="{FF2B5EF4-FFF2-40B4-BE49-F238E27FC236}">
                <a16:creationId xmlns:a16="http://schemas.microsoft.com/office/drawing/2014/main" id="{696024C5-4E75-9FFE-A71A-323D0B457731}"/>
              </a:ext>
              <a:ext uri="{C183D7F6-B498-43B3-948B-1728B52AA6E4}">
                <adec:decorative xmlns:adec="http://schemas.microsoft.com/office/drawing/2017/decorative" val="1"/>
              </a:ext>
            </a:extLst>
          </p:cNvPr>
          <p:cNvSpPr/>
          <p:nvPr/>
        </p:nvSpPr>
        <p:spPr>
          <a:xfrm>
            <a:off x="7556309" y="4699673"/>
            <a:ext cx="560386" cy="560386"/>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579">
            <a:extLst>
              <a:ext uri="{FF2B5EF4-FFF2-40B4-BE49-F238E27FC236}">
                <a16:creationId xmlns:a16="http://schemas.microsoft.com/office/drawing/2014/main" id="{AD088416-6BE5-2F36-767F-25A66CB2B192}"/>
              </a:ext>
              <a:ext uri="{C183D7F6-B498-43B3-948B-1728B52AA6E4}">
                <adec:decorative xmlns:adec="http://schemas.microsoft.com/office/drawing/2017/decorative" val="1"/>
              </a:ext>
            </a:extLst>
          </p:cNvPr>
          <p:cNvSpPr/>
          <p:nvPr/>
        </p:nvSpPr>
        <p:spPr>
          <a:xfrm>
            <a:off x="7799258" y="1512243"/>
            <a:ext cx="579708" cy="542884"/>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4" name="Title 1">
            <a:extLst>
              <a:ext uri="{FF2B5EF4-FFF2-40B4-BE49-F238E27FC236}">
                <a16:creationId xmlns:a16="http://schemas.microsoft.com/office/drawing/2014/main" id="{D5229503-472D-1E74-DDF4-286170AE7C7E}"/>
              </a:ext>
            </a:extLst>
          </p:cNvPr>
          <p:cNvSpPr>
            <a:spLocks noGrp="1"/>
          </p:cNvSpPr>
          <p:nvPr>
            <p:ph type="title"/>
          </p:nvPr>
        </p:nvSpPr>
        <p:spPr>
          <a:xfrm>
            <a:off x="565677" y="1091354"/>
            <a:ext cx="7361499" cy="522753"/>
          </a:xfrm>
        </p:spPr>
        <p:txBody>
          <a:bodyPr/>
          <a:lstStyle/>
          <a:p>
            <a:pPr algn="l"/>
            <a:r>
              <a:rPr lang="en-US" sz="2800" dirty="0"/>
              <a:t>Applying for SSI and SSDI Benefits</a:t>
            </a:r>
          </a:p>
        </p:txBody>
      </p:sp>
      <p:sp>
        <p:nvSpPr>
          <p:cNvPr id="20" name="TextBox 19">
            <a:extLst>
              <a:ext uri="{FF2B5EF4-FFF2-40B4-BE49-F238E27FC236}">
                <a16:creationId xmlns:a16="http://schemas.microsoft.com/office/drawing/2014/main" id="{9E24CCB7-82E4-D3C4-743B-83763DAF1E00}"/>
              </a:ext>
            </a:extLst>
          </p:cNvPr>
          <p:cNvSpPr txBox="1"/>
          <p:nvPr/>
        </p:nvSpPr>
        <p:spPr>
          <a:xfrm>
            <a:off x="1393903" y="1803022"/>
            <a:ext cx="2323482" cy="892552"/>
          </a:xfrm>
          <a:prstGeom prst="rect">
            <a:avLst/>
          </a:prstGeom>
          <a:noFill/>
        </p:spPr>
        <p:txBody>
          <a:bodyPr wrap="square" rtlCol="0">
            <a:spAutoFit/>
          </a:bodyPr>
          <a:lstStyle/>
          <a:p>
            <a:r>
              <a:rPr lang="en-US" sz="1300" dirty="0">
                <a:latin typeface="Colfax" panose="020B0304000000010002" pitchFamily="34" charset="0"/>
              </a:rPr>
              <a:t>Getting approved for these benefits requires medical evidence to support the disability claim.</a:t>
            </a:r>
          </a:p>
        </p:txBody>
      </p:sp>
      <p:sp>
        <p:nvSpPr>
          <p:cNvPr id="66" name="TextBox 65">
            <a:extLst>
              <a:ext uri="{FF2B5EF4-FFF2-40B4-BE49-F238E27FC236}">
                <a16:creationId xmlns:a16="http://schemas.microsoft.com/office/drawing/2014/main" id="{482BDC2C-791E-3AEE-9888-C55CE9E87296}"/>
              </a:ext>
            </a:extLst>
          </p:cNvPr>
          <p:cNvSpPr txBox="1"/>
          <p:nvPr/>
        </p:nvSpPr>
        <p:spPr>
          <a:xfrm>
            <a:off x="565677" y="3928679"/>
            <a:ext cx="3294675" cy="1754326"/>
          </a:xfrm>
          <a:prstGeom prst="rect">
            <a:avLst/>
          </a:prstGeom>
          <a:noFill/>
        </p:spPr>
        <p:txBody>
          <a:bodyPr wrap="square">
            <a:spAutoFit/>
          </a:bodyPr>
          <a:lstStyle/>
          <a:p>
            <a:pPr algn="r"/>
            <a:r>
              <a:rPr lang="en-US" sz="1200" dirty="0">
                <a:latin typeface="Colfax" panose="020B0304000000010002" pitchFamily="34" charset="0"/>
              </a:rPr>
              <a:t>Denials occur because the application was incomplete or the disability was deemed “not serious enough”.  More medical evidence is often needed to better connect symptoms to inability to work. </a:t>
            </a:r>
          </a:p>
          <a:p>
            <a:pPr algn="r"/>
            <a:endParaRPr lang="en-US" sz="1200" b="1" dirty="0">
              <a:latin typeface="Colfax" panose="020B0304000000010002" pitchFamily="34" charset="0"/>
            </a:endParaRPr>
          </a:p>
          <a:p>
            <a:pPr algn="r"/>
            <a:r>
              <a:rPr lang="en-US" sz="1200" b="1" dirty="0">
                <a:latin typeface="Colfax" panose="020B0304000000010002" pitchFamily="34" charset="0"/>
              </a:rPr>
              <a:t>Providers are often asked by the SSA to summarize their findings or to complete a “residual functional capacity” (RFC) form.</a:t>
            </a:r>
            <a:endParaRPr lang="en-US" sz="1200" b="1" dirty="0"/>
          </a:p>
        </p:txBody>
      </p:sp>
      <p:sp>
        <p:nvSpPr>
          <p:cNvPr id="6" name="Rectangle: Rounded Corners 5" descr="Benefit Application Scenario 1">
            <a:extLst>
              <a:ext uri="{FF2B5EF4-FFF2-40B4-BE49-F238E27FC236}">
                <a16:creationId xmlns:a16="http://schemas.microsoft.com/office/drawing/2014/main" id="{DA8B5E67-EB37-F0AA-A61D-EE902D45907F}"/>
              </a:ext>
            </a:extLst>
          </p:cNvPr>
          <p:cNvSpPr/>
          <p:nvPr/>
        </p:nvSpPr>
        <p:spPr>
          <a:xfrm>
            <a:off x="8487134" y="331621"/>
            <a:ext cx="2641073" cy="1215840"/>
          </a:xfrm>
          <a:prstGeom prst="roundRect">
            <a:avLst/>
          </a:prstGeom>
          <a:noFill/>
          <a:ln w="57150">
            <a:solidFill>
              <a:srgbClr val="195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3" name="Rectangle: Rounded Corners 32">
            <a:extLst>
              <a:ext uri="{FF2B5EF4-FFF2-40B4-BE49-F238E27FC236}">
                <a16:creationId xmlns:a16="http://schemas.microsoft.com/office/drawing/2014/main" id="{B07ABF6E-BD36-500E-FEF9-1BB7417E5D69}"/>
              </a:ext>
              <a:ext uri="{C183D7F6-B498-43B3-948B-1728B52AA6E4}">
                <adec:decorative xmlns:adec="http://schemas.microsoft.com/office/drawing/2017/decorative" val="1"/>
              </a:ext>
            </a:extLst>
          </p:cNvPr>
          <p:cNvSpPr/>
          <p:nvPr/>
        </p:nvSpPr>
        <p:spPr>
          <a:xfrm>
            <a:off x="8491490" y="1097606"/>
            <a:ext cx="2641073" cy="487195"/>
          </a:xfrm>
          <a:prstGeom prst="roundRect">
            <a:avLst/>
          </a:prstGeom>
          <a:solidFill>
            <a:srgbClr val="195D98"/>
          </a:solidFill>
          <a:ln w="57150">
            <a:solidFill>
              <a:srgbClr val="195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96" name="Picture 95">
            <a:extLst>
              <a:ext uri="{FF2B5EF4-FFF2-40B4-BE49-F238E27FC236}">
                <a16:creationId xmlns:a16="http://schemas.microsoft.com/office/drawing/2014/main" id="{DB2178F9-42E6-7758-323B-4B2EB8EB5EB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49706" y="460221"/>
            <a:ext cx="488603" cy="551860"/>
          </a:xfrm>
          <a:prstGeom prst="rect">
            <a:avLst/>
          </a:prstGeom>
        </p:spPr>
      </p:pic>
      <p:sp>
        <p:nvSpPr>
          <p:cNvPr id="12" name="TextBox 11">
            <a:extLst>
              <a:ext uri="{FF2B5EF4-FFF2-40B4-BE49-F238E27FC236}">
                <a16:creationId xmlns:a16="http://schemas.microsoft.com/office/drawing/2014/main" id="{BFF18724-F830-D7ED-5BC9-95B263256DF1}"/>
              </a:ext>
            </a:extLst>
          </p:cNvPr>
          <p:cNvSpPr txBox="1"/>
          <p:nvPr/>
        </p:nvSpPr>
        <p:spPr>
          <a:xfrm>
            <a:off x="9343019" y="498398"/>
            <a:ext cx="1588349" cy="461665"/>
          </a:xfrm>
          <a:prstGeom prst="rect">
            <a:avLst/>
          </a:prstGeom>
          <a:noFill/>
        </p:spPr>
        <p:txBody>
          <a:bodyPr wrap="square" rtlCol="0">
            <a:spAutoFit/>
          </a:bodyPr>
          <a:lstStyle/>
          <a:p>
            <a:pPr algn="ctr"/>
            <a:r>
              <a:rPr lang="en-US" sz="1200" dirty="0">
                <a:latin typeface="Colfax" panose="020B0304000000010002" pitchFamily="34" charset="0"/>
              </a:rPr>
              <a:t>Person applies for SSI and/or SSDI.</a:t>
            </a:r>
          </a:p>
        </p:txBody>
      </p:sp>
      <p:sp>
        <p:nvSpPr>
          <p:cNvPr id="35" name="TextBox 34">
            <a:extLst>
              <a:ext uri="{FF2B5EF4-FFF2-40B4-BE49-F238E27FC236}">
                <a16:creationId xmlns:a16="http://schemas.microsoft.com/office/drawing/2014/main" id="{5258AB47-0319-CBCB-891B-63C47CD59C83}"/>
              </a:ext>
              <a:ext uri="{C183D7F6-B498-43B3-948B-1728B52AA6E4}">
                <adec:decorative xmlns:adec="http://schemas.microsoft.com/office/drawing/2017/decorative" val="1"/>
              </a:ext>
            </a:extLst>
          </p:cNvPr>
          <p:cNvSpPr txBox="1"/>
          <p:nvPr/>
        </p:nvSpPr>
        <p:spPr>
          <a:xfrm>
            <a:off x="8575708" y="1131963"/>
            <a:ext cx="2434936" cy="415498"/>
          </a:xfrm>
          <a:prstGeom prst="rect">
            <a:avLst/>
          </a:prstGeom>
          <a:noFill/>
          <a:ln>
            <a:solidFill>
              <a:srgbClr val="195D98"/>
            </a:solidFill>
          </a:ln>
        </p:spPr>
        <p:txBody>
          <a:bodyPr wrap="square">
            <a:spAutoFit/>
          </a:bodyPr>
          <a:lstStyle/>
          <a:p>
            <a:pPr algn="ctr"/>
            <a:r>
              <a:rPr lang="en-US" sz="1050" dirty="0">
                <a:solidFill>
                  <a:schemeClr val="bg1"/>
                </a:solidFill>
                <a:latin typeface="Colfax" panose="020B0304000000010002" pitchFamily="34" charset="0"/>
              </a:rPr>
              <a:t>This is done at local Social Security Administration (SSA) field office.</a:t>
            </a:r>
            <a:endParaRPr lang="en-US" sz="1050" dirty="0">
              <a:solidFill>
                <a:schemeClr val="bg1"/>
              </a:solidFill>
            </a:endParaRPr>
          </a:p>
        </p:txBody>
      </p:sp>
      <p:sp>
        <p:nvSpPr>
          <p:cNvPr id="36" name="Rectangle: Rounded Corners 35">
            <a:extLst>
              <a:ext uri="{FF2B5EF4-FFF2-40B4-BE49-F238E27FC236}">
                <a16:creationId xmlns:a16="http://schemas.microsoft.com/office/drawing/2014/main" id="{C641F5CA-1F58-8588-7F42-BC92EE1AD64E}"/>
              </a:ext>
              <a:ext uri="{C183D7F6-B498-43B3-948B-1728B52AA6E4}">
                <adec:decorative xmlns:adec="http://schemas.microsoft.com/office/drawing/2017/decorative" val="1"/>
              </a:ext>
            </a:extLst>
          </p:cNvPr>
          <p:cNvSpPr/>
          <p:nvPr/>
        </p:nvSpPr>
        <p:spPr>
          <a:xfrm>
            <a:off x="8405213" y="1888069"/>
            <a:ext cx="2748273" cy="1401663"/>
          </a:xfrm>
          <a:prstGeom prst="roundRect">
            <a:avLst/>
          </a:prstGeom>
          <a:solidFill>
            <a:schemeClr val="bg1"/>
          </a:solidFill>
          <a:ln w="57150">
            <a:solidFill>
              <a:srgbClr val="195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8" name="Rectangle: Rounded Corners 37">
            <a:extLst>
              <a:ext uri="{FF2B5EF4-FFF2-40B4-BE49-F238E27FC236}">
                <a16:creationId xmlns:a16="http://schemas.microsoft.com/office/drawing/2014/main" id="{A6BDC578-4C75-53C0-1A46-7C8F7232A75A}"/>
              </a:ext>
              <a:ext uri="{C183D7F6-B498-43B3-948B-1728B52AA6E4}">
                <adec:decorative xmlns:adec="http://schemas.microsoft.com/office/drawing/2017/decorative" val="1"/>
              </a:ext>
            </a:extLst>
          </p:cNvPr>
          <p:cNvSpPr/>
          <p:nvPr/>
        </p:nvSpPr>
        <p:spPr>
          <a:xfrm>
            <a:off x="8405214" y="2956840"/>
            <a:ext cx="2748272" cy="576585"/>
          </a:xfrm>
          <a:prstGeom prst="roundRect">
            <a:avLst/>
          </a:prstGeom>
          <a:solidFill>
            <a:srgbClr val="195D98"/>
          </a:solidFill>
          <a:ln w="57150">
            <a:solidFill>
              <a:srgbClr val="195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05" name="Picture 104">
            <a:extLst>
              <a:ext uri="{FF2B5EF4-FFF2-40B4-BE49-F238E27FC236}">
                <a16:creationId xmlns:a16="http://schemas.microsoft.com/office/drawing/2014/main" id="{5EDFDCBC-5719-A38A-CDD5-2B5FE3FEAD0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34980" y="2016268"/>
            <a:ext cx="502720" cy="683044"/>
          </a:xfrm>
          <a:prstGeom prst="rect">
            <a:avLst/>
          </a:prstGeom>
        </p:spPr>
      </p:pic>
      <p:sp>
        <p:nvSpPr>
          <p:cNvPr id="37" name="TextBox 36">
            <a:extLst>
              <a:ext uri="{FF2B5EF4-FFF2-40B4-BE49-F238E27FC236}">
                <a16:creationId xmlns:a16="http://schemas.microsoft.com/office/drawing/2014/main" id="{F224A2D8-457B-1CB3-020A-75C93AB902F4}"/>
              </a:ext>
            </a:extLst>
          </p:cNvPr>
          <p:cNvSpPr txBox="1"/>
          <p:nvPr/>
        </p:nvSpPr>
        <p:spPr>
          <a:xfrm>
            <a:off x="9220579" y="2022501"/>
            <a:ext cx="1736165" cy="830997"/>
          </a:xfrm>
          <a:prstGeom prst="rect">
            <a:avLst/>
          </a:prstGeom>
          <a:noFill/>
        </p:spPr>
        <p:txBody>
          <a:bodyPr wrap="square" rtlCol="0">
            <a:spAutoFit/>
          </a:bodyPr>
          <a:lstStyle/>
          <a:p>
            <a:pPr algn="ctr"/>
            <a:r>
              <a:rPr lang="en-US" sz="1200" dirty="0">
                <a:latin typeface="Colfax" panose="020B0304000000010002" pitchFamily="34" charset="0"/>
              </a:rPr>
              <a:t>SSA requests</a:t>
            </a:r>
          </a:p>
          <a:p>
            <a:pPr algn="ctr"/>
            <a:r>
              <a:rPr lang="en-US" sz="1200" dirty="0">
                <a:latin typeface="Colfax" panose="020B0304000000010002" pitchFamily="34" charset="0"/>
              </a:rPr>
              <a:t>medical evidence</a:t>
            </a:r>
          </a:p>
          <a:p>
            <a:pPr algn="ctr"/>
            <a:r>
              <a:rPr lang="en-US" sz="1200" dirty="0">
                <a:latin typeface="Colfax" panose="020B0304000000010002" pitchFamily="34" charset="0"/>
              </a:rPr>
              <a:t>to help evaluate disability claim.</a:t>
            </a:r>
          </a:p>
        </p:txBody>
      </p:sp>
      <p:sp>
        <p:nvSpPr>
          <p:cNvPr id="39" name="TextBox 38">
            <a:extLst>
              <a:ext uri="{FF2B5EF4-FFF2-40B4-BE49-F238E27FC236}">
                <a16:creationId xmlns:a16="http://schemas.microsoft.com/office/drawing/2014/main" id="{DCC88F10-4E3C-F083-E2A2-68D85D5103EB}"/>
              </a:ext>
              <a:ext uri="{C183D7F6-B498-43B3-948B-1728B52AA6E4}">
                <adec:decorative xmlns:adec="http://schemas.microsoft.com/office/drawing/2017/decorative" val="1"/>
              </a:ext>
            </a:extLst>
          </p:cNvPr>
          <p:cNvSpPr txBox="1"/>
          <p:nvPr/>
        </p:nvSpPr>
        <p:spPr>
          <a:xfrm>
            <a:off x="8527008" y="3033778"/>
            <a:ext cx="2497293" cy="415498"/>
          </a:xfrm>
          <a:prstGeom prst="rect">
            <a:avLst/>
          </a:prstGeom>
          <a:noFill/>
          <a:ln>
            <a:solidFill>
              <a:srgbClr val="195D98"/>
            </a:solidFill>
          </a:ln>
        </p:spPr>
        <p:txBody>
          <a:bodyPr wrap="square">
            <a:spAutoFit/>
          </a:bodyPr>
          <a:lstStyle/>
          <a:p>
            <a:pPr algn="ctr"/>
            <a:r>
              <a:rPr lang="en-US" sz="1050" dirty="0">
                <a:solidFill>
                  <a:schemeClr val="bg1"/>
                </a:solidFill>
                <a:latin typeface="Colfax" panose="020B0304000000010002" pitchFamily="34" charset="0"/>
              </a:rPr>
              <a:t>SSA asks for the applicant’s medical records.</a:t>
            </a:r>
            <a:endParaRPr lang="en-US" sz="1050" dirty="0">
              <a:solidFill>
                <a:schemeClr val="bg1"/>
              </a:solidFill>
            </a:endParaRPr>
          </a:p>
        </p:txBody>
      </p:sp>
      <p:sp>
        <p:nvSpPr>
          <p:cNvPr id="93" name="Rectangle: Rounded Corners 92">
            <a:extLst>
              <a:ext uri="{FF2B5EF4-FFF2-40B4-BE49-F238E27FC236}">
                <a16:creationId xmlns:a16="http://schemas.microsoft.com/office/drawing/2014/main" id="{15AA479D-1088-FDFC-955D-9CDECDCDCCFD}"/>
              </a:ext>
              <a:ext uri="{C183D7F6-B498-43B3-948B-1728B52AA6E4}">
                <adec:decorative xmlns:adec="http://schemas.microsoft.com/office/drawing/2017/decorative" val="1"/>
              </a:ext>
            </a:extLst>
          </p:cNvPr>
          <p:cNvSpPr/>
          <p:nvPr/>
        </p:nvSpPr>
        <p:spPr>
          <a:xfrm>
            <a:off x="8971775" y="3842716"/>
            <a:ext cx="1615615" cy="867946"/>
          </a:xfrm>
          <a:prstGeom prst="roundRect">
            <a:avLst/>
          </a:prstGeom>
          <a:solidFill>
            <a:schemeClr val="bg1"/>
          </a:solidFill>
          <a:ln w="57150">
            <a:solidFill>
              <a:srgbClr val="195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5" name="Rectangle: Rounded Corners 94">
            <a:extLst>
              <a:ext uri="{FF2B5EF4-FFF2-40B4-BE49-F238E27FC236}">
                <a16:creationId xmlns:a16="http://schemas.microsoft.com/office/drawing/2014/main" id="{06A063F7-984B-B537-D991-4A87E828F2F6}"/>
              </a:ext>
              <a:ext uri="{C183D7F6-B498-43B3-948B-1728B52AA6E4}">
                <adec:decorative xmlns:adec="http://schemas.microsoft.com/office/drawing/2017/decorative" val="1"/>
              </a:ext>
            </a:extLst>
          </p:cNvPr>
          <p:cNvSpPr/>
          <p:nvPr/>
        </p:nvSpPr>
        <p:spPr>
          <a:xfrm>
            <a:off x="8971775" y="4604225"/>
            <a:ext cx="1615615" cy="110999"/>
          </a:xfrm>
          <a:prstGeom prst="roundRect">
            <a:avLst/>
          </a:prstGeom>
          <a:solidFill>
            <a:srgbClr val="195D98"/>
          </a:solidFill>
          <a:ln w="57150">
            <a:solidFill>
              <a:srgbClr val="195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11" name="Picture 110">
            <a:extLst>
              <a:ext uri="{FF2B5EF4-FFF2-40B4-BE49-F238E27FC236}">
                <a16:creationId xmlns:a16="http://schemas.microsoft.com/office/drawing/2014/main" id="{0F4CE72B-77FF-5949-DF98-63181F25119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07883" y="3947037"/>
            <a:ext cx="585842" cy="567136"/>
          </a:xfrm>
          <a:prstGeom prst="rect">
            <a:avLst/>
          </a:prstGeom>
        </p:spPr>
      </p:pic>
      <p:sp>
        <p:nvSpPr>
          <p:cNvPr id="100" name="TextBox 99">
            <a:extLst>
              <a:ext uri="{FF2B5EF4-FFF2-40B4-BE49-F238E27FC236}">
                <a16:creationId xmlns:a16="http://schemas.microsoft.com/office/drawing/2014/main" id="{F7525F15-3D52-65F6-B6AE-32AA6FD097E0}"/>
              </a:ext>
            </a:extLst>
          </p:cNvPr>
          <p:cNvSpPr txBox="1"/>
          <p:nvPr/>
        </p:nvSpPr>
        <p:spPr>
          <a:xfrm>
            <a:off x="9656948" y="4009293"/>
            <a:ext cx="902618" cy="461665"/>
          </a:xfrm>
          <a:prstGeom prst="rect">
            <a:avLst/>
          </a:prstGeom>
          <a:noFill/>
        </p:spPr>
        <p:txBody>
          <a:bodyPr wrap="square" rtlCol="0">
            <a:spAutoFit/>
          </a:bodyPr>
          <a:lstStyle/>
          <a:p>
            <a:pPr algn="ctr"/>
            <a:r>
              <a:rPr lang="en-US" sz="1200" dirty="0">
                <a:latin typeface="Colfax" panose="020B0304000000010002" pitchFamily="34" charset="0"/>
              </a:rPr>
              <a:t>Benefits granted</a:t>
            </a:r>
          </a:p>
        </p:txBody>
      </p:sp>
      <p:sp>
        <p:nvSpPr>
          <p:cNvPr id="9" name="Rectangle: Rounded Corners 8">
            <a:extLst>
              <a:ext uri="{FF2B5EF4-FFF2-40B4-BE49-F238E27FC236}">
                <a16:creationId xmlns:a16="http://schemas.microsoft.com/office/drawing/2014/main" id="{F905DD00-1856-0E7E-CFE6-609170838E46}"/>
              </a:ext>
              <a:ext uri="{C183D7F6-B498-43B3-948B-1728B52AA6E4}">
                <adec:decorative xmlns:adec="http://schemas.microsoft.com/office/drawing/2017/decorative" val="1"/>
              </a:ext>
            </a:extLst>
          </p:cNvPr>
          <p:cNvSpPr/>
          <p:nvPr/>
        </p:nvSpPr>
        <p:spPr>
          <a:xfrm>
            <a:off x="8099778" y="5012921"/>
            <a:ext cx="3437427" cy="1167145"/>
          </a:xfrm>
          <a:prstGeom prst="roundRect">
            <a:avLst/>
          </a:prstGeom>
          <a:solidFill>
            <a:schemeClr val="bg1"/>
          </a:solidFill>
          <a:ln w="57150">
            <a:solidFill>
              <a:srgbClr val="195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Rectangle: Rounded Corners 9">
            <a:extLst>
              <a:ext uri="{FF2B5EF4-FFF2-40B4-BE49-F238E27FC236}">
                <a16:creationId xmlns:a16="http://schemas.microsoft.com/office/drawing/2014/main" id="{4A6842BB-1667-88C7-E0C9-9FAE7BB69C2A}"/>
              </a:ext>
              <a:ext uri="{C183D7F6-B498-43B3-948B-1728B52AA6E4}">
                <adec:decorative xmlns:adec="http://schemas.microsoft.com/office/drawing/2017/decorative" val="1"/>
              </a:ext>
            </a:extLst>
          </p:cNvPr>
          <p:cNvSpPr/>
          <p:nvPr/>
        </p:nvSpPr>
        <p:spPr>
          <a:xfrm>
            <a:off x="8099778" y="5790897"/>
            <a:ext cx="3437427" cy="537973"/>
          </a:xfrm>
          <a:prstGeom prst="roundRect">
            <a:avLst/>
          </a:prstGeom>
          <a:solidFill>
            <a:srgbClr val="195D98"/>
          </a:solidFill>
          <a:ln w="57150">
            <a:solidFill>
              <a:srgbClr val="195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19" name="Picture 118">
            <a:extLst>
              <a:ext uri="{FF2B5EF4-FFF2-40B4-BE49-F238E27FC236}">
                <a16:creationId xmlns:a16="http://schemas.microsoft.com/office/drawing/2014/main" id="{11AAD8E2-C891-B3DD-8290-1E7857A73D5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379179" y="5180428"/>
            <a:ext cx="618052" cy="638483"/>
          </a:xfrm>
          <a:prstGeom prst="rect">
            <a:avLst/>
          </a:prstGeom>
        </p:spPr>
      </p:pic>
      <p:sp>
        <p:nvSpPr>
          <p:cNvPr id="11" name="TextBox 10">
            <a:extLst>
              <a:ext uri="{FF2B5EF4-FFF2-40B4-BE49-F238E27FC236}">
                <a16:creationId xmlns:a16="http://schemas.microsoft.com/office/drawing/2014/main" id="{E7C19E78-9715-0263-6643-5D8F21DD82D1}"/>
              </a:ext>
            </a:extLst>
          </p:cNvPr>
          <p:cNvSpPr txBox="1"/>
          <p:nvPr/>
        </p:nvSpPr>
        <p:spPr>
          <a:xfrm>
            <a:off x="9054054" y="5174251"/>
            <a:ext cx="2321259" cy="461665"/>
          </a:xfrm>
          <a:prstGeom prst="rect">
            <a:avLst/>
          </a:prstGeom>
          <a:noFill/>
        </p:spPr>
        <p:txBody>
          <a:bodyPr wrap="square" rtlCol="0">
            <a:spAutoFit/>
          </a:bodyPr>
          <a:lstStyle/>
          <a:p>
            <a:pPr algn="ctr"/>
            <a:r>
              <a:rPr lang="en-US" sz="1200" dirty="0">
                <a:latin typeface="Colfax" panose="020B0304000000010002" pitchFamily="34" charset="0"/>
              </a:rPr>
              <a:t>SSA re-determines benefits in </a:t>
            </a:r>
            <a:r>
              <a:rPr lang="en-US" sz="1200" b="1" u="sng" dirty="0">
                <a:latin typeface="Colfax" panose="020B0304000000010002" pitchFamily="34" charset="0"/>
              </a:rPr>
              <a:t>some</a:t>
            </a:r>
            <a:r>
              <a:rPr lang="en-US" sz="1200" b="1" dirty="0">
                <a:latin typeface="Colfax" panose="020B0304000000010002" pitchFamily="34" charset="0"/>
              </a:rPr>
              <a:t> </a:t>
            </a:r>
            <a:r>
              <a:rPr lang="en-US" sz="1200" dirty="0">
                <a:latin typeface="Colfax" panose="020B0304000000010002" pitchFamily="34" charset="0"/>
              </a:rPr>
              <a:t>cases every 1 – 7 years.</a:t>
            </a:r>
          </a:p>
        </p:txBody>
      </p:sp>
      <p:sp>
        <p:nvSpPr>
          <p:cNvPr id="117" name="TextBox 116">
            <a:extLst>
              <a:ext uri="{FF2B5EF4-FFF2-40B4-BE49-F238E27FC236}">
                <a16:creationId xmlns:a16="http://schemas.microsoft.com/office/drawing/2014/main" id="{DB65D81A-B11B-5023-3EDE-6019812F6500}"/>
              </a:ext>
            </a:extLst>
          </p:cNvPr>
          <p:cNvSpPr txBox="1"/>
          <p:nvPr/>
        </p:nvSpPr>
        <p:spPr>
          <a:xfrm>
            <a:off x="8099778" y="5850742"/>
            <a:ext cx="3437427" cy="415498"/>
          </a:xfrm>
          <a:prstGeom prst="rect">
            <a:avLst/>
          </a:prstGeom>
          <a:noFill/>
          <a:ln>
            <a:solidFill>
              <a:srgbClr val="195D98"/>
            </a:solidFill>
          </a:ln>
        </p:spPr>
        <p:txBody>
          <a:bodyPr wrap="square">
            <a:spAutoFit/>
          </a:bodyPr>
          <a:lstStyle/>
          <a:p>
            <a:pPr algn="ctr"/>
            <a:r>
              <a:rPr lang="en-US" sz="1050" dirty="0">
                <a:solidFill>
                  <a:schemeClr val="bg1"/>
                </a:solidFill>
                <a:latin typeface="Colfax" panose="020B0304000000010002" pitchFamily="34" charset="0"/>
              </a:rPr>
              <a:t>SSA is looking to see if the person’s medical condition has improved.</a:t>
            </a:r>
            <a:endParaRPr lang="en-US" sz="1050" dirty="0">
              <a:solidFill>
                <a:schemeClr val="bg1"/>
              </a:solidFill>
            </a:endParaRPr>
          </a:p>
        </p:txBody>
      </p:sp>
      <p:sp>
        <p:nvSpPr>
          <p:cNvPr id="25" name="Rectangle: Rounded Corners 24" descr="Benefit Application Scenario 2">
            <a:extLst>
              <a:ext uri="{FF2B5EF4-FFF2-40B4-BE49-F238E27FC236}">
                <a16:creationId xmlns:a16="http://schemas.microsoft.com/office/drawing/2014/main" id="{7B4EB682-F681-86BE-1351-CA22BE4F5E03}"/>
              </a:ext>
            </a:extLst>
          </p:cNvPr>
          <p:cNvSpPr/>
          <p:nvPr/>
        </p:nvSpPr>
        <p:spPr>
          <a:xfrm>
            <a:off x="8491490" y="335976"/>
            <a:ext cx="2641073" cy="1168637"/>
          </a:xfrm>
          <a:prstGeom prst="roundRect">
            <a:avLst/>
          </a:prstGeom>
          <a:noFill/>
          <a:ln w="57150">
            <a:solidFill>
              <a:srgbClr val="195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6" name="TextBox 25">
            <a:extLst>
              <a:ext uri="{FF2B5EF4-FFF2-40B4-BE49-F238E27FC236}">
                <a16:creationId xmlns:a16="http://schemas.microsoft.com/office/drawing/2014/main" id="{A534B7EC-E87D-C2A3-4A50-01DC66605084}"/>
              </a:ext>
            </a:extLst>
          </p:cNvPr>
          <p:cNvSpPr txBox="1"/>
          <p:nvPr/>
        </p:nvSpPr>
        <p:spPr>
          <a:xfrm>
            <a:off x="9347375" y="502754"/>
            <a:ext cx="1588349" cy="461665"/>
          </a:xfrm>
          <a:prstGeom prst="rect">
            <a:avLst/>
          </a:prstGeom>
          <a:noFill/>
        </p:spPr>
        <p:txBody>
          <a:bodyPr wrap="square" rtlCol="0">
            <a:spAutoFit/>
          </a:bodyPr>
          <a:lstStyle/>
          <a:p>
            <a:pPr algn="ctr"/>
            <a:r>
              <a:rPr lang="en-US" sz="1200" dirty="0">
                <a:latin typeface="Colfax" panose="020B0304000000010002" pitchFamily="34" charset="0"/>
              </a:rPr>
              <a:t>Person applies for SSI and/or SSDI.</a:t>
            </a:r>
          </a:p>
        </p:txBody>
      </p:sp>
      <p:sp>
        <p:nvSpPr>
          <p:cNvPr id="30" name="TextBox 29">
            <a:extLst>
              <a:ext uri="{FF2B5EF4-FFF2-40B4-BE49-F238E27FC236}">
                <a16:creationId xmlns:a16="http://schemas.microsoft.com/office/drawing/2014/main" id="{65343007-103D-9126-76D5-94AE04573357}"/>
              </a:ext>
            </a:extLst>
          </p:cNvPr>
          <p:cNvSpPr txBox="1"/>
          <p:nvPr/>
        </p:nvSpPr>
        <p:spPr>
          <a:xfrm>
            <a:off x="9222667" y="2024589"/>
            <a:ext cx="1736165" cy="830997"/>
          </a:xfrm>
          <a:prstGeom prst="rect">
            <a:avLst/>
          </a:prstGeom>
          <a:noFill/>
        </p:spPr>
        <p:txBody>
          <a:bodyPr wrap="square" rtlCol="0">
            <a:spAutoFit/>
          </a:bodyPr>
          <a:lstStyle/>
          <a:p>
            <a:pPr algn="ctr"/>
            <a:r>
              <a:rPr lang="en-US" sz="1200" dirty="0">
                <a:latin typeface="Colfax" panose="020B0304000000010002" pitchFamily="34" charset="0"/>
              </a:rPr>
              <a:t>SSA requests</a:t>
            </a:r>
          </a:p>
          <a:p>
            <a:pPr algn="ctr"/>
            <a:r>
              <a:rPr lang="en-US" sz="1200" dirty="0">
                <a:latin typeface="Colfax" panose="020B0304000000010002" pitchFamily="34" charset="0"/>
              </a:rPr>
              <a:t>medical evidence</a:t>
            </a:r>
          </a:p>
          <a:p>
            <a:pPr algn="ctr"/>
            <a:r>
              <a:rPr lang="en-US" sz="1200" dirty="0">
                <a:latin typeface="Colfax" panose="020B0304000000010002" pitchFamily="34" charset="0"/>
              </a:rPr>
              <a:t>to help evaluate disability claim.</a:t>
            </a:r>
          </a:p>
        </p:txBody>
      </p:sp>
      <p:sp>
        <p:nvSpPr>
          <p:cNvPr id="101" name="Rectangle: Rounded Corners 100">
            <a:extLst>
              <a:ext uri="{FF2B5EF4-FFF2-40B4-BE49-F238E27FC236}">
                <a16:creationId xmlns:a16="http://schemas.microsoft.com/office/drawing/2014/main" id="{8111E069-29EC-DF7E-1E1F-E19A670389E6}"/>
              </a:ext>
              <a:ext uri="{C183D7F6-B498-43B3-948B-1728B52AA6E4}">
                <adec:decorative xmlns:adec="http://schemas.microsoft.com/office/drawing/2017/decorative" val="1"/>
              </a:ext>
            </a:extLst>
          </p:cNvPr>
          <p:cNvSpPr/>
          <p:nvPr/>
        </p:nvSpPr>
        <p:spPr>
          <a:xfrm>
            <a:off x="4963083" y="2481348"/>
            <a:ext cx="1595539" cy="860230"/>
          </a:xfrm>
          <a:prstGeom prst="roundRect">
            <a:avLst/>
          </a:prstGeom>
          <a:solidFill>
            <a:schemeClr val="bg1"/>
          </a:solidFill>
          <a:ln w="57150">
            <a:solidFill>
              <a:srgbClr val="F15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2" name="Rectangle: Rounded Corners 101">
            <a:extLst>
              <a:ext uri="{FF2B5EF4-FFF2-40B4-BE49-F238E27FC236}">
                <a16:creationId xmlns:a16="http://schemas.microsoft.com/office/drawing/2014/main" id="{AB937BC2-84F4-7CA3-8598-382AF9C106A5}"/>
              </a:ext>
              <a:ext uri="{C183D7F6-B498-43B3-948B-1728B52AA6E4}">
                <adec:decorative xmlns:adec="http://schemas.microsoft.com/office/drawing/2017/decorative" val="1"/>
              </a:ext>
            </a:extLst>
          </p:cNvPr>
          <p:cNvSpPr/>
          <p:nvPr/>
        </p:nvSpPr>
        <p:spPr>
          <a:xfrm>
            <a:off x="4963083" y="3257795"/>
            <a:ext cx="1595539" cy="103226"/>
          </a:xfrm>
          <a:prstGeom prst="roundRect">
            <a:avLst/>
          </a:prstGeom>
          <a:solidFill>
            <a:srgbClr val="F15623"/>
          </a:solidFill>
          <a:ln w="57150">
            <a:solidFill>
              <a:srgbClr val="F15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10" name="Picture 109">
            <a:extLst>
              <a:ext uri="{FF2B5EF4-FFF2-40B4-BE49-F238E27FC236}">
                <a16:creationId xmlns:a16="http://schemas.microsoft.com/office/drawing/2014/main" id="{00227ACC-9311-0EDD-25F4-670E2D4F853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110370" y="2630253"/>
            <a:ext cx="585842" cy="567136"/>
          </a:xfrm>
          <a:prstGeom prst="rect">
            <a:avLst/>
          </a:prstGeom>
        </p:spPr>
      </p:pic>
      <p:sp>
        <p:nvSpPr>
          <p:cNvPr id="104" name="TextBox 103">
            <a:extLst>
              <a:ext uri="{FF2B5EF4-FFF2-40B4-BE49-F238E27FC236}">
                <a16:creationId xmlns:a16="http://schemas.microsoft.com/office/drawing/2014/main" id="{D5556746-CAF4-4B03-2E91-807A89ACCDEE}"/>
              </a:ext>
            </a:extLst>
          </p:cNvPr>
          <p:cNvSpPr txBox="1"/>
          <p:nvPr/>
        </p:nvSpPr>
        <p:spPr>
          <a:xfrm>
            <a:off x="5728248" y="2693749"/>
            <a:ext cx="782794" cy="461665"/>
          </a:xfrm>
          <a:prstGeom prst="rect">
            <a:avLst/>
          </a:prstGeom>
          <a:noFill/>
        </p:spPr>
        <p:txBody>
          <a:bodyPr wrap="square" rtlCol="0">
            <a:spAutoFit/>
          </a:bodyPr>
          <a:lstStyle/>
          <a:p>
            <a:pPr algn="ctr"/>
            <a:r>
              <a:rPr lang="en-US" sz="1200" dirty="0">
                <a:latin typeface="Colfax" panose="020B0304000000010002" pitchFamily="34" charset="0"/>
              </a:rPr>
              <a:t>Benefits denied</a:t>
            </a:r>
          </a:p>
        </p:txBody>
      </p:sp>
      <p:sp>
        <p:nvSpPr>
          <p:cNvPr id="42" name="Rectangle: Rounded Corners 41">
            <a:extLst>
              <a:ext uri="{FF2B5EF4-FFF2-40B4-BE49-F238E27FC236}">
                <a16:creationId xmlns:a16="http://schemas.microsoft.com/office/drawing/2014/main" id="{85C13F94-5EF2-E3C8-A3F6-7B296B3D790D}"/>
              </a:ext>
              <a:ext uri="{C183D7F6-B498-43B3-948B-1728B52AA6E4}">
                <adec:decorative xmlns:adec="http://schemas.microsoft.com/office/drawing/2017/decorative" val="1"/>
              </a:ext>
            </a:extLst>
          </p:cNvPr>
          <p:cNvSpPr/>
          <p:nvPr/>
        </p:nvSpPr>
        <p:spPr>
          <a:xfrm>
            <a:off x="3995567" y="3691604"/>
            <a:ext cx="3507870" cy="1375495"/>
          </a:xfrm>
          <a:prstGeom prst="roundRect">
            <a:avLst/>
          </a:prstGeom>
          <a:solidFill>
            <a:schemeClr val="bg1"/>
          </a:solidFill>
          <a:ln w="57150">
            <a:solidFill>
              <a:srgbClr val="F15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4" name="Rectangle: Rounded Corners 43">
            <a:extLst>
              <a:ext uri="{FF2B5EF4-FFF2-40B4-BE49-F238E27FC236}">
                <a16:creationId xmlns:a16="http://schemas.microsoft.com/office/drawing/2014/main" id="{7D3A7F7E-DB68-A0D3-9484-E1D1C0DDA193}"/>
              </a:ext>
              <a:ext uri="{C183D7F6-B498-43B3-948B-1728B52AA6E4}">
                <adec:decorative xmlns:adec="http://schemas.microsoft.com/office/drawing/2017/decorative" val="1"/>
              </a:ext>
            </a:extLst>
          </p:cNvPr>
          <p:cNvSpPr/>
          <p:nvPr/>
        </p:nvSpPr>
        <p:spPr>
          <a:xfrm>
            <a:off x="3995566" y="4557455"/>
            <a:ext cx="3507872" cy="675456"/>
          </a:xfrm>
          <a:prstGeom prst="roundRect">
            <a:avLst/>
          </a:prstGeom>
          <a:solidFill>
            <a:srgbClr val="F15623"/>
          </a:solidFill>
          <a:ln w="57150">
            <a:solidFill>
              <a:srgbClr val="F15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89" name="Picture 88">
            <a:extLst>
              <a:ext uri="{FF2B5EF4-FFF2-40B4-BE49-F238E27FC236}">
                <a16:creationId xmlns:a16="http://schemas.microsoft.com/office/drawing/2014/main" id="{85294CCD-D24D-1D43-2D21-C2B2CE7798F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191459" y="3812418"/>
            <a:ext cx="657316" cy="840139"/>
          </a:xfrm>
          <a:prstGeom prst="rect">
            <a:avLst/>
          </a:prstGeom>
        </p:spPr>
      </p:pic>
      <p:sp>
        <p:nvSpPr>
          <p:cNvPr id="43" name="TextBox 42">
            <a:extLst>
              <a:ext uri="{FF2B5EF4-FFF2-40B4-BE49-F238E27FC236}">
                <a16:creationId xmlns:a16="http://schemas.microsoft.com/office/drawing/2014/main" id="{4F46919A-6241-27DE-88B5-DA45021B0A53}"/>
              </a:ext>
            </a:extLst>
          </p:cNvPr>
          <p:cNvSpPr txBox="1"/>
          <p:nvPr/>
        </p:nvSpPr>
        <p:spPr>
          <a:xfrm>
            <a:off x="4918452" y="3812418"/>
            <a:ext cx="2463650" cy="646331"/>
          </a:xfrm>
          <a:prstGeom prst="rect">
            <a:avLst/>
          </a:prstGeom>
          <a:noFill/>
        </p:spPr>
        <p:txBody>
          <a:bodyPr wrap="square" rtlCol="0">
            <a:spAutoFit/>
          </a:bodyPr>
          <a:lstStyle/>
          <a:p>
            <a:pPr algn="ctr"/>
            <a:r>
              <a:rPr lang="en-US" sz="1200" dirty="0">
                <a:latin typeface="Colfax" panose="020B0304000000010002" pitchFamily="34" charset="0"/>
              </a:rPr>
              <a:t>Person appeals decision.</a:t>
            </a:r>
            <a:br>
              <a:rPr lang="en-US" sz="1200" dirty="0">
                <a:latin typeface="Colfax" panose="020B0304000000010002" pitchFamily="34" charset="0"/>
              </a:rPr>
            </a:br>
            <a:r>
              <a:rPr lang="en-US" sz="1200" dirty="0">
                <a:latin typeface="Colfax" panose="020B0304000000010002" pitchFamily="34" charset="0"/>
              </a:rPr>
              <a:t>More medical evidence is commonly needed.</a:t>
            </a:r>
          </a:p>
        </p:txBody>
      </p:sp>
      <p:sp>
        <p:nvSpPr>
          <p:cNvPr id="45" name="TextBox 44">
            <a:extLst>
              <a:ext uri="{FF2B5EF4-FFF2-40B4-BE49-F238E27FC236}">
                <a16:creationId xmlns:a16="http://schemas.microsoft.com/office/drawing/2014/main" id="{65C84A35-C24B-3D08-B3E7-F50F758A5C36}"/>
              </a:ext>
            </a:extLst>
          </p:cNvPr>
          <p:cNvSpPr txBox="1"/>
          <p:nvPr/>
        </p:nvSpPr>
        <p:spPr>
          <a:xfrm>
            <a:off x="4848776" y="4587875"/>
            <a:ext cx="2554302" cy="577081"/>
          </a:xfrm>
          <a:prstGeom prst="rect">
            <a:avLst/>
          </a:prstGeom>
          <a:noFill/>
        </p:spPr>
        <p:txBody>
          <a:bodyPr wrap="square">
            <a:spAutoFit/>
          </a:bodyPr>
          <a:lstStyle/>
          <a:p>
            <a:pPr algn="ctr"/>
            <a:r>
              <a:rPr lang="en-US" sz="1050" dirty="0">
                <a:solidFill>
                  <a:schemeClr val="bg1"/>
                </a:solidFill>
                <a:latin typeface="Colfax" panose="020B0304000000010002" pitchFamily="34" charset="0"/>
              </a:rPr>
              <a:t>There are several levels of appeals, and the whole process can take a LONG time (as much as a year)!</a:t>
            </a:r>
          </a:p>
        </p:txBody>
      </p:sp>
      <p:sp>
        <p:nvSpPr>
          <p:cNvPr id="2" name="Rectangle: Rounded Corners 1">
            <a:extLst>
              <a:ext uri="{FF2B5EF4-FFF2-40B4-BE49-F238E27FC236}">
                <a16:creationId xmlns:a16="http://schemas.microsoft.com/office/drawing/2014/main" id="{29935678-12EE-E34C-EAEB-7126B07E5DA4}"/>
              </a:ext>
              <a:ext uri="{C183D7F6-B498-43B3-948B-1728B52AA6E4}">
                <adec:decorative xmlns:adec="http://schemas.microsoft.com/office/drawing/2017/decorative" val="1"/>
              </a:ext>
            </a:extLst>
          </p:cNvPr>
          <p:cNvSpPr/>
          <p:nvPr/>
        </p:nvSpPr>
        <p:spPr>
          <a:xfrm>
            <a:off x="4960492" y="5567608"/>
            <a:ext cx="1595539" cy="890038"/>
          </a:xfrm>
          <a:prstGeom prst="roundRect">
            <a:avLst/>
          </a:prstGeom>
          <a:solidFill>
            <a:schemeClr val="bg1"/>
          </a:solidFill>
          <a:ln w="57150">
            <a:solidFill>
              <a:srgbClr val="F15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Rectangle: Rounded Corners 6">
            <a:extLst>
              <a:ext uri="{FF2B5EF4-FFF2-40B4-BE49-F238E27FC236}">
                <a16:creationId xmlns:a16="http://schemas.microsoft.com/office/drawing/2014/main" id="{40BF264A-1201-F24F-9367-A41E363B6070}"/>
              </a:ext>
              <a:ext uri="{C183D7F6-B498-43B3-948B-1728B52AA6E4}">
                <adec:decorative xmlns:adec="http://schemas.microsoft.com/office/drawing/2017/decorative" val="1"/>
              </a:ext>
            </a:extLst>
          </p:cNvPr>
          <p:cNvSpPr/>
          <p:nvPr/>
        </p:nvSpPr>
        <p:spPr>
          <a:xfrm>
            <a:off x="4960492" y="6364375"/>
            <a:ext cx="1595539" cy="110020"/>
          </a:xfrm>
          <a:prstGeom prst="roundRect">
            <a:avLst/>
          </a:prstGeom>
          <a:solidFill>
            <a:srgbClr val="F15623"/>
          </a:solidFill>
          <a:ln w="57150">
            <a:solidFill>
              <a:srgbClr val="F156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12" name="Picture 111">
            <a:extLst>
              <a:ext uri="{FF2B5EF4-FFF2-40B4-BE49-F238E27FC236}">
                <a16:creationId xmlns:a16="http://schemas.microsoft.com/office/drawing/2014/main" id="{404C53DA-A305-7A7F-723F-C49064CEC3D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107667" y="5691127"/>
            <a:ext cx="585842" cy="567136"/>
          </a:xfrm>
          <a:prstGeom prst="rect">
            <a:avLst/>
          </a:prstGeom>
        </p:spPr>
      </p:pic>
      <p:sp>
        <p:nvSpPr>
          <p:cNvPr id="4" name="TextBox 3">
            <a:extLst>
              <a:ext uri="{FF2B5EF4-FFF2-40B4-BE49-F238E27FC236}">
                <a16:creationId xmlns:a16="http://schemas.microsoft.com/office/drawing/2014/main" id="{CA1E336E-711A-B79E-EC27-B1391A930370}"/>
              </a:ext>
            </a:extLst>
          </p:cNvPr>
          <p:cNvSpPr txBox="1"/>
          <p:nvPr/>
        </p:nvSpPr>
        <p:spPr>
          <a:xfrm>
            <a:off x="5725657" y="5780009"/>
            <a:ext cx="782794" cy="461665"/>
          </a:xfrm>
          <a:prstGeom prst="rect">
            <a:avLst/>
          </a:prstGeom>
          <a:noFill/>
        </p:spPr>
        <p:txBody>
          <a:bodyPr wrap="square" rtlCol="0">
            <a:spAutoFit/>
          </a:bodyPr>
          <a:lstStyle/>
          <a:p>
            <a:pPr algn="ctr"/>
            <a:r>
              <a:rPr lang="en-US" sz="1200" dirty="0">
                <a:latin typeface="Colfax" panose="020B0304000000010002" pitchFamily="34" charset="0"/>
              </a:rPr>
              <a:t>Benefits denied</a:t>
            </a:r>
          </a:p>
        </p:txBody>
      </p:sp>
      <p:sp>
        <p:nvSpPr>
          <p:cNvPr id="31" name="Rectangle: Rounded Corners 30" descr="Benefit Application Scenario 3">
            <a:extLst>
              <a:ext uri="{FF2B5EF4-FFF2-40B4-BE49-F238E27FC236}">
                <a16:creationId xmlns:a16="http://schemas.microsoft.com/office/drawing/2014/main" id="{9014C407-3D18-81C0-2D84-1CEA1EC21206}"/>
              </a:ext>
            </a:extLst>
          </p:cNvPr>
          <p:cNvSpPr/>
          <p:nvPr/>
        </p:nvSpPr>
        <p:spPr>
          <a:xfrm>
            <a:off x="8497691" y="322042"/>
            <a:ext cx="2641073" cy="1215840"/>
          </a:xfrm>
          <a:prstGeom prst="roundRect">
            <a:avLst/>
          </a:prstGeom>
          <a:noFill/>
          <a:ln w="57150">
            <a:solidFill>
              <a:srgbClr val="195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2" name="TextBox 31">
            <a:extLst>
              <a:ext uri="{FF2B5EF4-FFF2-40B4-BE49-F238E27FC236}">
                <a16:creationId xmlns:a16="http://schemas.microsoft.com/office/drawing/2014/main" id="{F176D207-A4E2-F02D-D9B9-5CBCD5089AA9}"/>
              </a:ext>
            </a:extLst>
          </p:cNvPr>
          <p:cNvSpPr txBox="1"/>
          <p:nvPr/>
        </p:nvSpPr>
        <p:spPr>
          <a:xfrm>
            <a:off x="9345431" y="500666"/>
            <a:ext cx="1588349" cy="461665"/>
          </a:xfrm>
          <a:prstGeom prst="rect">
            <a:avLst/>
          </a:prstGeom>
          <a:noFill/>
        </p:spPr>
        <p:txBody>
          <a:bodyPr wrap="square" rtlCol="0">
            <a:spAutoFit/>
          </a:bodyPr>
          <a:lstStyle/>
          <a:p>
            <a:pPr algn="ctr"/>
            <a:r>
              <a:rPr lang="en-US" sz="1200" dirty="0">
                <a:latin typeface="Colfax" panose="020B0304000000010002" pitchFamily="34" charset="0"/>
              </a:rPr>
              <a:t>Person applies for SSI and/or SSDI.</a:t>
            </a:r>
          </a:p>
        </p:txBody>
      </p:sp>
      <p:sp>
        <p:nvSpPr>
          <p:cNvPr id="34" name="TextBox 33">
            <a:extLst>
              <a:ext uri="{FF2B5EF4-FFF2-40B4-BE49-F238E27FC236}">
                <a16:creationId xmlns:a16="http://schemas.microsoft.com/office/drawing/2014/main" id="{EB81200A-C301-4C78-321A-D56BD6A54563}"/>
              </a:ext>
            </a:extLst>
          </p:cNvPr>
          <p:cNvSpPr txBox="1"/>
          <p:nvPr/>
        </p:nvSpPr>
        <p:spPr>
          <a:xfrm>
            <a:off x="9222667" y="2024588"/>
            <a:ext cx="1736165" cy="830997"/>
          </a:xfrm>
          <a:prstGeom prst="rect">
            <a:avLst/>
          </a:prstGeom>
          <a:noFill/>
        </p:spPr>
        <p:txBody>
          <a:bodyPr wrap="square" rtlCol="0">
            <a:spAutoFit/>
          </a:bodyPr>
          <a:lstStyle/>
          <a:p>
            <a:pPr algn="ctr"/>
            <a:r>
              <a:rPr lang="en-US" sz="1200" dirty="0">
                <a:latin typeface="Colfax" panose="020B0304000000010002" pitchFamily="34" charset="0"/>
              </a:rPr>
              <a:t>SSA requests</a:t>
            </a:r>
          </a:p>
          <a:p>
            <a:pPr algn="ctr"/>
            <a:r>
              <a:rPr lang="en-US" sz="1200" dirty="0">
                <a:latin typeface="Colfax" panose="020B0304000000010002" pitchFamily="34" charset="0"/>
              </a:rPr>
              <a:t>medical evidence</a:t>
            </a:r>
          </a:p>
          <a:p>
            <a:pPr algn="ctr"/>
            <a:r>
              <a:rPr lang="en-US" sz="1200" dirty="0">
                <a:latin typeface="Colfax" panose="020B0304000000010002" pitchFamily="34" charset="0"/>
              </a:rPr>
              <a:t>to help evaluate disability claim.</a:t>
            </a:r>
          </a:p>
        </p:txBody>
      </p:sp>
      <p:sp>
        <p:nvSpPr>
          <p:cNvPr id="40" name="TextBox 39">
            <a:extLst>
              <a:ext uri="{FF2B5EF4-FFF2-40B4-BE49-F238E27FC236}">
                <a16:creationId xmlns:a16="http://schemas.microsoft.com/office/drawing/2014/main" id="{C8C5A426-5493-A24C-1532-57B5DF72DD8C}"/>
              </a:ext>
            </a:extLst>
          </p:cNvPr>
          <p:cNvSpPr txBox="1"/>
          <p:nvPr/>
        </p:nvSpPr>
        <p:spPr>
          <a:xfrm>
            <a:off x="5730336" y="2695837"/>
            <a:ext cx="782794" cy="461665"/>
          </a:xfrm>
          <a:prstGeom prst="rect">
            <a:avLst/>
          </a:prstGeom>
          <a:noFill/>
        </p:spPr>
        <p:txBody>
          <a:bodyPr wrap="square" rtlCol="0">
            <a:spAutoFit/>
          </a:bodyPr>
          <a:lstStyle/>
          <a:p>
            <a:pPr algn="ctr"/>
            <a:r>
              <a:rPr lang="en-US" sz="1200" dirty="0">
                <a:latin typeface="Colfax" panose="020B0304000000010002" pitchFamily="34" charset="0"/>
              </a:rPr>
              <a:t>Benefits denied</a:t>
            </a:r>
          </a:p>
        </p:txBody>
      </p:sp>
      <p:sp>
        <p:nvSpPr>
          <p:cNvPr id="41" name="TextBox 40">
            <a:extLst>
              <a:ext uri="{FF2B5EF4-FFF2-40B4-BE49-F238E27FC236}">
                <a16:creationId xmlns:a16="http://schemas.microsoft.com/office/drawing/2014/main" id="{D4EB09A0-7D44-84E2-D75C-5EB62C39F915}"/>
              </a:ext>
            </a:extLst>
          </p:cNvPr>
          <p:cNvSpPr txBox="1"/>
          <p:nvPr/>
        </p:nvSpPr>
        <p:spPr>
          <a:xfrm>
            <a:off x="4919403" y="3815503"/>
            <a:ext cx="2463650" cy="646331"/>
          </a:xfrm>
          <a:prstGeom prst="rect">
            <a:avLst/>
          </a:prstGeom>
          <a:noFill/>
        </p:spPr>
        <p:txBody>
          <a:bodyPr wrap="square" rtlCol="0">
            <a:spAutoFit/>
          </a:bodyPr>
          <a:lstStyle/>
          <a:p>
            <a:pPr algn="ctr"/>
            <a:r>
              <a:rPr lang="en-US" sz="1200" dirty="0">
                <a:latin typeface="Colfax" panose="020B0304000000010002" pitchFamily="34" charset="0"/>
              </a:rPr>
              <a:t>Person appeals decision.</a:t>
            </a:r>
            <a:br>
              <a:rPr lang="en-US" sz="1200" dirty="0">
                <a:latin typeface="Colfax" panose="020B0304000000010002" pitchFamily="34" charset="0"/>
              </a:rPr>
            </a:br>
            <a:r>
              <a:rPr lang="en-US" sz="1200" dirty="0">
                <a:latin typeface="Colfax" panose="020B0304000000010002" pitchFamily="34" charset="0"/>
              </a:rPr>
              <a:t>More medical evidence is commonly needed.</a:t>
            </a:r>
          </a:p>
        </p:txBody>
      </p:sp>
      <p:sp>
        <p:nvSpPr>
          <p:cNvPr id="46" name="TextBox 45">
            <a:extLst>
              <a:ext uri="{FF2B5EF4-FFF2-40B4-BE49-F238E27FC236}">
                <a16:creationId xmlns:a16="http://schemas.microsoft.com/office/drawing/2014/main" id="{054D6FD6-D8AE-98FD-F373-A6F21FB628A5}"/>
              </a:ext>
            </a:extLst>
          </p:cNvPr>
          <p:cNvSpPr txBox="1"/>
          <p:nvPr/>
        </p:nvSpPr>
        <p:spPr>
          <a:xfrm>
            <a:off x="9656948" y="4011574"/>
            <a:ext cx="902618" cy="461665"/>
          </a:xfrm>
          <a:prstGeom prst="rect">
            <a:avLst/>
          </a:prstGeom>
          <a:noFill/>
        </p:spPr>
        <p:txBody>
          <a:bodyPr wrap="square" rtlCol="0">
            <a:spAutoFit/>
          </a:bodyPr>
          <a:lstStyle/>
          <a:p>
            <a:pPr algn="ctr"/>
            <a:r>
              <a:rPr lang="en-US" sz="1200" dirty="0">
                <a:latin typeface="Colfax" panose="020B0304000000010002" pitchFamily="34" charset="0"/>
              </a:rPr>
              <a:t>Benefits granted</a:t>
            </a:r>
          </a:p>
        </p:txBody>
      </p:sp>
    </p:spTree>
    <p:extLst>
      <p:ext uri="{BB962C8B-B14F-4D97-AF65-F5344CB8AC3E}">
        <p14:creationId xmlns:p14="http://schemas.microsoft.com/office/powerpoint/2010/main" val="241416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47">
            <a:extLst>
              <a:ext uri="{FF2B5EF4-FFF2-40B4-BE49-F238E27FC236}">
                <a16:creationId xmlns:a16="http://schemas.microsoft.com/office/drawing/2014/main" id="{98602D4B-6948-63DE-31A0-64C5711FA77F}"/>
              </a:ext>
            </a:extLst>
          </p:cNvPr>
          <p:cNvSpPr txBox="1">
            <a:spLocks noGrp="1"/>
          </p:cNvSpPr>
          <p:nvPr>
            <p:ph type="title" idx="4294967295"/>
          </p:nvPr>
        </p:nvSpPr>
        <p:spPr>
          <a:xfrm>
            <a:off x="0" y="1110465"/>
            <a:ext cx="12192000" cy="8416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spc="0">
                <a:solidFill>
                  <a:schemeClr val="bg1"/>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bg1"/>
                </a:solidFill>
                <a:effectLst/>
                <a:uLnTx/>
                <a:uFillTx/>
                <a:latin typeface="Montserrat" pitchFamily="2" charset="0"/>
              </a:rPr>
              <a:t>3 Ways You Might Encounter SSI &amp; SSDI Issues</a:t>
            </a:r>
          </a:p>
        </p:txBody>
      </p:sp>
      <p:sp>
        <p:nvSpPr>
          <p:cNvPr id="13" name="TextBox 12">
            <a:extLst>
              <a:ext uri="{FF2B5EF4-FFF2-40B4-BE49-F238E27FC236}">
                <a16:creationId xmlns:a16="http://schemas.microsoft.com/office/drawing/2014/main" id="{29138066-E6FB-57A6-27C7-40F0A635D24E}"/>
              </a:ext>
            </a:extLst>
          </p:cNvPr>
          <p:cNvSpPr txBox="1"/>
          <p:nvPr/>
        </p:nvSpPr>
        <p:spPr>
          <a:xfrm>
            <a:off x="800968" y="2471531"/>
            <a:ext cx="546265" cy="707886"/>
          </a:xfrm>
          <a:prstGeom prst="rect">
            <a:avLst/>
          </a:prstGeom>
          <a:noFill/>
        </p:spPr>
        <p:txBody>
          <a:bodyPr wrap="square" rtlCol="0">
            <a:spAutoFit/>
          </a:bodyPr>
          <a:lstStyle/>
          <a:p>
            <a:r>
              <a:rPr lang="en-US" sz="4000" b="1" dirty="0">
                <a:solidFill>
                  <a:srgbClr val="2EB8C3"/>
                </a:solidFill>
                <a:latin typeface="Colfax" panose="020B0304000000010002" pitchFamily="34" charset="0"/>
              </a:rPr>
              <a:t>1</a:t>
            </a:r>
            <a:endParaRPr lang="en-US" b="1" dirty="0">
              <a:solidFill>
                <a:srgbClr val="2EB8C3"/>
              </a:solidFill>
              <a:latin typeface="Colfax" panose="020B0304000000010002" pitchFamily="34" charset="0"/>
            </a:endParaRPr>
          </a:p>
        </p:txBody>
      </p:sp>
      <p:sp>
        <p:nvSpPr>
          <p:cNvPr id="12" name="TextBox 11">
            <a:extLst>
              <a:ext uri="{FF2B5EF4-FFF2-40B4-BE49-F238E27FC236}">
                <a16:creationId xmlns:a16="http://schemas.microsoft.com/office/drawing/2014/main" id="{A0B1C999-12DD-F435-D203-80EE93DD69A1}"/>
              </a:ext>
            </a:extLst>
          </p:cNvPr>
          <p:cNvSpPr txBox="1"/>
          <p:nvPr/>
        </p:nvSpPr>
        <p:spPr>
          <a:xfrm>
            <a:off x="1520041" y="2562345"/>
            <a:ext cx="4434192" cy="1004121"/>
          </a:xfrm>
          <a:prstGeom prst="rect">
            <a:avLst/>
          </a:prstGeom>
          <a:noFill/>
        </p:spPr>
        <p:txBody>
          <a:bodyPr wrap="square">
            <a:spAutoFit/>
          </a:bodyPr>
          <a:lstStyle/>
          <a:p>
            <a:pPr fontAlgn="base">
              <a:lnSpc>
                <a:spcPct val="125000"/>
              </a:lnSpc>
            </a:pPr>
            <a:r>
              <a:rPr lang="en-US" sz="1200" dirty="0">
                <a:latin typeface="Colfax" panose="020B0304000000010002" pitchFamily="34" charset="0"/>
              </a:rPr>
              <a:t>You receive a request from the Social Security Administration (SSA) asking you to provide evidence of a patient’s disability for their application or appeal. SSA might request a letter or a residual functional capacity form.</a:t>
            </a:r>
            <a:endParaRPr lang="en-US" sz="1200" b="1" i="0" u="none" strike="noStrike" dirty="0">
              <a:effectLst/>
              <a:latin typeface="Colfax" panose="020B0304000000010002" pitchFamily="34" charset="0"/>
            </a:endParaRPr>
          </a:p>
        </p:txBody>
      </p:sp>
      <p:cxnSp>
        <p:nvCxnSpPr>
          <p:cNvPr id="34" name="Straight Arrow Connector 33">
            <a:extLst>
              <a:ext uri="{FF2B5EF4-FFF2-40B4-BE49-F238E27FC236}">
                <a16:creationId xmlns:a16="http://schemas.microsoft.com/office/drawing/2014/main" id="{3F6E6CA9-6A29-B9CC-2057-B035BA448671}"/>
              </a:ext>
              <a:ext uri="{C183D7F6-B498-43B3-948B-1728B52AA6E4}">
                <adec:decorative xmlns:adec="http://schemas.microsoft.com/office/drawing/2017/decorative" val="1"/>
              </a:ext>
            </a:extLst>
          </p:cNvPr>
          <p:cNvCxnSpPr>
            <a:cxnSpLocks/>
          </p:cNvCxnSpPr>
          <p:nvPr/>
        </p:nvCxnSpPr>
        <p:spPr>
          <a:xfrm>
            <a:off x="6133946" y="2847100"/>
            <a:ext cx="787849" cy="0"/>
          </a:xfrm>
          <a:prstGeom prst="straightConnector1">
            <a:avLst/>
          </a:prstGeom>
          <a:ln w="38100">
            <a:solidFill>
              <a:srgbClr val="2EB8C3"/>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375D775-F7DF-C614-7D8B-4EAEEAAAE200}"/>
              </a:ext>
            </a:extLst>
          </p:cNvPr>
          <p:cNvSpPr txBox="1"/>
          <p:nvPr/>
        </p:nvSpPr>
        <p:spPr>
          <a:xfrm>
            <a:off x="7100992" y="2569788"/>
            <a:ext cx="4531022" cy="773289"/>
          </a:xfrm>
          <a:prstGeom prst="rect">
            <a:avLst/>
          </a:prstGeom>
          <a:noFill/>
        </p:spPr>
        <p:txBody>
          <a:bodyPr wrap="square">
            <a:spAutoFit/>
          </a:bodyPr>
          <a:lstStyle/>
          <a:p>
            <a:pPr rtl="0" fontAlgn="base">
              <a:lnSpc>
                <a:spcPct val="125000"/>
              </a:lnSpc>
              <a:spcBef>
                <a:spcPts val="0"/>
              </a:spcBef>
              <a:spcAft>
                <a:spcPts val="0"/>
              </a:spcAft>
            </a:pPr>
            <a:r>
              <a:rPr lang="en-US" sz="1200" dirty="0">
                <a:latin typeface="Colfax" panose="020B0304000000010002" pitchFamily="34" charset="0"/>
              </a:rPr>
              <a:t>MLP legal team can advise on how to complete the form</a:t>
            </a:r>
            <a:br>
              <a:rPr lang="en-US" sz="1200" dirty="0">
                <a:latin typeface="Colfax" panose="020B0304000000010002" pitchFamily="34" charset="0"/>
              </a:rPr>
            </a:br>
            <a:r>
              <a:rPr lang="en-US" sz="1200" dirty="0">
                <a:latin typeface="Colfax" panose="020B0304000000010002" pitchFamily="34" charset="0"/>
              </a:rPr>
              <a:t>and what medical evidence will make a strong application</a:t>
            </a:r>
            <a:br>
              <a:rPr lang="en-US" sz="1200" dirty="0">
                <a:latin typeface="Colfax" panose="020B0304000000010002" pitchFamily="34" charset="0"/>
              </a:rPr>
            </a:br>
            <a:r>
              <a:rPr lang="en-US" sz="1200" dirty="0">
                <a:latin typeface="Colfax" panose="020B0304000000010002" pitchFamily="34" charset="0"/>
              </a:rPr>
              <a:t>or appeal.</a:t>
            </a:r>
          </a:p>
        </p:txBody>
      </p:sp>
      <p:sp>
        <p:nvSpPr>
          <p:cNvPr id="14" name="TextBox 13">
            <a:extLst>
              <a:ext uri="{FF2B5EF4-FFF2-40B4-BE49-F238E27FC236}">
                <a16:creationId xmlns:a16="http://schemas.microsoft.com/office/drawing/2014/main" id="{2F5D438C-D31E-C64A-D370-7AE12BEB47FF}"/>
              </a:ext>
            </a:extLst>
          </p:cNvPr>
          <p:cNvSpPr txBox="1"/>
          <p:nvPr/>
        </p:nvSpPr>
        <p:spPr>
          <a:xfrm>
            <a:off x="741592" y="3859144"/>
            <a:ext cx="546265" cy="707886"/>
          </a:xfrm>
          <a:prstGeom prst="rect">
            <a:avLst/>
          </a:prstGeom>
          <a:noFill/>
        </p:spPr>
        <p:txBody>
          <a:bodyPr wrap="square" rtlCol="0">
            <a:spAutoFit/>
          </a:bodyPr>
          <a:lstStyle/>
          <a:p>
            <a:r>
              <a:rPr lang="en-US" sz="4000" b="1" dirty="0">
                <a:solidFill>
                  <a:srgbClr val="2EB8C3"/>
                </a:solidFill>
                <a:latin typeface="Colfax" panose="020B0304000000010002" pitchFamily="34" charset="0"/>
              </a:rPr>
              <a:t>2</a:t>
            </a:r>
            <a:endParaRPr lang="en-US" b="1" dirty="0">
              <a:solidFill>
                <a:srgbClr val="2EB8C3"/>
              </a:solidFill>
              <a:latin typeface="Colfax" panose="020B0304000000010002" pitchFamily="34" charset="0"/>
            </a:endParaRPr>
          </a:p>
        </p:txBody>
      </p:sp>
      <p:sp>
        <p:nvSpPr>
          <p:cNvPr id="28" name="TextBox 27">
            <a:extLst>
              <a:ext uri="{FF2B5EF4-FFF2-40B4-BE49-F238E27FC236}">
                <a16:creationId xmlns:a16="http://schemas.microsoft.com/office/drawing/2014/main" id="{0DAB29FC-C2FC-B989-8510-21DADBBF2F41}"/>
              </a:ext>
            </a:extLst>
          </p:cNvPr>
          <p:cNvSpPr txBox="1"/>
          <p:nvPr/>
        </p:nvSpPr>
        <p:spPr>
          <a:xfrm>
            <a:off x="1520041" y="3929919"/>
            <a:ext cx="4434192" cy="542456"/>
          </a:xfrm>
          <a:prstGeom prst="rect">
            <a:avLst/>
          </a:prstGeom>
          <a:noFill/>
        </p:spPr>
        <p:txBody>
          <a:bodyPr wrap="square">
            <a:spAutoFit/>
          </a:bodyPr>
          <a:lstStyle/>
          <a:p>
            <a:pPr rtl="0" fontAlgn="base">
              <a:lnSpc>
                <a:spcPct val="125000"/>
              </a:lnSpc>
              <a:spcBef>
                <a:spcPts val="0"/>
              </a:spcBef>
              <a:spcAft>
                <a:spcPts val="0"/>
              </a:spcAft>
            </a:pPr>
            <a:r>
              <a:rPr lang="en-US" sz="1200" dirty="0">
                <a:latin typeface="Colfax" panose="020B0304000000010002" pitchFamily="34" charset="0"/>
              </a:rPr>
              <a:t>A patient mentions they were denied SSI or SSDI benefits </a:t>
            </a:r>
            <a:r>
              <a:rPr lang="en-US" sz="1200" b="1" u="sng" dirty="0">
                <a:latin typeface="Colfax" panose="020B0304000000010002" pitchFamily="34" charset="0"/>
              </a:rPr>
              <a:t>or</a:t>
            </a:r>
            <a:r>
              <a:rPr lang="en-US" sz="1200" b="1" dirty="0">
                <a:latin typeface="Colfax" panose="020B0304000000010002" pitchFamily="34" charset="0"/>
              </a:rPr>
              <a:t> </a:t>
            </a:r>
            <a:r>
              <a:rPr lang="en-US" sz="1200" dirty="0">
                <a:latin typeface="Colfax" panose="020B0304000000010002" pitchFamily="34" charset="0"/>
              </a:rPr>
              <a:t>they are worried they might lose their existing benefits.</a:t>
            </a:r>
            <a:endParaRPr lang="en-US" sz="1200" b="0" i="0" u="none" strike="noStrike" dirty="0">
              <a:effectLst/>
              <a:latin typeface="Colfax" panose="020B0304000000010002" pitchFamily="34" charset="0"/>
            </a:endParaRPr>
          </a:p>
        </p:txBody>
      </p:sp>
      <p:cxnSp>
        <p:nvCxnSpPr>
          <p:cNvPr id="35" name="Straight Arrow Connector 34">
            <a:extLst>
              <a:ext uri="{FF2B5EF4-FFF2-40B4-BE49-F238E27FC236}">
                <a16:creationId xmlns:a16="http://schemas.microsoft.com/office/drawing/2014/main" id="{3F536AF7-4641-FC32-DD07-958B14838AA0}"/>
              </a:ext>
              <a:ext uri="{C183D7F6-B498-43B3-948B-1728B52AA6E4}">
                <adec:decorative xmlns:adec="http://schemas.microsoft.com/office/drawing/2017/decorative" val="1"/>
              </a:ext>
            </a:extLst>
          </p:cNvPr>
          <p:cNvCxnSpPr>
            <a:cxnSpLocks/>
          </p:cNvCxnSpPr>
          <p:nvPr/>
        </p:nvCxnSpPr>
        <p:spPr>
          <a:xfrm>
            <a:off x="6133946" y="4263892"/>
            <a:ext cx="787849" cy="0"/>
          </a:xfrm>
          <a:prstGeom prst="straightConnector1">
            <a:avLst/>
          </a:prstGeom>
          <a:ln w="38100">
            <a:solidFill>
              <a:srgbClr val="2EB8C3"/>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6FC44BB-8B8E-3A4B-A54C-195BA680A41B}"/>
              </a:ext>
            </a:extLst>
          </p:cNvPr>
          <p:cNvSpPr txBox="1"/>
          <p:nvPr/>
        </p:nvSpPr>
        <p:spPr>
          <a:xfrm>
            <a:off x="7100993" y="3917004"/>
            <a:ext cx="4531022" cy="1465786"/>
          </a:xfrm>
          <a:prstGeom prst="rect">
            <a:avLst/>
          </a:prstGeom>
          <a:noFill/>
        </p:spPr>
        <p:txBody>
          <a:bodyPr wrap="square">
            <a:spAutoFit/>
          </a:bodyPr>
          <a:lstStyle/>
          <a:p>
            <a:pPr rtl="0" fontAlgn="base">
              <a:lnSpc>
                <a:spcPct val="125000"/>
              </a:lnSpc>
              <a:spcBef>
                <a:spcPts val="0"/>
              </a:spcBef>
              <a:spcAft>
                <a:spcPts val="0"/>
              </a:spcAft>
            </a:pPr>
            <a:r>
              <a:rPr lang="en-US" sz="1200" dirty="0">
                <a:latin typeface="Colfax" panose="020B0304000000010002" pitchFamily="34" charset="0"/>
              </a:rPr>
              <a:t>MLP legal team can:</a:t>
            </a:r>
          </a:p>
          <a:p>
            <a:pPr marL="285750" indent="-285750" rtl="0" fontAlgn="base">
              <a:lnSpc>
                <a:spcPct val="125000"/>
              </a:lnSpc>
              <a:spcBef>
                <a:spcPts val="0"/>
              </a:spcBef>
              <a:spcAft>
                <a:spcPts val="0"/>
              </a:spcAft>
              <a:buFont typeface="Arial" panose="020B0604020202020204" pitchFamily="34" charset="0"/>
              <a:buChar char="•"/>
            </a:pPr>
            <a:r>
              <a:rPr lang="en-US" sz="1200" dirty="0">
                <a:latin typeface="Colfax" panose="020B0304000000010002" pitchFamily="34" charset="0"/>
              </a:rPr>
              <a:t>Evaluate the situation;</a:t>
            </a:r>
          </a:p>
          <a:p>
            <a:pPr marL="285750" indent="-285750" rtl="0" fontAlgn="base">
              <a:lnSpc>
                <a:spcPct val="125000"/>
              </a:lnSpc>
              <a:spcBef>
                <a:spcPts val="0"/>
              </a:spcBef>
              <a:spcAft>
                <a:spcPts val="0"/>
              </a:spcAft>
              <a:buFont typeface="Arial" panose="020B0604020202020204" pitchFamily="34" charset="0"/>
              <a:buChar char="•"/>
            </a:pPr>
            <a:r>
              <a:rPr lang="en-US" sz="1200" dirty="0">
                <a:latin typeface="Colfax" panose="020B0304000000010002" pitchFamily="34" charset="0"/>
              </a:rPr>
              <a:t>Work with the patient to gather more documentation</a:t>
            </a:r>
            <a:br>
              <a:rPr lang="en-US" sz="1200" dirty="0">
                <a:latin typeface="Colfax" panose="020B0304000000010002" pitchFamily="34" charset="0"/>
              </a:rPr>
            </a:br>
            <a:r>
              <a:rPr lang="en-US" sz="1200" dirty="0">
                <a:latin typeface="Colfax" panose="020B0304000000010002" pitchFamily="34" charset="0"/>
              </a:rPr>
              <a:t>(e.g., medical letter to support medical records describing why symptoms prevent patient from working); and</a:t>
            </a:r>
          </a:p>
          <a:p>
            <a:pPr marL="285750" indent="-285750" rtl="0" fontAlgn="base">
              <a:lnSpc>
                <a:spcPct val="125000"/>
              </a:lnSpc>
              <a:spcBef>
                <a:spcPts val="0"/>
              </a:spcBef>
              <a:spcAft>
                <a:spcPts val="0"/>
              </a:spcAft>
              <a:buFont typeface="Arial" panose="020B0604020202020204" pitchFamily="34" charset="0"/>
              <a:buChar char="•"/>
            </a:pPr>
            <a:r>
              <a:rPr lang="en-US" sz="1200" dirty="0">
                <a:latin typeface="Colfax" panose="020B0304000000010002" pitchFamily="34" charset="0"/>
              </a:rPr>
              <a:t>Represent them at appeal hearings.</a:t>
            </a:r>
          </a:p>
        </p:txBody>
      </p:sp>
      <p:sp>
        <p:nvSpPr>
          <p:cNvPr id="15" name="TextBox 14">
            <a:extLst>
              <a:ext uri="{FF2B5EF4-FFF2-40B4-BE49-F238E27FC236}">
                <a16:creationId xmlns:a16="http://schemas.microsoft.com/office/drawing/2014/main" id="{58BB1809-DFE9-225E-1B39-C36FBE836FEC}"/>
              </a:ext>
            </a:extLst>
          </p:cNvPr>
          <p:cNvSpPr txBox="1"/>
          <p:nvPr/>
        </p:nvSpPr>
        <p:spPr>
          <a:xfrm>
            <a:off x="720501" y="5612618"/>
            <a:ext cx="546265" cy="707886"/>
          </a:xfrm>
          <a:prstGeom prst="rect">
            <a:avLst/>
          </a:prstGeom>
          <a:noFill/>
        </p:spPr>
        <p:txBody>
          <a:bodyPr wrap="square" rtlCol="0">
            <a:spAutoFit/>
          </a:bodyPr>
          <a:lstStyle/>
          <a:p>
            <a:r>
              <a:rPr lang="en-US" sz="4000" b="1" dirty="0">
                <a:solidFill>
                  <a:srgbClr val="2EB8C3"/>
                </a:solidFill>
                <a:latin typeface="Colfax" panose="020B0304000000010002" pitchFamily="34" charset="0"/>
              </a:rPr>
              <a:t>3</a:t>
            </a:r>
            <a:endParaRPr lang="en-US" b="1" dirty="0">
              <a:solidFill>
                <a:srgbClr val="2EB8C3"/>
              </a:solidFill>
              <a:latin typeface="Colfax" panose="020B0304000000010002" pitchFamily="34" charset="0"/>
            </a:endParaRPr>
          </a:p>
        </p:txBody>
      </p:sp>
      <p:sp>
        <p:nvSpPr>
          <p:cNvPr id="30" name="TextBox 29">
            <a:extLst>
              <a:ext uri="{FF2B5EF4-FFF2-40B4-BE49-F238E27FC236}">
                <a16:creationId xmlns:a16="http://schemas.microsoft.com/office/drawing/2014/main" id="{A1A39146-A8E7-065A-C3F6-EA5278BBBF66}"/>
              </a:ext>
            </a:extLst>
          </p:cNvPr>
          <p:cNvSpPr txBox="1"/>
          <p:nvPr/>
        </p:nvSpPr>
        <p:spPr>
          <a:xfrm>
            <a:off x="1520041" y="5666133"/>
            <a:ext cx="4434191" cy="773289"/>
          </a:xfrm>
          <a:prstGeom prst="rect">
            <a:avLst/>
          </a:prstGeom>
          <a:noFill/>
        </p:spPr>
        <p:txBody>
          <a:bodyPr wrap="square">
            <a:spAutoFit/>
          </a:bodyPr>
          <a:lstStyle/>
          <a:p>
            <a:pPr rtl="0" fontAlgn="base">
              <a:lnSpc>
                <a:spcPct val="125000"/>
              </a:lnSpc>
              <a:spcBef>
                <a:spcPts val="0"/>
              </a:spcBef>
              <a:spcAft>
                <a:spcPts val="0"/>
              </a:spcAft>
            </a:pPr>
            <a:r>
              <a:rPr lang="en-US" sz="1200" b="0" i="0" u="none" strike="noStrike" dirty="0">
                <a:effectLst/>
                <a:latin typeface="Colfax" panose="020B0304000000010002" pitchFamily="34" charset="0"/>
              </a:rPr>
              <a:t>You refer a patient to the MLP legal team for an unrelated issue and they uncover an SSI </a:t>
            </a:r>
            <a:r>
              <a:rPr lang="en-US" sz="1200" dirty="0">
                <a:latin typeface="Colfax" panose="020B0304000000010002" pitchFamily="34" charset="0"/>
              </a:rPr>
              <a:t>or SSDI issue during the legal intake.</a:t>
            </a:r>
            <a:endParaRPr lang="en-US" sz="1200" b="0" i="0" u="none" strike="noStrike" dirty="0">
              <a:effectLst/>
              <a:latin typeface="Colfax" panose="020B0304000000010002" pitchFamily="34" charset="0"/>
            </a:endParaRPr>
          </a:p>
        </p:txBody>
      </p:sp>
      <p:cxnSp>
        <p:nvCxnSpPr>
          <p:cNvPr id="39" name="Straight Arrow Connector 38">
            <a:extLst>
              <a:ext uri="{FF2B5EF4-FFF2-40B4-BE49-F238E27FC236}">
                <a16:creationId xmlns:a16="http://schemas.microsoft.com/office/drawing/2014/main" id="{C805DE1C-254E-5959-1A9D-9DCC793B1104}"/>
              </a:ext>
              <a:ext uri="{C183D7F6-B498-43B3-948B-1728B52AA6E4}">
                <adec:decorative xmlns:adec="http://schemas.microsoft.com/office/drawing/2017/decorative" val="1"/>
              </a:ext>
            </a:extLst>
          </p:cNvPr>
          <p:cNvCxnSpPr>
            <a:cxnSpLocks/>
          </p:cNvCxnSpPr>
          <p:nvPr/>
        </p:nvCxnSpPr>
        <p:spPr>
          <a:xfrm>
            <a:off x="6133946" y="5904237"/>
            <a:ext cx="787849" cy="0"/>
          </a:xfrm>
          <a:prstGeom prst="straightConnector1">
            <a:avLst/>
          </a:prstGeom>
          <a:ln w="38100">
            <a:solidFill>
              <a:srgbClr val="2EB8C3"/>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25A364B-60B6-F984-F00E-A14301F9928C}"/>
              </a:ext>
            </a:extLst>
          </p:cNvPr>
          <p:cNvSpPr txBox="1"/>
          <p:nvPr/>
        </p:nvSpPr>
        <p:spPr>
          <a:xfrm>
            <a:off x="7100993" y="5667971"/>
            <a:ext cx="4531022" cy="542456"/>
          </a:xfrm>
          <a:prstGeom prst="rect">
            <a:avLst/>
          </a:prstGeom>
          <a:noFill/>
        </p:spPr>
        <p:txBody>
          <a:bodyPr wrap="square">
            <a:spAutoFit/>
          </a:bodyPr>
          <a:lstStyle/>
          <a:p>
            <a:pPr rtl="0" fontAlgn="base">
              <a:lnSpc>
                <a:spcPct val="125000"/>
              </a:lnSpc>
              <a:spcBef>
                <a:spcPts val="0"/>
              </a:spcBef>
              <a:spcAft>
                <a:spcPts val="0"/>
              </a:spcAft>
            </a:pPr>
            <a:r>
              <a:rPr lang="en-US" sz="1200" dirty="0">
                <a:latin typeface="Colfax" panose="020B0304000000010002" pitchFamily="34" charset="0"/>
              </a:rPr>
              <a:t>MLP legal team will reach out for your assessment of their health conditions.</a:t>
            </a:r>
          </a:p>
        </p:txBody>
      </p:sp>
    </p:spTree>
    <p:extLst>
      <p:ext uri="{BB962C8B-B14F-4D97-AF65-F5344CB8AC3E}">
        <p14:creationId xmlns:p14="http://schemas.microsoft.com/office/powerpoint/2010/main" val="245256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9" presetClass="emph" presetSubtype="0" grpId="1" nodeType="withEffect">
                                  <p:stCondLst>
                                    <p:cond delay="0"/>
                                  </p:stCondLst>
                                  <p:childTnLst>
                                    <p:set>
                                      <p:cBhvr>
                                        <p:cTn id="18" dur="indefinite"/>
                                        <p:tgtEl>
                                          <p:spTgt spid="12"/>
                                        </p:tgtEl>
                                        <p:attrNameLst>
                                          <p:attrName>style.opacity</p:attrName>
                                        </p:attrNameLst>
                                      </p:cBhvr>
                                      <p:to>
                                        <p:strVal val="0.5"/>
                                      </p:to>
                                    </p:set>
                                    <p:animEffect filter="image" prLst="opacity: 0.5">
                                      <p:cBhvr rctx="IE">
                                        <p:cTn id="19" dur="indefinite"/>
                                        <p:tgtEl>
                                          <p:spTgt spid="12"/>
                                        </p:tgtEl>
                                      </p:cBhvr>
                                    </p:animEffect>
                                  </p:childTnLst>
                                </p:cTn>
                              </p:par>
                              <p:par>
                                <p:cTn id="20" presetID="9" presetClass="emph" presetSubtype="0" grpId="1" nodeType="withEffect">
                                  <p:stCondLst>
                                    <p:cond delay="0"/>
                                  </p:stCondLst>
                                  <p:childTnLst>
                                    <p:set>
                                      <p:cBhvr>
                                        <p:cTn id="21" dur="indefinite"/>
                                        <p:tgtEl>
                                          <p:spTgt spid="13"/>
                                        </p:tgtEl>
                                        <p:attrNameLst>
                                          <p:attrName>style.opacity</p:attrName>
                                        </p:attrNameLst>
                                      </p:cBhvr>
                                      <p:to>
                                        <p:strVal val="0.5"/>
                                      </p:to>
                                    </p:set>
                                    <p:animEffect filter="image" prLst="opacity: 0.5">
                                      <p:cBhvr rctx="IE">
                                        <p:cTn id="22" dur="indefinite"/>
                                        <p:tgtEl>
                                          <p:spTgt spid="13"/>
                                        </p:tgtEl>
                                      </p:cBhvr>
                                    </p:animEffect>
                                  </p:childTnLst>
                                </p:cTn>
                              </p:par>
                              <p:par>
                                <p:cTn id="23" presetID="9" presetClass="emph" presetSubtype="0" grpId="1" nodeType="withEffect">
                                  <p:stCondLst>
                                    <p:cond delay="0"/>
                                  </p:stCondLst>
                                  <p:childTnLst>
                                    <p:set>
                                      <p:cBhvr>
                                        <p:cTn id="24" dur="indefinite"/>
                                        <p:tgtEl>
                                          <p:spTgt spid="18"/>
                                        </p:tgtEl>
                                        <p:attrNameLst>
                                          <p:attrName>style.opacity</p:attrName>
                                        </p:attrNameLst>
                                      </p:cBhvr>
                                      <p:to>
                                        <p:strVal val="0.5"/>
                                      </p:to>
                                    </p:set>
                                    <p:animEffect filter="image" prLst="opacity: 0.5">
                                      <p:cBhvr rctx="IE">
                                        <p:cTn id="25" dur="indefinite"/>
                                        <p:tgtEl>
                                          <p:spTgt spid="18"/>
                                        </p:tgtEl>
                                      </p:cBhvr>
                                    </p:animEffect>
                                  </p:childTnLst>
                                </p:cTn>
                              </p:par>
                              <p:par>
                                <p:cTn id="26" presetID="1" presetClass="exit" presetSubtype="0" fill="hold" nodeType="withEffect">
                                  <p:stCondLst>
                                    <p:cond delay="0"/>
                                  </p:stCondLst>
                                  <p:childTnLst>
                                    <p:set>
                                      <p:cBhvr>
                                        <p:cTn id="27" dur="1" fill="hold">
                                          <p:stCondLst>
                                            <p:cond delay="0"/>
                                          </p:stCondLst>
                                        </p:cTn>
                                        <p:tgtEl>
                                          <p:spTgt spid="3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childTnLst>
                                </p:cTn>
                              </p:par>
                              <p:par>
                                <p:cTn id="38" presetID="9" presetClass="emph" presetSubtype="0" grpId="1" nodeType="withEffect">
                                  <p:stCondLst>
                                    <p:cond delay="0"/>
                                  </p:stCondLst>
                                  <p:childTnLst>
                                    <p:set>
                                      <p:cBhvr>
                                        <p:cTn id="39" dur="indefinite"/>
                                        <p:tgtEl>
                                          <p:spTgt spid="14"/>
                                        </p:tgtEl>
                                        <p:attrNameLst>
                                          <p:attrName>style.opacity</p:attrName>
                                        </p:attrNameLst>
                                      </p:cBhvr>
                                      <p:to>
                                        <p:strVal val="0.5"/>
                                      </p:to>
                                    </p:set>
                                    <p:animEffect filter="image" prLst="opacity: 0.5">
                                      <p:cBhvr rctx="IE">
                                        <p:cTn id="40" dur="indefinite"/>
                                        <p:tgtEl>
                                          <p:spTgt spid="14"/>
                                        </p:tgtEl>
                                      </p:cBhvr>
                                    </p:animEffect>
                                  </p:childTnLst>
                                </p:cTn>
                              </p:par>
                              <p:par>
                                <p:cTn id="41" presetID="9" presetClass="emph" presetSubtype="0" grpId="1" nodeType="withEffect">
                                  <p:stCondLst>
                                    <p:cond delay="0"/>
                                  </p:stCondLst>
                                  <p:childTnLst>
                                    <p:set>
                                      <p:cBhvr>
                                        <p:cTn id="42" dur="indefinite"/>
                                        <p:tgtEl>
                                          <p:spTgt spid="28"/>
                                        </p:tgtEl>
                                        <p:attrNameLst>
                                          <p:attrName>style.opacity</p:attrName>
                                        </p:attrNameLst>
                                      </p:cBhvr>
                                      <p:to>
                                        <p:strVal val="0.5"/>
                                      </p:to>
                                    </p:set>
                                    <p:animEffect filter="image" prLst="opacity: 0.5">
                                      <p:cBhvr rctx="IE">
                                        <p:cTn id="43" dur="indefinite"/>
                                        <p:tgtEl>
                                          <p:spTgt spid="28"/>
                                        </p:tgtEl>
                                      </p:cBhvr>
                                    </p:animEffect>
                                  </p:childTnLst>
                                </p:cTn>
                              </p:par>
                              <p:par>
                                <p:cTn id="44" presetID="9" presetClass="emph" presetSubtype="0" grpId="1" nodeType="withEffect">
                                  <p:stCondLst>
                                    <p:cond delay="0"/>
                                  </p:stCondLst>
                                  <p:childTnLst>
                                    <p:set>
                                      <p:cBhvr>
                                        <p:cTn id="45" dur="indefinite"/>
                                        <p:tgtEl>
                                          <p:spTgt spid="23"/>
                                        </p:tgtEl>
                                        <p:attrNameLst>
                                          <p:attrName>style.opacity</p:attrName>
                                        </p:attrNameLst>
                                      </p:cBhvr>
                                      <p:to>
                                        <p:strVal val="0.5"/>
                                      </p:to>
                                    </p:set>
                                    <p:animEffect filter="image" prLst="opacity: 0.5">
                                      <p:cBhvr rctx="IE">
                                        <p:cTn id="46" dur="indefinite"/>
                                        <p:tgtEl>
                                          <p:spTgt spid="23"/>
                                        </p:tgtEl>
                                      </p:cBhvr>
                                    </p:animEffect>
                                  </p:childTnLst>
                                </p:cTn>
                              </p:par>
                              <p:par>
                                <p:cTn id="47" presetID="1" presetClass="exit" presetSubtype="0" fill="hold" nodeType="withEffect">
                                  <p:stCondLst>
                                    <p:cond delay="0"/>
                                  </p:stCondLst>
                                  <p:childTnLst>
                                    <p:set>
                                      <p:cBhvr>
                                        <p:cTn id="48"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P spid="12" grpId="1"/>
      <p:bldP spid="18" grpId="1"/>
      <p:bldP spid="14" grpId="0"/>
      <p:bldP spid="14" grpId="1"/>
      <p:bldP spid="28" grpId="0"/>
      <p:bldP spid="28" grpId="1"/>
      <p:bldP spid="23" grpId="0"/>
      <p:bldP spid="23" grpId="1"/>
      <p:bldP spid="15" grpId="0"/>
      <p:bldP spid="30"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FF0936E-1DE1-EE0C-A9A0-EDA8F11F71C4}"/>
              </a:ext>
            </a:extLst>
          </p:cNvPr>
          <p:cNvSpPr>
            <a:spLocks noGrp="1"/>
          </p:cNvSpPr>
          <p:nvPr>
            <p:ph type="title" idx="4294967295"/>
          </p:nvPr>
        </p:nvSpPr>
        <p:spPr>
          <a:xfrm>
            <a:off x="838200" y="-1325562"/>
            <a:ext cx="10515600" cy="958096"/>
          </a:xfrm>
        </p:spPr>
        <p:txBody>
          <a:bodyPr vert="horz" lIns="91440" tIns="45720" rIns="91440" bIns="45720" rtlCol="0" anchor="b">
            <a:noAutofit/>
          </a:bodyPr>
          <a:lstStyle/>
          <a:p>
            <a:pPr algn="ctr"/>
            <a:r>
              <a:rPr lang="en-US" dirty="0"/>
              <a:t>Identify &amp; Treat SSI &amp; SSDI Issues</a:t>
            </a:r>
          </a:p>
        </p:txBody>
      </p:sp>
      <p:sp>
        <p:nvSpPr>
          <p:cNvPr id="19" name="Rectangle 18">
            <a:extLst>
              <a:ext uri="{FF2B5EF4-FFF2-40B4-BE49-F238E27FC236}">
                <a16:creationId xmlns:a16="http://schemas.microsoft.com/office/drawing/2014/main" id="{AF4CC652-BEA8-41DB-AF4C-9A0E28D38233}"/>
              </a:ext>
            </a:extLst>
          </p:cNvPr>
          <p:cNvSpPr/>
          <p:nvPr/>
        </p:nvSpPr>
        <p:spPr>
          <a:xfrm>
            <a:off x="649799" y="1041341"/>
            <a:ext cx="5609552" cy="707886"/>
          </a:xfrm>
          <a:prstGeom prst="rect">
            <a:avLst/>
          </a:prstGeom>
        </p:spPr>
        <p:txBody>
          <a:bodyPr wrap="square">
            <a:spAutoFit/>
          </a:bodyPr>
          <a:lstStyle/>
          <a:p>
            <a:r>
              <a:rPr lang="en-US" sz="1600" cap="all" dirty="0">
                <a:solidFill>
                  <a:srgbClr val="2EB8C3"/>
                </a:solidFill>
                <a:latin typeface="Montserrat" pitchFamily="2" charset="0"/>
                <a:ea typeface="Segoe UI" pitchFamily="34" charset="0"/>
                <a:cs typeface="Segoe UI" pitchFamily="34" charset="0"/>
              </a:rPr>
              <a:t>SSI and SSDI</a:t>
            </a:r>
            <a:br>
              <a:rPr lang="en-US" sz="2400" dirty="0">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What You Need to Know</a:t>
            </a:r>
          </a:p>
        </p:txBody>
      </p:sp>
      <p:grpSp>
        <p:nvGrpSpPr>
          <p:cNvPr id="50" name="Group 49" descr="#1">
            <a:extLst>
              <a:ext uri="{FF2B5EF4-FFF2-40B4-BE49-F238E27FC236}">
                <a16:creationId xmlns:a16="http://schemas.microsoft.com/office/drawing/2014/main" id="{3AD488FE-41E8-43E1-4374-5A748E9BE7F8}"/>
              </a:ext>
            </a:extLst>
          </p:cNvPr>
          <p:cNvGrpSpPr/>
          <p:nvPr/>
        </p:nvGrpSpPr>
        <p:grpSpPr>
          <a:xfrm>
            <a:off x="873031" y="2057721"/>
            <a:ext cx="625041" cy="625041"/>
            <a:chOff x="986045" y="2206583"/>
            <a:chExt cx="625041" cy="625041"/>
          </a:xfrm>
        </p:grpSpPr>
        <p:sp>
          <p:nvSpPr>
            <p:cNvPr id="51" name="Oval 50">
              <a:extLst>
                <a:ext uri="{FF2B5EF4-FFF2-40B4-BE49-F238E27FC236}">
                  <a16:creationId xmlns:a16="http://schemas.microsoft.com/office/drawing/2014/main" id="{48F9384C-A0CE-F7EC-1F7A-766D60C6B57D}"/>
                </a:ext>
              </a:extLst>
            </p:cNvPr>
            <p:cNvSpPr/>
            <p:nvPr/>
          </p:nvSpPr>
          <p:spPr>
            <a:xfrm>
              <a:off x="986045" y="2206583"/>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2" name="Rectangle 51">
              <a:extLst>
                <a:ext uri="{FF2B5EF4-FFF2-40B4-BE49-F238E27FC236}">
                  <a16:creationId xmlns:a16="http://schemas.microsoft.com/office/drawing/2014/main" id="{B206FF95-7A2C-1003-CB2D-08733CFD330F}"/>
                </a:ext>
              </a:extLst>
            </p:cNvPr>
            <p:cNvSpPr/>
            <p:nvPr/>
          </p:nvSpPr>
          <p:spPr>
            <a:xfrm>
              <a:off x="1117259" y="2282905"/>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1</a:t>
              </a:r>
              <a:endParaRPr lang="en-US" dirty="0">
                <a:solidFill>
                  <a:schemeClr val="bg1"/>
                </a:solidFill>
                <a:latin typeface="Colfax" panose="020B0304000000010002"/>
                <a:ea typeface="Segoe UI" pitchFamily="34" charset="0"/>
                <a:cs typeface="Segoe UI" pitchFamily="34" charset="0"/>
              </a:endParaRPr>
            </a:p>
          </p:txBody>
        </p:sp>
      </p:grpSp>
      <p:sp>
        <p:nvSpPr>
          <p:cNvPr id="49" name="TextBox 48">
            <a:extLst>
              <a:ext uri="{FF2B5EF4-FFF2-40B4-BE49-F238E27FC236}">
                <a16:creationId xmlns:a16="http://schemas.microsoft.com/office/drawing/2014/main" id="{06B05603-969D-D9C3-8CF4-BC2702A2CA9A}"/>
              </a:ext>
            </a:extLst>
          </p:cNvPr>
          <p:cNvSpPr txBox="1"/>
          <p:nvPr/>
        </p:nvSpPr>
        <p:spPr>
          <a:xfrm>
            <a:off x="1761325" y="2037118"/>
            <a:ext cx="4790865" cy="830035"/>
          </a:xfrm>
          <a:prstGeom prst="rect">
            <a:avLst/>
          </a:prstGeom>
          <a:noFill/>
        </p:spPr>
        <p:txBody>
          <a:bodyPr wrap="square">
            <a:spAutoFit/>
          </a:bodyPr>
          <a:lstStyle/>
          <a:p>
            <a:pPr fontAlgn="base">
              <a:lnSpc>
                <a:spcPct val="125000"/>
              </a:lnSpc>
            </a:pPr>
            <a:r>
              <a:rPr lang="en-US" sz="1250" b="1" dirty="0">
                <a:latin typeface="Colfax" panose="020B0304000000010002" pitchFamily="34" charset="0"/>
              </a:rPr>
              <a:t>If someone gets SSI, they qualify for Medicaid</a:t>
            </a:r>
            <a:r>
              <a:rPr lang="en-US" sz="1250" dirty="0">
                <a:latin typeface="Colfax" panose="020B0304000000010002" pitchFamily="34" charset="0"/>
              </a:rPr>
              <a:t>. If someone gets SSDI, they qualify for Medicare and could be dual eligible for Medicaid if low-income.</a:t>
            </a:r>
          </a:p>
        </p:txBody>
      </p:sp>
      <p:grpSp>
        <p:nvGrpSpPr>
          <p:cNvPr id="46" name="Group 45" descr="#2">
            <a:extLst>
              <a:ext uri="{FF2B5EF4-FFF2-40B4-BE49-F238E27FC236}">
                <a16:creationId xmlns:a16="http://schemas.microsoft.com/office/drawing/2014/main" id="{7DA8EFCE-ED54-0F13-7421-AACF9CE8684C}"/>
              </a:ext>
            </a:extLst>
          </p:cNvPr>
          <p:cNvGrpSpPr/>
          <p:nvPr/>
        </p:nvGrpSpPr>
        <p:grpSpPr>
          <a:xfrm>
            <a:off x="874957" y="3032107"/>
            <a:ext cx="625041" cy="625041"/>
            <a:chOff x="987971" y="3401309"/>
            <a:chExt cx="625041" cy="625041"/>
          </a:xfrm>
        </p:grpSpPr>
        <p:sp>
          <p:nvSpPr>
            <p:cNvPr id="47" name="Oval 46">
              <a:extLst>
                <a:ext uri="{FF2B5EF4-FFF2-40B4-BE49-F238E27FC236}">
                  <a16:creationId xmlns:a16="http://schemas.microsoft.com/office/drawing/2014/main" id="{7BD450CC-2D5C-8D06-BECD-2CD525580C0E}"/>
                </a:ext>
              </a:extLst>
            </p:cNvPr>
            <p:cNvSpPr/>
            <p:nvPr/>
          </p:nvSpPr>
          <p:spPr>
            <a:xfrm>
              <a:off x="987971" y="3401309"/>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8" name="Rectangle 47">
              <a:extLst>
                <a:ext uri="{FF2B5EF4-FFF2-40B4-BE49-F238E27FC236}">
                  <a16:creationId xmlns:a16="http://schemas.microsoft.com/office/drawing/2014/main" id="{C44D8B9B-40D8-A54F-0386-687F40E38C53}"/>
                </a:ext>
              </a:extLst>
            </p:cNvPr>
            <p:cNvSpPr/>
            <p:nvPr/>
          </p:nvSpPr>
          <p:spPr>
            <a:xfrm>
              <a:off x="1119185" y="3487791"/>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2</a:t>
              </a:r>
              <a:endParaRPr lang="en-US" dirty="0">
                <a:solidFill>
                  <a:schemeClr val="bg1"/>
                </a:solidFill>
                <a:latin typeface="Colfax" panose="020B0304000000010002"/>
                <a:ea typeface="Segoe UI" pitchFamily="34" charset="0"/>
                <a:cs typeface="Segoe UI" pitchFamily="34" charset="0"/>
              </a:endParaRPr>
            </a:p>
          </p:txBody>
        </p:sp>
      </p:grpSp>
      <p:sp>
        <p:nvSpPr>
          <p:cNvPr id="45" name="TextBox 44">
            <a:extLst>
              <a:ext uri="{FF2B5EF4-FFF2-40B4-BE49-F238E27FC236}">
                <a16:creationId xmlns:a16="http://schemas.microsoft.com/office/drawing/2014/main" id="{70DC80EE-C5A7-B05B-9465-4CB56146D05E}"/>
              </a:ext>
            </a:extLst>
          </p:cNvPr>
          <p:cNvSpPr txBox="1"/>
          <p:nvPr/>
        </p:nvSpPr>
        <p:spPr>
          <a:xfrm>
            <a:off x="1761325" y="3032107"/>
            <a:ext cx="4790865" cy="1330172"/>
          </a:xfrm>
          <a:prstGeom prst="rect">
            <a:avLst/>
          </a:prstGeom>
          <a:noFill/>
        </p:spPr>
        <p:txBody>
          <a:bodyPr wrap="square">
            <a:spAutoFit/>
          </a:bodyPr>
          <a:lstStyle/>
          <a:p>
            <a:pPr fontAlgn="base">
              <a:lnSpc>
                <a:spcPct val="125000"/>
              </a:lnSpc>
            </a:pPr>
            <a:r>
              <a:rPr lang="en-US" sz="1250" b="1" dirty="0">
                <a:latin typeface="Colfax" panose="020B0304000000010002" pitchFamily="34" charset="0"/>
              </a:rPr>
              <a:t>The standard of disability is the same for both SSI and SSDI.</a:t>
            </a:r>
            <a:r>
              <a:rPr lang="en-US" sz="1250" dirty="0">
                <a:latin typeface="Colfax" panose="020B0304000000010002" pitchFamily="34" charset="0"/>
              </a:rPr>
              <a:t> A person must have a medical condition that prevents them from working, and the condition must be expected to last at least one year. Age, work history, and education are also factors. Rules are different for children.</a:t>
            </a:r>
            <a:endParaRPr lang="en-US" sz="1250" dirty="0">
              <a:solidFill>
                <a:srgbClr val="404040"/>
              </a:solidFill>
              <a:latin typeface="Colfax" panose="020B0304000000010002"/>
              <a:cs typeface="Segoe UI" panose="020B0502040204020203" pitchFamily="34" charset="0"/>
            </a:endParaRPr>
          </a:p>
        </p:txBody>
      </p:sp>
      <p:grpSp>
        <p:nvGrpSpPr>
          <p:cNvPr id="37" name="Group 36" descr="#3">
            <a:extLst>
              <a:ext uri="{FF2B5EF4-FFF2-40B4-BE49-F238E27FC236}">
                <a16:creationId xmlns:a16="http://schemas.microsoft.com/office/drawing/2014/main" id="{4BB60FBB-4D51-B3FF-A8BE-DD2376B93F12}"/>
              </a:ext>
            </a:extLst>
          </p:cNvPr>
          <p:cNvGrpSpPr/>
          <p:nvPr/>
        </p:nvGrpSpPr>
        <p:grpSpPr>
          <a:xfrm>
            <a:off x="874957" y="4491736"/>
            <a:ext cx="625041" cy="625041"/>
            <a:chOff x="987971" y="5405674"/>
            <a:chExt cx="625041" cy="625041"/>
          </a:xfrm>
        </p:grpSpPr>
        <p:sp>
          <p:nvSpPr>
            <p:cNvPr id="40" name="Oval 39">
              <a:extLst>
                <a:ext uri="{FF2B5EF4-FFF2-40B4-BE49-F238E27FC236}">
                  <a16:creationId xmlns:a16="http://schemas.microsoft.com/office/drawing/2014/main" id="{EC5327F4-31F0-25E7-5221-FD0B731FF59A}"/>
                </a:ext>
              </a:extLst>
            </p:cNvPr>
            <p:cNvSpPr/>
            <p:nvPr/>
          </p:nvSpPr>
          <p:spPr>
            <a:xfrm>
              <a:off x="987971" y="5405674"/>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4" name="Rectangle 43">
              <a:extLst>
                <a:ext uri="{FF2B5EF4-FFF2-40B4-BE49-F238E27FC236}">
                  <a16:creationId xmlns:a16="http://schemas.microsoft.com/office/drawing/2014/main" id="{86DC6810-6911-B5E5-3F64-6C9ECBA388B7}"/>
                </a:ext>
              </a:extLst>
            </p:cNvPr>
            <p:cNvSpPr/>
            <p:nvPr/>
          </p:nvSpPr>
          <p:spPr>
            <a:xfrm>
              <a:off x="1129345" y="5502316"/>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3</a:t>
              </a:r>
              <a:endParaRPr lang="en-US" sz="2400" dirty="0">
                <a:solidFill>
                  <a:schemeClr val="bg1"/>
                </a:solidFill>
                <a:latin typeface="Colfax" panose="020B0304000000010002"/>
                <a:ea typeface="Segoe UI" pitchFamily="34" charset="0"/>
                <a:cs typeface="Segoe UI" pitchFamily="34" charset="0"/>
              </a:endParaRPr>
            </a:p>
          </p:txBody>
        </p:sp>
      </p:grpSp>
      <p:sp>
        <p:nvSpPr>
          <p:cNvPr id="36" name="TextBox 35">
            <a:extLst>
              <a:ext uri="{FF2B5EF4-FFF2-40B4-BE49-F238E27FC236}">
                <a16:creationId xmlns:a16="http://schemas.microsoft.com/office/drawing/2014/main" id="{E35ED326-453A-C70E-2EE3-201C5D13E9AE}"/>
              </a:ext>
            </a:extLst>
          </p:cNvPr>
          <p:cNvSpPr txBox="1"/>
          <p:nvPr/>
        </p:nvSpPr>
        <p:spPr>
          <a:xfrm>
            <a:off x="1761325" y="4470446"/>
            <a:ext cx="4790865" cy="1080104"/>
          </a:xfrm>
          <a:prstGeom prst="rect">
            <a:avLst/>
          </a:prstGeom>
          <a:noFill/>
        </p:spPr>
        <p:txBody>
          <a:bodyPr wrap="square">
            <a:spAutoFit/>
          </a:bodyPr>
          <a:lstStyle/>
          <a:p>
            <a:pPr>
              <a:lnSpc>
                <a:spcPct val="125000"/>
              </a:lnSpc>
            </a:pPr>
            <a:r>
              <a:rPr lang="en-US" sz="1250" b="1" dirty="0">
                <a:solidFill>
                  <a:srgbClr val="404040"/>
                </a:solidFill>
                <a:latin typeface="Colfax" panose="020B0304000000010002"/>
                <a:cs typeface="Segoe UI" panose="020B0502040204020203" pitchFamily="34" charset="0"/>
              </a:rPr>
              <a:t>All applications require medical evidence.</a:t>
            </a:r>
            <a:r>
              <a:rPr lang="en-US" sz="1250" dirty="0">
                <a:solidFill>
                  <a:srgbClr val="404040"/>
                </a:solidFill>
                <a:latin typeface="Colfax" panose="020B0304000000010002"/>
                <a:cs typeface="Segoe UI" panose="020B0502040204020203" pitchFamily="34" charset="0"/>
              </a:rPr>
              <a:t> If you’re asked to write a letter to support an SSI or SSDI application or appeal, the most important thing is to connect specific symptoms to the patient’s inability to work.</a:t>
            </a:r>
          </a:p>
        </p:txBody>
      </p:sp>
      <p:grpSp>
        <p:nvGrpSpPr>
          <p:cNvPr id="33" name="Group 32" descr="#3">
            <a:extLst>
              <a:ext uri="{FF2B5EF4-FFF2-40B4-BE49-F238E27FC236}">
                <a16:creationId xmlns:a16="http://schemas.microsoft.com/office/drawing/2014/main" id="{E6C61000-3765-344A-B18B-E302629174C7}"/>
              </a:ext>
            </a:extLst>
          </p:cNvPr>
          <p:cNvGrpSpPr/>
          <p:nvPr/>
        </p:nvGrpSpPr>
        <p:grpSpPr>
          <a:xfrm>
            <a:off x="874957" y="5667741"/>
            <a:ext cx="625041" cy="625041"/>
            <a:chOff x="987971" y="5405674"/>
            <a:chExt cx="625041" cy="625041"/>
          </a:xfrm>
        </p:grpSpPr>
        <p:sp>
          <p:nvSpPr>
            <p:cNvPr id="34" name="Oval 33">
              <a:extLst>
                <a:ext uri="{FF2B5EF4-FFF2-40B4-BE49-F238E27FC236}">
                  <a16:creationId xmlns:a16="http://schemas.microsoft.com/office/drawing/2014/main" id="{33B74DB8-5468-0644-2913-C71B1215E0DF}"/>
                </a:ext>
              </a:extLst>
            </p:cNvPr>
            <p:cNvSpPr/>
            <p:nvPr/>
          </p:nvSpPr>
          <p:spPr>
            <a:xfrm>
              <a:off x="987971" y="5405674"/>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5" name="Rectangle 34">
              <a:extLst>
                <a:ext uri="{FF2B5EF4-FFF2-40B4-BE49-F238E27FC236}">
                  <a16:creationId xmlns:a16="http://schemas.microsoft.com/office/drawing/2014/main" id="{D000CDC0-9416-5686-A605-7A6F135FD1A5}"/>
                </a:ext>
              </a:extLst>
            </p:cNvPr>
            <p:cNvSpPr/>
            <p:nvPr/>
          </p:nvSpPr>
          <p:spPr>
            <a:xfrm>
              <a:off x="1129345" y="5502316"/>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4</a:t>
              </a:r>
              <a:endParaRPr lang="en-US" sz="2400" dirty="0">
                <a:solidFill>
                  <a:schemeClr val="bg1"/>
                </a:solidFill>
                <a:latin typeface="Colfax" panose="020B0304000000010002"/>
                <a:ea typeface="Segoe UI" pitchFamily="34" charset="0"/>
                <a:cs typeface="Segoe UI" pitchFamily="34" charset="0"/>
              </a:endParaRPr>
            </a:p>
          </p:txBody>
        </p:sp>
      </p:grpSp>
      <p:sp>
        <p:nvSpPr>
          <p:cNvPr id="32" name="TextBox 31">
            <a:extLst>
              <a:ext uri="{FF2B5EF4-FFF2-40B4-BE49-F238E27FC236}">
                <a16:creationId xmlns:a16="http://schemas.microsoft.com/office/drawing/2014/main" id="{3DC0CD26-0D84-D00C-42A3-01B6AD21A2D8}"/>
              </a:ext>
            </a:extLst>
          </p:cNvPr>
          <p:cNvSpPr txBox="1"/>
          <p:nvPr/>
        </p:nvSpPr>
        <p:spPr>
          <a:xfrm>
            <a:off x="1761325" y="5646451"/>
            <a:ext cx="4790865" cy="1080104"/>
          </a:xfrm>
          <a:prstGeom prst="rect">
            <a:avLst/>
          </a:prstGeom>
          <a:noFill/>
        </p:spPr>
        <p:txBody>
          <a:bodyPr wrap="square">
            <a:spAutoFit/>
          </a:bodyPr>
          <a:lstStyle/>
          <a:p>
            <a:pPr>
              <a:lnSpc>
                <a:spcPct val="125000"/>
              </a:lnSpc>
            </a:pPr>
            <a:r>
              <a:rPr lang="en-US" sz="1250" b="1" dirty="0">
                <a:solidFill>
                  <a:srgbClr val="404040"/>
                </a:solidFill>
                <a:latin typeface="Colfax" panose="020B0304000000010002"/>
                <a:cs typeface="Segoe UI" panose="020B0502040204020203" pitchFamily="34" charset="0"/>
              </a:rPr>
              <a:t>Spouses and children are eligible to collect survivor benefits </a:t>
            </a:r>
            <a:r>
              <a:rPr lang="en-US" sz="1250" dirty="0">
                <a:solidFill>
                  <a:srgbClr val="404040"/>
                </a:solidFill>
                <a:latin typeface="Colfax" panose="020B0304000000010002"/>
                <a:cs typeface="Segoe UI" panose="020B0502040204020203" pitchFamily="34" charset="0"/>
              </a:rPr>
              <a:t>equivalent to a portion of the deceased loved one’s original SSI and/or SSDI benefit amount. Survivor benefit call center: 1-800-772-1213</a:t>
            </a:r>
          </a:p>
        </p:txBody>
      </p:sp>
      <p:sp>
        <p:nvSpPr>
          <p:cNvPr id="5" name="Arrow: Right 4">
            <a:extLst>
              <a:ext uri="{FF2B5EF4-FFF2-40B4-BE49-F238E27FC236}">
                <a16:creationId xmlns:a16="http://schemas.microsoft.com/office/drawing/2014/main" id="{2FAA8D08-73B1-43BD-B6D2-F7E6CCAFA710}"/>
              </a:ext>
              <a:ext uri="{C183D7F6-B498-43B3-948B-1728B52AA6E4}">
                <adec:decorative xmlns:adec="http://schemas.microsoft.com/office/drawing/2017/decorative" val="1"/>
              </a:ext>
            </a:extLst>
          </p:cNvPr>
          <p:cNvSpPr/>
          <p:nvPr/>
        </p:nvSpPr>
        <p:spPr>
          <a:xfrm rot="20868094">
            <a:off x="4896403" y="961957"/>
            <a:ext cx="2778815" cy="210385"/>
          </a:xfrm>
          <a:prstGeom prst="rightArrow">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35D03276-6D84-D097-DDD2-30828B1D021D}"/>
              </a:ext>
            </a:extLst>
          </p:cNvPr>
          <p:cNvSpPr/>
          <p:nvPr/>
        </p:nvSpPr>
        <p:spPr>
          <a:xfrm>
            <a:off x="7842533" y="412939"/>
            <a:ext cx="3034573" cy="707886"/>
          </a:xfrm>
          <a:prstGeom prst="rect">
            <a:avLst/>
          </a:prstGeom>
        </p:spPr>
        <p:txBody>
          <a:bodyPr wrap="square">
            <a:spAutoFit/>
          </a:bodyPr>
          <a:lstStyle/>
          <a:p>
            <a:r>
              <a:rPr lang="en-US" sz="1600" cap="all" dirty="0">
                <a:solidFill>
                  <a:srgbClr val="2EB8C3"/>
                </a:solidFill>
                <a:latin typeface="Montserrat" pitchFamily="2" charset="0"/>
                <a:ea typeface="Segoe UI" pitchFamily="34" charset="0"/>
                <a:cs typeface="Segoe UI" pitchFamily="34" charset="0"/>
              </a:rPr>
              <a:t>TREATMENT</a:t>
            </a:r>
            <a:br>
              <a:rPr lang="en-US" sz="2400" dirty="0">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What You Can Do</a:t>
            </a:r>
          </a:p>
        </p:txBody>
      </p:sp>
      <p:sp>
        <p:nvSpPr>
          <p:cNvPr id="25" name="Shape 2651">
            <a:extLst>
              <a:ext uri="{FF2B5EF4-FFF2-40B4-BE49-F238E27FC236}">
                <a16:creationId xmlns:a16="http://schemas.microsoft.com/office/drawing/2014/main" id="{7C8A6008-0247-2966-B647-2C2B6B41F314}"/>
              </a:ext>
              <a:ext uri="{C183D7F6-B498-43B3-948B-1728B52AA6E4}">
                <adec:decorative xmlns:adec="http://schemas.microsoft.com/office/drawing/2017/decorative" val="1"/>
              </a:ext>
            </a:extLst>
          </p:cNvPr>
          <p:cNvSpPr/>
          <p:nvPr/>
        </p:nvSpPr>
        <p:spPr>
          <a:xfrm>
            <a:off x="7952807" y="1635330"/>
            <a:ext cx="687673" cy="687673"/>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TextBox 16">
            <a:extLst>
              <a:ext uri="{FF2B5EF4-FFF2-40B4-BE49-F238E27FC236}">
                <a16:creationId xmlns:a16="http://schemas.microsoft.com/office/drawing/2014/main" id="{7CF8CE7C-6C01-4B7E-A40F-233CD79390BF}"/>
              </a:ext>
            </a:extLst>
          </p:cNvPr>
          <p:cNvSpPr txBox="1"/>
          <p:nvPr/>
        </p:nvSpPr>
        <p:spPr>
          <a:xfrm>
            <a:off x="8989888" y="1555295"/>
            <a:ext cx="2556898" cy="1292662"/>
          </a:xfrm>
          <a:prstGeom prst="rect">
            <a:avLst/>
          </a:prstGeom>
          <a:noFill/>
        </p:spPr>
        <p:txBody>
          <a:bodyPr wrap="square">
            <a:spAutoFit/>
          </a:bodyPr>
          <a:lstStyle/>
          <a:p>
            <a:r>
              <a:rPr lang="en-US" sz="1300" b="1" dirty="0">
                <a:solidFill>
                  <a:srgbClr val="2EB8C3"/>
                </a:solidFill>
                <a:latin typeface="Colfax" panose="020B0304000000010002"/>
                <a:ea typeface="Segoe UI" pitchFamily="34" charset="0"/>
                <a:cs typeface="Segoe UI" pitchFamily="34" charset="0"/>
              </a:rPr>
              <a:t>Refer a patient to the MLP legal team through </a:t>
            </a:r>
            <a:r>
              <a:rPr lang="en-US" sz="1300" b="1" dirty="0">
                <a:solidFill>
                  <a:srgbClr val="2EB8C3"/>
                </a:solidFill>
                <a:highlight>
                  <a:srgbClr val="FFFF00"/>
                </a:highlight>
                <a:latin typeface="Colfax" panose="020B0304000000010002"/>
                <a:ea typeface="Segoe UI" pitchFamily="34" charset="0"/>
                <a:cs typeface="Segoe UI" pitchFamily="34" charset="0"/>
              </a:rPr>
              <a:t>[referral platform]</a:t>
            </a:r>
            <a:r>
              <a:rPr lang="en-US" sz="1300" b="1" dirty="0">
                <a:solidFill>
                  <a:srgbClr val="2EB8C3"/>
                </a:solidFill>
                <a:latin typeface="Colfax" panose="020B0304000000010002"/>
                <a:ea typeface="Segoe UI" pitchFamily="34" charset="0"/>
                <a:cs typeface="Segoe UI" pitchFamily="34" charset="0"/>
              </a:rPr>
              <a:t> </a:t>
            </a:r>
            <a:r>
              <a:rPr lang="en-US" sz="1300" dirty="0">
                <a:latin typeface="Colfax" panose="020B0304000000010002"/>
                <a:ea typeface="Segoe UI" pitchFamily="34" charset="0"/>
                <a:cs typeface="Segoe UI" pitchFamily="34" charset="0"/>
              </a:rPr>
              <a:t>if a patient is denied SSI or SSDI benefits or they express fear of losing their benefits.</a:t>
            </a:r>
          </a:p>
        </p:txBody>
      </p:sp>
      <p:sp>
        <p:nvSpPr>
          <p:cNvPr id="20" name="Shape 2554">
            <a:extLst>
              <a:ext uri="{FF2B5EF4-FFF2-40B4-BE49-F238E27FC236}">
                <a16:creationId xmlns:a16="http://schemas.microsoft.com/office/drawing/2014/main" id="{0E290135-9C92-BED4-B7F5-1725348D2EED}"/>
              </a:ext>
              <a:ext uri="{C183D7F6-B498-43B3-948B-1728B52AA6E4}">
                <adec:decorative xmlns:adec="http://schemas.microsoft.com/office/drawing/2017/decorative" val="1"/>
              </a:ext>
            </a:extLst>
          </p:cNvPr>
          <p:cNvSpPr/>
          <p:nvPr/>
        </p:nvSpPr>
        <p:spPr>
          <a:xfrm>
            <a:off x="7913835" y="3163446"/>
            <a:ext cx="756441" cy="687674"/>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 name="TextBox 3">
            <a:extLst>
              <a:ext uri="{FF2B5EF4-FFF2-40B4-BE49-F238E27FC236}">
                <a16:creationId xmlns:a16="http://schemas.microsoft.com/office/drawing/2014/main" id="{47E30AF2-0967-C2E2-96CA-6A61E402A0AC}"/>
              </a:ext>
            </a:extLst>
          </p:cNvPr>
          <p:cNvSpPr txBox="1"/>
          <p:nvPr/>
        </p:nvSpPr>
        <p:spPr>
          <a:xfrm>
            <a:off x="8980714" y="3106975"/>
            <a:ext cx="2556898" cy="1692771"/>
          </a:xfrm>
          <a:prstGeom prst="rect">
            <a:avLst/>
          </a:prstGeom>
          <a:noFill/>
        </p:spPr>
        <p:txBody>
          <a:bodyPr wrap="square">
            <a:spAutoFit/>
          </a:bodyPr>
          <a:lstStyle/>
          <a:p>
            <a:r>
              <a:rPr lang="en-US" sz="1300" b="1" dirty="0">
                <a:solidFill>
                  <a:srgbClr val="2EB8C3"/>
                </a:solidFill>
                <a:latin typeface="Colfax" panose="020B0304000000010002"/>
                <a:ea typeface="Segoe UI" pitchFamily="34" charset="0"/>
                <a:cs typeface="Segoe UI" pitchFamily="34" charset="0"/>
              </a:rPr>
              <a:t>Do a Curbside Consult with the MLP legal team </a:t>
            </a:r>
            <a:r>
              <a:rPr lang="en-US" sz="1300" dirty="0">
                <a:latin typeface="Colfax" panose="020B0304000000010002"/>
                <a:ea typeface="Segoe UI" pitchFamily="34" charset="0"/>
                <a:cs typeface="Segoe UI" pitchFamily="34" charset="0"/>
              </a:rPr>
              <a:t>if you receive a request from SSA asking for medical evidence of a patient’s disability. The MLP legal team can advise you on what to include for that specific patient.</a:t>
            </a:r>
          </a:p>
        </p:txBody>
      </p:sp>
      <p:sp>
        <p:nvSpPr>
          <p:cNvPr id="2" name="Shape 2554">
            <a:extLst>
              <a:ext uri="{FF2B5EF4-FFF2-40B4-BE49-F238E27FC236}">
                <a16:creationId xmlns:a16="http://schemas.microsoft.com/office/drawing/2014/main" id="{DFF43FCB-174D-6DF7-83CE-97AA6EE6BC0E}"/>
              </a:ext>
              <a:ext uri="{C183D7F6-B498-43B3-948B-1728B52AA6E4}">
                <adec:decorative xmlns:adec="http://schemas.microsoft.com/office/drawing/2017/decorative" val="1"/>
              </a:ext>
            </a:extLst>
          </p:cNvPr>
          <p:cNvSpPr/>
          <p:nvPr/>
        </p:nvSpPr>
        <p:spPr>
          <a:xfrm>
            <a:off x="7913834" y="5081942"/>
            <a:ext cx="756441" cy="687674"/>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 name="TextBox 2">
            <a:extLst>
              <a:ext uri="{FF2B5EF4-FFF2-40B4-BE49-F238E27FC236}">
                <a16:creationId xmlns:a16="http://schemas.microsoft.com/office/drawing/2014/main" id="{FD1836BE-1C0B-E52E-DD5C-2255B4358C2F}"/>
              </a:ext>
            </a:extLst>
          </p:cNvPr>
          <p:cNvSpPr txBox="1"/>
          <p:nvPr/>
        </p:nvSpPr>
        <p:spPr>
          <a:xfrm>
            <a:off x="8985301" y="5053520"/>
            <a:ext cx="2556898" cy="892552"/>
          </a:xfrm>
          <a:prstGeom prst="rect">
            <a:avLst/>
          </a:prstGeom>
          <a:noFill/>
        </p:spPr>
        <p:txBody>
          <a:bodyPr wrap="square">
            <a:spAutoFit/>
          </a:bodyPr>
          <a:lstStyle/>
          <a:p>
            <a:r>
              <a:rPr lang="en-US" sz="1300" b="1" dirty="0">
                <a:solidFill>
                  <a:srgbClr val="2EB8C3"/>
                </a:solidFill>
                <a:latin typeface="Colfax" panose="020B0304000000010002"/>
                <a:ea typeface="Segoe UI" pitchFamily="34" charset="0"/>
                <a:cs typeface="Segoe UI" pitchFamily="34" charset="0"/>
              </a:rPr>
              <a:t>Do a Curbside Consult with the MLP legal team </a:t>
            </a:r>
            <a:r>
              <a:rPr lang="en-US" sz="1300" dirty="0">
                <a:solidFill>
                  <a:srgbClr val="404040"/>
                </a:solidFill>
                <a:latin typeface="Colfax" panose="020B0304000000010002"/>
                <a:ea typeface="Segoe UI" pitchFamily="34" charset="0"/>
                <a:cs typeface="Segoe UI" pitchFamily="34" charset="0"/>
              </a:rPr>
              <a:t>if you have questions about SSI or SSDI.</a:t>
            </a:r>
            <a:endParaRPr lang="en-US" sz="1100" dirty="0">
              <a:latin typeface="Colfax" panose="020B0304000000010002"/>
              <a:ea typeface="Segoe UI" pitchFamily="34" charset="0"/>
              <a:cs typeface="Segoe UI" pitchFamily="34" charset="0"/>
            </a:endParaRPr>
          </a:p>
        </p:txBody>
      </p:sp>
    </p:spTree>
    <p:extLst>
      <p:ext uri="{BB962C8B-B14F-4D97-AF65-F5344CB8AC3E}">
        <p14:creationId xmlns:p14="http://schemas.microsoft.com/office/powerpoint/2010/main" val="237037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9" presetClass="emph" presetSubtype="0" grpId="0" nodeType="withEffect">
                                  <p:stCondLst>
                                    <p:cond delay="0"/>
                                  </p:stCondLst>
                                  <p:childTnLst>
                                    <p:set>
                                      <p:cBhvr>
                                        <p:cTn id="18" dur="indefinite"/>
                                        <p:tgtEl>
                                          <p:spTgt spid="19"/>
                                        </p:tgtEl>
                                        <p:attrNameLst>
                                          <p:attrName>style.opacity</p:attrName>
                                        </p:attrNameLst>
                                      </p:cBhvr>
                                      <p:to>
                                        <p:strVal val="0.5"/>
                                      </p:to>
                                    </p:set>
                                    <p:animEffect filter="image" prLst="opacity: 0.5">
                                      <p:cBhvr rctx="IE">
                                        <p:cTn id="19" dur="indefinite"/>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9" presetClass="emph" presetSubtype="0" grpId="0" nodeType="withEffect">
                                  <p:stCondLst>
                                    <p:cond delay="0"/>
                                  </p:stCondLst>
                                  <p:childTnLst>
                                    <p:set>
                                      <p:cBhvr>
                                        <p:cTn id="33" dur="indefinite"/>
                                        <p:tgtEl>
                                          <p:spTgt spid="49"/>
                                        </p:tgtEl>
                                        <p:attrNameLst>
                                          <p:attrName>style.opacity</p:attrName>
                                        </p:attrNameLst>
                                      </p:cBhvr>
                                      <p:to>
                                        <p:strVal val="0.5"/>
                                      </p:to>
                                    </p:set>
                                    <p:animEffect filter="image" prLst="opacity: 0.5">
                                      <p:cBhvr rctx="IE">
                                        <p:cTn id="34" dur="indefinite"/>
                                        <p:tgtEl>
                                          <p:spTgt spid="49"/>
                                        </p:tgtEl>
                                      </p:cBhvr>
                                    </p:animEffect>
                                  </p:childTnLst>
                                </p:cTn>
                              </p:par>
                              <p:par>
                                <p:cTn id="35" presetID="9" presetClass="emph" presetSubtype="0" grpId="0" nodeType="withEffect">
                                  <p:stCondLst>
                                    <p:cond delay="0"/>
                                  </p:stCondLst>
                                  <p:childTnLst>
                                    <p:set>
                                      <p:cBhvr>
                                        <p:cTn id="36" dur="indefinite"/>
                                        <p:tgtEl>
                                          <p:spTgt spid="45"/>
                                        </p:tgtEl>
                                        <p:attrNameLst>
                                          <p:attrName>style.opacity</p:attrName>
                                        </p:attrNameLst>
                                      </p:cBhvr>
                                      <p:to>
                                        <p:strVal val="0.5"/>
                                      </p:to>
                                    </p:set>
                                    <p:animEffect filter="image" prLst="opacity: 0.5">
                                      <p:cBhvr rctx="IE">
                                        <p:cTn id="37" dur="indefinite"/>
                                        <p:tgtEl>
                                          <p:spTgt spid="45"/>
                                        </p:tgtEl>
                                      </p:cBhvr>
                                    </p:animEffect>
                                  </p:childTnLst>
                                </p:cTn>
                              </p:par>
                              <p:par>
                                <p:cTn id="38" presetID="9" presetClass="emph" presetSubtype="0" grpId="0" nodeType="withEffect">
                                  <p:stCondLst>
                                    <p:cond delay="0"/>
                                  </p:stCondLst>
                                  <p:childTnLst>
                                    <p:set>
                                      <p:cBhvr>
                                        <p:cTn id="39" dur="indefinite"/>
                                        <p:tgtEl>
                                          <p:spTgt spid="36"/>
                                        </p:tgtEl>
                                        <p:attrNameLst>
                                          <p:attrName>style.opacity</p:attrName>
                                        </p:attrNameLst>
                                      </p:cBhvr>
                                      <p:to>
                                        <p:strVal val="0.5"/>
                                      </p:to>
                                    </p:set>
                                    <p:animEffect filter="image" prLst="opacity: 0.5">
                                      <p:cBhvr rctx="IE">
                                        <p:cTn id="40" dur="indefinite"/>
                                        <p:tgtEl>
                                          <p:spTgt spid="36"/>
                                        </p:tgtEl>
                                      </p:cBhvr>
                                    </p:animEffect>
                                  </p:childTnLst>
                                </p:cTn>
                              </p:par>
                              <p:par>
                                <p:cTn id="41" presetID="9" presetClass="emph" presetSubtype="0" nodeType="withEffect">
                                  <p:stCondLst>
                                    <p:cond delay="0"/>
                                  </p:stCondLst>
                                  <p:childTnLst>
                                    <p:set>
                                      <p:cBhvr>
                                        <p:cTn id="42" dur="indefinite"/>
                                        <p:tgtEl>
                                          <p:spTgt spid="37"/>
                                        </p:tgtEl>
                                        <p:attrNameLst>
                                          <p:attrName>style.opacity</p:attrName>
                                        </p:attrNameLst>
                                      </p:cBhvr>
                                      <p:to>
                                        <p:strVal val="0.5"/>
                                      </p:to>
                                    </p:set>
                                    <p:animEffect filter="image" prLst="opacity: 0.5">
                                      <p:cBhvr rctx="IE">
                                        <p:cTn id="43" dur="indefinite"/>
                                        <p:tgtEl>
                                          <p:spTgt spid="37"/>
                                        </p:tgtEl>
                                      </p:cBhvr>
                                    </p:animEffect>
                                  </p:childTnLst>
                                </p:cTn>
                              </p:par>
                              <p:par>
                                <p:cTn id="44" presetID="9" presetClass="emph" presetSubtype="0" nodeType="withEffect">
                                  <p:stCondLst>
                                    <p:cond delay="0"/>
                                  </p:stCondLst>
                                  <p:childTnLst>
                                    <p:set>
                                      <p:cBhvr>
                                        <p:cTn id="45" dur="indefinite"/>
                                        <p:tgtEl>
                                          <p:spTgt spid="46"/>
                                        </p:tgtEl>
                                        <p:attrNameLst>
                                          <p:attrName>style.opacity</p:attrName>
                                        </p:attrNameLst>
                                      </p:cBhvr>
                                      <p:to>
                                        <p:strVal val="0.5"/>
                                      </p:to>
                                    </p:set>
                                    <p:animEffect filter="image" prLst="opacity: 0.5">
                                      <p:cBhvr rctx="IE">
                                        <p:cTn id="46" dur="indefinite"/>
                                        <p:tgtEl>
                                          <p:spTgt spid="46"/>
                                        </p:tgtEl>
                                      </p:cBhvr>
                                    </p:animEffect>
                                  </p:childTnLst>
                                </p:cTn>
                              </p:par>
                              <p:par>
                                <p:cTn id="47" presetID="9" presetClass="emph" presetSubtype="0" nodeType="withEffect">
                                  <p:stCondLst>
                                    <p:cond delay="0"/>
                                  </p:stCondLst>
                                  <p:childTnLst>
                                    <p:set>
                                      <p:cBhvr>
                                        <p:cTn id="48" dur="indefinite"/>
                                        <p:tgtEl>
                                          <p:spTgt spid="50"/>
                                        </p:tgtEl>
                                        <p:attrNameLst>
                                          <p:attrName>style.opacity</p:attrName>
                                        </p:attrNameLst>
                                      </p:cBhvr>
                                      <p:to>
                                        <p:strVal val="0.5"/>
                                      </p:to>
                                    </p:set>
                                    <p:animEffect filter="image" prLst="opacity: 0.5">
                                      <p:cBhvr rctx="IE">
                                        <p:cTn id="49" dur="indefinite"/>
                                        <p:tgtEl>
                                          <p:spTgt spid="50"/>
                                        </p:tgtEl>
                                      </p:cBhvr>
                                    </p:animEffect>
                                  </p:childTnLst>
                                </p:cTn>
                              </p:par>
                              <p:par>
                                <p:cTn id="50" presetID="9" presetClass="emph" presetSubtype="0" grpId="0" nodeType="withEffect">
                                  <p:stCondLst>
                                    <p:cond delay="0"/>
                                  </p:stCondLst>
                                  <p:childTnLst>
                                    <p:set>
                                      <p:cBhvr>
                                        <p:cTn id="51" dur="indefinite"/>
                                        <p:tgtEl>
                                          <p:spTgt spid="32"/>
                                        </p:tgtEl>
                                        <p:attrNameLst>
                                          <p:attrName>style.opacity</p:attrName>
                                        </p:attrNameLst>
                                      </p:cBhvr>
                                      <p:to>
                                        <p:strVal val="0.5"/>
                                      </p:to>
                                    </p:set>
                                    <p:animEffect filter="image" prLst="opacity: 0.5">
                                      <p:cBhvr rctx="IE">
                                        <p:cTn id="52" dur="indefinite"/>
                                        <p:tgtEl>
                                          <p:spTgt spid="32"/>
                                        </p:tgtEl>
                                      </p:cBhvr>
                                    </p:animEffect>
                                  </p:childTnLst>
                                </p:cTn>
                              </p:par>
                              <p:par>
                                <p:cTn id="53" presetID="9" presetClass="emph" presetSubtype="0" nodeType="withEffect">
                                  <p:stCondLst>
                                    <p:cond delay="0"/>
                                  </p:stCondLst>
                                  <p:childTnLst>
                                    <p:set>
                                      <p:cBhvr>
                                        <p:cTn id="54" dur="indefinite"/>
                                        <p:tgtEl>
                                          <p:spTgt spid="33"/>
                                        </p:tgtEl>
                                        <p:attrNameLst>
                                          <p:attrName>style.opacity</p:attrName>
                                        </p:attrNameLst>
                                      </p:cBhvr>
                                      <p:to>
                                        <p:strVal val="0.5"/>
                                      </p:to>
                                    </p:set>
                                    <p:animEffect filter="image" prLst="opacity: 0.5">
                                      <p:cBhvr rctx="IE">
                                        <p:cTn id="55" dur="indefinite"/>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45" grpId="0"/>
      <p:bldP spid="36" grpId="0"/>
      <p:bldP spid="32" grpId="0"/>
      <p:bldP spid="5" grpId="0" animBg="1"/>
      <p:bldP spid="43" grpId="0"/>
      <p:bldP spid="25" grpId="0" animBg="1"/>
      <p:bldP spid="17" grpId="0"/>
      <p:bldP spid="20" grpId="0" animBg="1"/>
      <p:bldP spid="4" grpId="0"/>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DD1732-E40F-B935-AD7E-6BA350DC661B}"/>
              </a:ext>
            </a:extLst>
          </p:cNvPr>
          <p:cNvSpPr>
            <a:spLocks noGrp="1"/>
          </p:cNvSpPr>
          <p:nvPr>
            <p:ph type="title" idx="4294967295"/>
          </p:nvPr>
        </p:nvSpPr>
        <p:spPr>
          <a:xfrm>
            <a:off x="838200" y="-1716568"/>
            <a:ext cx="10515600" cy="428416"/>
          </a:xfrm>
        </p:spPr>
        <p:txBody>
          <a:bodyPr vert="horz" lIns="91440" tIns="45720" rIns="91440" bIns="45720" rtlCol="0" anchor="b">
            <a:noAutofit/>
          </a:bodyPr>
          <a:lstStyle/>
          <a:p>
            <a:pPr algn="ctr"/>
            <a:r>
              <a:rPr lang="en-US" dirty="0"/>
              <a:t>Questions</a:t>
            </a:r>
          </a:p>
        </p:txBody>
      </p:sp>
      <p:sp>
        <p:nvSpPr>
          <p:cNvPr id="8" name="Content Placeholder 47">
            <a:extLst>
              <a:ext uri="{FF2B5EF4-FFF2-40B4-BE49-F238E27FC236}">
                <a16:creationId xmlns:a16="http://schemas.microsoft.com/office/drawing/2014/main" id="{88E506B4-CB52-F7E6-B65E-77717748B88F}"/>
              </a:ext>
            </a:extLst>
          </p:cNvPr>
          <p:cNvSpPr txBox="1">
            <a:spLocks/>
          </p:cNvSpPr>
          <p:nvPr/>
        </p:nvSpPr>
        <p:spPr>
          <a:xfrm>
            <a:off x="814192" y="1177336"/>
            <a:ext cx="4459266" cy="46727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spc="0">
                <a:solidFill>
                  <a:schemeClr val="bg1"/>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r>
              <a:rPr lang="en-US" sz="2800" dirty="0"/>
              <a:t>Questions?</a:t>
            </a:r>
          </a:p>
          <a:p>
            <a:pPr marL="285750" indent="-285750">
              <a:lnSpc>
                <a:spcPct val="125000"/>
              </a:lnSpc>
              <a:buFont typeface="Arial" panose="020B0604020202020204" pitchFamily="34" charset="0"/>
              <a:buChar char="•"/>
            </a:pPr>
            <a:r>
              <a:rPr lang="en-US" sz="1300" dirty="0"/>
              <a:t>Were there any terms or scenarios we talked about today that feel unclear?</a:t>
            </a:r>
          </a:p>
          <a:p>
            <a:pPr marL="285750" indent="-285750">
              <a:lnSpc>
                <a:spcPct val="125000"/>
              </a:lnSpc>
              <a:buFont typeface="Arial" panose="020B0604020202020204" pitchFamily="34" charset="0"/>
              <a:buChar char="•"/>
            </a:pPr>
            <a:r>
              <a:rPr lang="en-US" sz="1300" dirty="0"/>
              <a:t>How have you seen this issue come up for patients?</a:t>
            </a:r>
          </a:p>
          <a:p>
            <a:pPr marL="285750" indent="-285750">
              <a:lnSpc>
                <a:spcPct val="125000"/>
              </a:lnSpc>
              <a:buFont typeface="Arial" panose="020B0604020202020204" pitchFamily="34" charset="0"/>
              <a:buChar char="•"/>
            </a:pPr>
            <a:r>
              <a:rPr lang="en-US" sz="1300" dirty="0"/>
              <a:t>Can you think of any scenarios where you’re unsure what to do / if it would make a good MLP referral?</a:t>
            </a:r>
          </a:p>
          <a:p>
            <a:pPr marL="285750" indent="-285750">
              <a:lnSpc>
                <a:spcPct val="120000"/>
              </a:lnSpc>
              <a:buFont typeface="Arial" panose="020B0604020202020204" pitchFamily="34" charset="0"/>
              <a:buChar char="•"/>
            </a:pPr>
            <a:endParaRPr lang="en-US" sz="1400" dirty="0"/>
          </a:p>
          <a:p>
            <a:pPr>
              <a:lnSpc>
                <a:spcPct val="120000"/>
              </a:lnSpc>
            </a:pPr>
            <a:r>
              <a:rPr lang="en-US" sz="2800" dirty="0"/>
              <a:t>Prompt</a:t>
            </a:r>
          </a:p>
          <a:p>
            <a:pPr>
              <a:lnSpc>
                <a:spcPct val="125000"/>
              </a:lnSpc>
            </a:pPr>
            <a:r>
              <a:rPr lang="en-US" sz="1300" dirty="0"/>
              <a:t>In the chat box, complete this sentence: </a:t>
            </a:r>
            <a:br>
              <a:rPr lang="en-US" sz="1300" dirty="0"/>
            </a:br>
            <a:r>
              <a:rPr lang="en-US" sz="1300" dirty="0"/>
              <a:t>My biggest takeaway from today’s training is…</a:t>
            </a:r>
          </a:p>
        </p:txBody>
      </p:sp>
    </p:spTree>
    <p:extLst>
      <p:ext uri="{BB962C8B-B14F-4D97-AF65-F5344CB8AC3E}">
        <p14:creationId xmlns:p14="http://schemas.microsoft.com/office/powerpoint/2010/main" val="126224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D77B88E-BEA9-6CBC-6053-7D25F399342C}"/>
              </a:ext>
            </a:extLst>
          </p:cNvPr>
          <p:cNvSpPr>
            <a:spLocks noGrp="1"/>
          </p:cNvSpPr>
          <p:nvPr>
            <p:ph type="title"/>
          </p:nvPr>
        </p:nvSpPr>
        <p:spPr>
          <a:xfrm>
            <a:off x="869966" y="1089507"/>
            <a:ext cx="4627418" cy="568631"/>
          </a:xfrm>
        </p:spPr>
        <p:txBody>
          <a:bodyPr/>
          <a:lstStyle/>
          <a:p>
            <a:pPr algn="l"/>
            <a:r>
              <a:rPr lang="en-US" sz="2800" b="1" dirty="0"/>
              <a:t>Take a 3-minute survey</a:t>
            </a:r>
            <a:endParaRPr lang="en-US" sz="2800" b="1" dirty="0">
              <a:latin typeface="Colfax" panose="020B0304000000010002" pitchFamily="34" charset="0"/>
            </a:endParaRPr>
          </a:p>
        </p:txBody>
      </p:sp>
      <p:sp>
        <p:nvSpPr>
          <p:cNvPr id="2" name="Title 11">
            <a:extLst>
              <a:ext uri="{FF2B5EF4-FFF2-40B4-BE49-F238E27FC236}">
                <a16:creationId xmlns:a16="http://schemas.microsoft.com/office/drawing/2014/main" id="{0AB4A878-C11B-F9D0-3B3C-054CC965459D}"/>
              </a:ext>
            </a:extLst>
          </p:cNvPr>
          <p:cNvSpPr txBox="1">
            <a:spLocks/>
          </p:cNvSpPr>
          <p:nvPr/>
        </p:nvSpPr>
        <p:spPr>
          <a:xfrm>
            <a:off x="890986" y="1658137"/>
            <a:ext cx="4627418" cy="3939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000" b="0" i="0" kern="1200">
                <a:solidFill>
                  <a:schemeClr val="bg1"/>
                </a:solidFill>
                <a:latin typeface="Montserrat Light" pitchFamily="2" charset="77"/>
                <a:ea typeface="+mj-ea"/>
                <a:cs typeface="+mj-cs"/>
              </a:defRPr>
            </a:lvl1pPr>
          </a:lstStyle>
          <a:p>
            <a:pPr algn="l"/>
            <a:r>
              <a:rPr lang="en-US" sz="1400" dirty="0">
                <a:latin typeface="Colfax" panose="020B0304000000010002" pitchFamily="34" charset="0"/>
              </a:rPr>
              <a:t>Your feedback helps us improve future trainings!</a:t>
            </a:r>
            <a:endParaRPr lang="en-US" sz="2800" b="1" dirty="0">
              <a:latin typeface="Colfax" panose="020B0304000000010002" pitchFamily="34" charset="0"/>
            </a:endParaRPr>
          </a:p>
        </p:txBody>
      </p:sp>
      <p:sp>
        <p:nvSpPr>
          <p:cNvPr id="16" name="Text Placeholder 46">
            <a:extLst>
              <a:ext uri="{FF2B5EF4-FFF2-40B4-BE49-F238E27FC236}">
                <a16:creationId xmlns:a16="http://schemas.microsoft.com/office/drawing/2014/main" id="{43E6EFA2-549F-A061-059E-9BD881080EC6}"/>
              </a:ext>
            </a:extLst>
          </p:cNvPr>
          <p:cNvSpPr txBox="1">
            <a:spLocks/>
          </p:cNvSpPr>
          <p:nvPr/>
        </p:nvSpPr>
        <p:spPr>
          <a:xfrm>
            <a:off x="1088772" y="3404194"/>
            <a:ext cx="4078967" cy="13120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rgbClr val="404040"/>
                </a:solidFill>
                <a:latin typeface="Colfax" panose="020B0304000000010002" pitchFamily="34" charset="0"/>
                <a:cs typeface="Calibri" panose="020F0502020204030204" pitchFamily="34" charset="0"/>
              </a:rPr>
              <a:t>On your computer</a:t>
            </a:r>
          </a:p>
          <a:p>
            <a:pPr marL="0" indent="0" algn="ctr">
              <a:buNone/>
            </a:pPr>
            <a:r>
              <a:rPr lang="en-US" sz="1800" b="1" spc="0" dirty="0">
                <a:solidFill>
                  <a:srgbClr val="404040"/>
                </a:solidFill>
                <a:latin typeface="Colfax" panose="020B0304000000010002" pitchFamily="34" charset="0"/>
                <a:cs typeface="Calibri" panose="020F0502020204030204" pitchFamily="34" charset="0"/>
              </a:rPr>
              <a:t>(link in the chat):</a:t>
            </a:r>
          </a:p>
          <a:p>
            <a:pPr marL="0" indent="0" algn="ctr">
              <a:buNone/>
            </a:pPr>
            <a:r>
              <a:rPr lang="en-US" sz="1400" b="1" spc="0" dirty="0">
                <a:solidFill>
                  <a:srgbClr val="404040"/>
                </a:solidFill>
                <a:highlight>
                  <a:srgbClr val="FFFF00"/>
                </a:highlight>
                <a:latin typeface="Colfax" panose="020B0304000000010002" pitchFamily="34" charset="0"/>
                <a:cs typeface="Calibri" panose="020F0502020204030204" pitchFamily="34" charset="0"/>
              </a:rPr>
              <a:t>[Insert URL link]</a:t>
            </a:r>
          </a:p>
          <a:p>
            <a:pPr marL="0" indent="0" algn="ctr">
              <a:buNone/>
            </a:pPr>
            <a:endParaRPr lang="en-US" sz="1400" spc="0" dirty="0">
              <a:latin typeface="Colfax" panose="020B0304000000010002" pitchFamily="34" charset="0"/>
              <a:cs typeface="Calibri" panose="020F0502020204030204" pitchFamily="34" charset="0"/>
            </a:endParaRPr>
          </a:p>
          <a:p>
            <a:pPr marL="0" indent="0" algn="ctr">
              <a:buNone/>
            </a:pPr>
            <a:endParaRPr lang="en-US" sz="1400" spc="0" dirty="0">
              <a:latin typeface="Colfax" panose="020B0304000000010002" pitchFamily="34" charset="0"/>
              <a:cs typeface="Calibri" panose="020F0502020204030204" pitchFamily="34" charset="0"/>
            </a:endParaRPr>
          </a:p>
        </p:txBody>
      </p:sp>
      <p:sp>
        <p:nvSpPr>
          <p:cNvPr id="19" name="Text Placeholder 46">
            <a:extLst>
              <a:ext uri="{FF2B5EF4-FFF2-40B4-BE49-F238E27FC236}">
                <a16:creationId xmlns:a16="http://schemas.microsoft.com/office/drawing/2014/main" id="{5B7DBEFF-2025-4C6E-A94E-915F4DCD81C1}"/>
              </a:ext>
            </a:extLst>
          </p:cNvPr>
          <p:cNvSpPr txBox="1">
            <a:spLocks/>
          </p:cNvSpPr>
          <p:nvPr/>
        </p:nvSpPr>
        <p:spPr>
          <a:xfrm>
            <a:off x="6345371" y="2452384"/>
            <a:ext cx="2008909" cy="514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chemeClr val="bg1"/>
                </a:solidFill>
                <a:latin typeface="Colfax" panose="020B0304000000010002" pitchFamily="34" charset="0"/>
                <a:cs typeface="Calibri" panose="020F0502020204030204" pitchFamily="34" charset="0"/>
              </a:rPr>
              <a:t>Use your phone:</a:t>
            </a:r>
            <a:endParaRPr lang="en-US" sz="1400" b="1" spc="0" dirty="0">
              <a:solidFill>
                <a:schemeClr val="bg1"/>
              </a:solidFill>
              <a:latin typeface="Colfax" panose="020B0304000000010002" pitchFamily="34" charset="0"/>
              <a:cs typeface="Calibri" panose="020F0502020204030204" pitchFamily="34" charset="0"/>
            </a:endParaRPr>
          </a:p>
          <a:p>
            <a:pPr marL="0" indent="0" algn="ctr">
              <a:buNone/>
            </a:pPr>
            <a:endParaRPr lang="en-US" sz="1400" spc="0" dirty="0">
              <a:solidFill>
                <a:schemeClr val="bg1"/>
              </a:solidFill>
              <a:latin typeface="Colfax" panose="020B0304000000010002" pitchFamily="34" charset="0"/>
              <a:cs typeface="Calibri" panose="020F0502020204030204" pitchFamily="34" charset="0"/>
            </a:endParaRPr>
          </a:p>
          <a:p>
            <a:pPr marL="0" indent="0" algn="ctr">
              <a:buNone/>
            </a:pPr>
            <a:endParaRPr lang="en-US" sz="1400" spc="0" dirty="0">
              <a:solidFill>
                <a:schemeClr val="bg1"/>
              </a:solidFill>
              <a:latin typeface="Colfax" panose="020B0304000000010002" pitchFamily="34" charset="0"/>
              <a:cs typeface="Calibri" panose="020F0502020204030204" pitchFamily="34" charset="0"/>
            </a:endParaRPr>
          </a:p>
        </p:txBody>
      </p:sp>
      <p:sp>
        <p:nvSpPr>
          <p:cNvPr id="3" name="Text Placeholder 46">
            <a:extLst>
              <a:ext uri="{FF2B5EF4-FFF2-40B4-BE49-F238E27FC236}">
                <a16:creationId xmlns:a16="http://schemas.microsoft.com/office/drawing/2014/main" id="{FC908A9E-4BBC-9F61-EB7D-AED7FC847A06}"/>
              </a:ext>
            </a:extLst>
          </p:cNvPr>
          <p:cNvSpPr txBox="1">
            <a:spLocks/>
          </p:cNvSpPr>
          <p:nvPr/>
        </p:nvSpPr>
        <p:spPr>
          <a:xfrm>
            <a:off x="6345371" y="3633628"/>
            <a:ext cx="1727200" cy="514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rgbClr val="404040"/>
                </a:solidFill>
                <a:latin typeface="Colfax" panose="020B0304000000010002" pitchFamily="34" charset="0"/>
                <a:cs typeface="Calibri" panose="020F0502020204030204" pitchFamily="34" charset="0"/>
              </a:rPr>
              <a:t>O</a:t>
            </a:r>
            <a:r>
              <a:rPr lang="en-US" sz="1400" b="1" spc="0" dirty="0">
                <a:solidFill>
                  <a:srgbClr val="404040"/>
                </a:solidFill>
                <a:highlight>
                  <a:srgbClr val="FFFF00"/>
                </a:highlight>
                <a:latin typeface="Colfax" panose="020B0304000000010002" pitchFamily="34" charset="0"/>
                <a:cs typeface="Calibri" panose="020F0502020204030204" pitchFamily="34" charset="0"/>
              </a:rPr>
              <a:t>[Insert QR code here]</a:t>
            </a:r>
            <a:endParaRPr lang="en-US" sz="1400" spc="0" dirty="0">
              <a:latin typeface="Colfax" panose="020B0304000000010002" pitchFamily="34" charset="0"/>
              <a:cs typeface="Calibri" panose="020F0502020204030204" pitchFamily="34" charset="0"/>
            </a:endParaRPr>
          </a:p>
        </p:txBody>
      </p:sp>
    </p:spTree>
    <p:extLst>
      <p:ext uri="{BB962C8B-B14F-4D97-AF65-F5344CB8AC3E}">
        <p14:creationId xmlns:p14="http://schemas.microsoft.com/office/powerpoint/2010/main" val="16670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DA1D7599-21F3-F39A-4FC6-9A6D7463E063}"/>
              </a:ext>
            </a:extLst>
          </p:cNvPr>
          <p:cNvSpPr txBox="1">
            <a:spLocks noGrp="1"/>
          </p:cNvSpPr>
          <p:nvPr>
            <p:ph type="title"/>
          </p:nvPr>
        </p:nvSpPr>
        <p:spPr>
          <a:xfrm>
            <a:off x="882056" y="974725"/>
            <a:ext cx="7533283" cy="7095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600" normalizeH="0" baseline="0" noProof="0" dirty="0">
                <a:ln>
                  <a:noFill/>
                </a:ln>
                <a:solidFill>
                  <a:srgbClr val="2EB8C3"/>
                </a:solidFill>
                <a:effectLst/>
                <a:uLnTx/>
                <a:uFillTx/>
                <a:latin typeface="Montserrat Light" pitchFamily="2" charset="77"/>
                <a:ea typeface="+mn-ea"/>
                <a:cs typeface="+mn-cs"/>
              </a:rPr>
              <a:t>Acknowledgements</a:t>
            </a:r>
          </a:p>
        </p:txBody>
      </p:sp>
      <p:sp>
        <p:nvSpPr>
          <p:cNvPr id="5" name="Text Placeholder 46">
            <a:extLst>
              <a:ext uri="{FF2B5EF4-FFF2-40B4-BE49-F238E27FC236}">
                <a16:creationId xmlns:a16="http://schemas.microsoft.com/office/drawing/2014/main" id="{EB1B7DB7-22DE-2F6B-B355-25A17F8FBE10}"/>
              </a:ext>
            </a:extLst>
          </p:cNvPr>
          <p:cNvSpPr txBox="1">
            <a:spLocks/>
          </p:cNvSpPr>
          <p:nvPr/>
        </p:nvSpPr>
        <p:spPr>
          <a:xfrm>
            <a:off x="771466" y="1752124"/>
            <a:ext cx="10252705" cy="12241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spc="0" dirty="0">
                <a:solidFill>
                  <a:srgbClr val="404040"/>
                </a:solidFill>
                <a:latin typeface="Colfax" panose="020B0304000000010002" pitchFamily="34" charset="0"/>
                <a:cs typeface="Segoe UI" panose="020B0502040204020203" pitchFamily="34" charset="0"/>
              </a:rPr>
              <a:t>This SSI and SSDI benefits training was developed in 2023 for </a:t>
            </a:r>
            <a:r>
              <a:rPr lang="en-US" sz="1300" b="1" spc="0" dirty="0">
                <a:solidFill>
                  <a:srgbClr val="404040"/>
                </a:solidFill>
                <a:latin typeface="Colfax" panose="020B0304000000010002" pitchFamily="34" charset="0"/>
                <a:cs typeface="Segoe UI" panose="020B0502040204020203" pitchFamily="34" charset="0"/>
              </a:rPr>
              <a:t>Kaiser Permanente’s Health, Housing, and Justice: Medical-Legal Partnership Initiative</a:t>
            </a:r>
            <a:r>
              <a:rPr lang="en-US" sz="1300" spc="0" dirty="0">
                <a:solidFill>
                  <a:srgbClr val="404040"/>
                </a:solidFill>
                <a:latin typeface="Colfax" panose="020B0304000000010002" pitchFamily="34" charset="0"/>
                <a:cs typeface="Segoe UI" panose="020B0502040204020203" pitchFamily="34" charset="0"/>
              </a:rPr>
              <a:t> in partnership with the </a:t>
            </a:r>
            <a:r>
              <a:rPr lang="en-US" sz="1300" b="1" spc="0" dirty="0">
                <a:solidFill>
                  <a:srgbClr val="404040"/>
                </a:solidFill>
                <a:latin typeface="Colfax" panose="020B0304000000010002" pitchFamily="34" charset="0"/>
                <a:cs typeface="Segoe UI" panose="020B0502040204020203" pitchFamily="34" charset="0"/>
                <a:hlinkClick r:id="rId3"/>
              </a:rPr>
              <a:t>National Center for Medical-Legal Partnership</a:t>
            </a:r>
            <a:r>
              <a:rPr lang="en-US" sz="1300" spc="0" dirty="0">
                <a:solidFill>
                  <a:srgbClr val="404040"/>
                </a:solidFill>
                <a:latin typeface="Colfax" panose="020B0304000000010002" pitchFamily="34" charset="0"/>
                <a:cs typeface="Segoe UI" panose="020B0502040204020203" pitchFamily="34" charset="0"/>
              </a:rPr>
              <a:t> and </a:t>
            </a:r>
            <a:r>
              <a:rPr lang="en-US" sz="1300" b="1" spc="0" dirty="0">
                <a:solidFill>
                  <a:srgbClr val="404040"/>
                </a:solidFill>
                <a:latin typeface="Colfax" panose="020B0304000000010002" pitchFamily="34" charset="0"/>
                <a:cs typeface="Segoe UI" panose="020B0502040204020203" pitchFamily="34" charset="0"/>
                <a:hlinkClick r:id="rId4"/>
              </a:rPr>
              <a:t>HealthBegins</a:t>
            </a:r>
            <a:r>
              <a:rPr lang="en-US" sz="1300" spc="0" dirty="0">
                <a:solidFill>
                  <a:srgbClr val="404040"/>
                </a:solidFill>
                <a:latin typeface="Colfax" panose="020B0304000000010002" pitchFamily="34" charset="0"/>
                <a:cs typeface="Segoe UI" panose="020B0502040204020203" pitchFamily="34" charset="0"/>
              </a:rPr>
              <a:t>. It is part of a larger series of housing trainings designed to increase healthcare team members’ awareness and knowledge about specific housing-related legal topics and increase quality referrals to medical-legal partnership legal aid partners. </a:t>
            </a:r>
          </a:p>
        </p:txBody>
      </p:sp>
      <p:sp>
        <p:nvSpPr>
          <p:cNvPr id="16" name="Rectangle: Rounded Corners 15">
            <a:extLst>
              <a:ext uri="{FF2B5EF4-FFF2-40B4-BE49-F238E27FC236}">
                <a16:creationId xmlns:a16="http://schemas.microsoft.com/office/drawing/2014/main" id="{91F3807A-C212-3878-62B9-054E99CCAD6B}"/>
              </a:ext>
              <a:ext uri="{C183D7F6-B498-43B3-948B-1728B52AA6E4}">
                <adec:decorative xmlns:adec="http://schemas.microsoft.com/office/drawing/2017/decorative" val="1"/>
              </a:ext>
            </a:extLst>
          </p:cNvPr>
          <p:cNvSpPr/>
          <p:nvPr/>
        </p:nvSpPr>
        <p:spPr>
          <a:xfrm>
            <a:off x="1202982" y="3130905"/>
            <a:ext cx="3905732" cy="1143188"/>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F7FBBD7-A63B-9F9D-D361-F499ECF96C2F}"/>
              </a:ext>
              <a:ext uri="{C183D7F6-B498-43B3-948B-1728B52AA6E4}">
                <adec:decorative xmlns:adec="http://schemas.microsoft.com/office/drawing/2017/decorative" val="1"/>
              </a:ext>
            </a:extLst>
          </p:cNvPr>
          <p:cNvSpPr/>
          <p:nvPr/>
        </p:nvSpPr>
        <p:spPr>
          <a:xfrm>
            <a:off x="882055" y="2977378"/>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46">
            <a:extLst>
              <a:ext uri="{FF2B5EF4-FFF2-40B4-BE49-F238E27FC236}">
                <a16:creationId xmlns:a16="http://schemas.microsoft.com/office/drawing/2014/main" id="{EB0C90DC-6F95-B63D-F45D-E629C57A2A46}"/>
              </a:ext>
            </a:extLst>
          </p:cNvPr>
          <p:cNvSpPr txBox="1">
            <a:spLocks/>
          </p:cNvSpPr>
          <p:nvPr/>
        </p:nvSpPr>
        <p:spPr>
          <a:xfrm>
            <a:off x="1634497" y="3299793"/>
            <a:ext cx="3185981" cy="865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Kate Marple from </a:t>
            </a:r>
            <a:r>
              <a:rPr lang="en-US" sz="1300" b="1" spc="0" dirty="0">
                <a:solidFill>
                  <a:srgbClr val="404040"/>
                </a:solidFill>
                <a:latin typeface="Colfax" panose="020B0304000000010002" pitchFamily="34" charset="0"/>
                <a:cs typeface="Segoe UI" panose="020B0502040204020203" pitchFamily="34" charset="0"/>
                <a:hlinkClick r:id="rId5"/>
              </a:rPr>
              <a:t>Who Tells the Story?</a:t>
            </a:r>
            <a:r>
              <a:rPr lang="en-US" sz="1300" spc="0" dirty="0">
                <a:solidFill>
                  <a:srgbClr val="404040"/>
                </a:solidFill>
                <a:latin typeface="Colfax" panose="020B0304000000010002" pitchFamily="34" charset="0"/>
                <a:cs typeface="Segoe UI" panose="020B0502040204020203" pitchFamily="34" charset="0"/>
              </a:rPr>
              <a:t> developed and designed this training series.</a:t>
            </a:r>
          </a:p>
        </p:txBody>
      </p:sp>
      <p:sp>
        <p:nvSpPr>
          <p:cNvPr id="17" name="Rectangle: Rounded Corners 16">
            <a:extLst>
              <a:ext uri="{FF2B5EF4-FFF2-40B4-BE49-F238E27FC236}">
                <a16:creationId xmlns:a16="http://schemas.microsoft.com/office/drawing/2014/main" id="{2B1F9C81-8251-B339-C937-956B0B61FF55}"/>
              </a:ext>
              <a:ext uri="{C183D7F6-B498-43B3-948B-1728B52AA6E4}">
                <adec:decorative xmlns:adec="http://schemas.microsoft.com/office/drawing/2017/decorative" val="1"/>
              </a:ext>
            </a:extLst>
          </p:cNvPr>
          <p:cNvSpPr/>
          <p:nvPr/>
        </p:nvSpPr>
        <p:spPr>
          <a:xfrm>
            <a:off x="1202982" y="4988291"/>
            <a:ext cx="3905734" cy="1286204"/>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A7DF923-29E3-A98C-EADB-E43DBB9CB70B}"/>
              </a:ext>
              <a:ext uri="{C183D7F6-B498-43B3-948B-1728B52AA6E4}">
                <adec:decorative xmlns:adec="http://schemas.microsoft.com/office/drawing/2017/decorative" val="1"/>
              </a:ext>
            </a:extLst>
          </p:cNvPr>
          <p:cNvSpPr/>
          <p:nvPr/>
        </p:nvSpPr>
        <p:spPr>
          <a:xfrm>
            <a:off x="882056" y="4835700"/>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6">
            <a:extLst>
              <a:ext uri="{FF2B5EF4-FFF2-40B4-BE49-F238E27FC236}">
                <a16:creationId xmlns:a16="http://schemas.microsoft.com/office/drawing/2014/main" id="{0510E595-4DE8-2086-C0E8-15DD2319C30D}"/>
              </a:ext>
            </a:extLst>
          </p:cNvPr>
          <p:cNvSpPr txBox="1">
            <a:spLocks/>
          </p:cNvSpPr>
          <p:nvPr/>
        </p:nvSpPr>
        <p:spPr>
          <a:xfrm>
            <a:off x="1634498" y="5156627"/>
            <a:ext cx="3185982" cy="10207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Molly Ryan and Jeanna Baitlon from </a:t>
            </a:r>
            <a:r>
              <a:rPr lang="en-US" sz="1300" b="1" spc="0" dirty="0">
                <a:solidFill>
                  <a:srgbClr val="404040"/>
                </a:solidFill>
                <a:latin typeface="Colfax" panose="020B0304000000010002" pitchFamily="34" charset="0"/>
                <a:cs typeface="Segoe UI" panose="020B0502040204020203" pitchFamily="34" charset="0"/>
                <a:hlinkClick r:id="rId6"/>
              </a:rPr>
              <a:t>Colorado Legal Services</a:t>
            </a:r>
            <a:r>
              <a:rPr lang="en-US" sz="1300" spc="0" dirty="0">
                <a:solidFill>
                  <a:srgbClr val="404040"/>
                </a:solidFill>
                <a:latin typeface="Colfax" panose="020B0304000000010002" pitchFamily="34" charset="0"/>
                <a:cs typeface="Segoe UI" panose="020B0502040204020203" pitchFamily="34" charset="0"/>
              </a:rPr>
              <a:t> provided critical insights and content for the SSI and SSDI benefits training.</a:t>
            </a:r>
          </a:p>
        </p:txBody>
      </p:sp>
      <p:sp>
        <p:nvSpPr>
          <p:cNvPr id="10" name="Rectangle: Rounded Corners 9">
            <a:extLst>
              <a:ext uri="{FF2B5EF4-FFF2-40B4-BE49-F238E27FC236}">
                <a16:creationId xmlns:a16="http://schemas.microsoft.com/office/drawing/2014/main" id="{BC3B97DB-C840-5BA5-D53A-D2420B1EE8B6}"/>
              </a:ext>
              <a:ext uri="{C183D7F6-B498-43B3-948B-1728B52AA6E4}">
                <adec:decorative xmlns:adec="http://schemas.microsoft.com/office/drawing/2017/decorative" val="1"/>
              </a:ext>
            </a:extLst>
          </p:cNvPr>
          <p:cNvSpPr/>
          <p:nvPr/>
        </p:nvSpPr>
        <p:spPr>
          <a:xfrm>
            <a:off x="6122763" y="3160997"/>
            <a:ext cx="5411740" cy="3113497"/>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CEFD393-810A-7978-C161-31129510DC78}"/>
              </a:ext>
              <a:ext uri="{C183D7F6-B498-43B3-948B-1728B52AA6E4}">
                <adec:decorative xmlns:adec="http://schemas.microsoft.com/office/drawing/2017/decorative" val="1"/>
              </a:ext>
            </a:extLst>
          </p:cNvPr>
          <p:cNvSpPr/>
          <p:nvPr/>
        </p:nvSpPr>
        <p:spPr>
          <a:xfrm>
            <a:off x="5853440" y="2979292"/>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46">
            <a:extLst>
              <a:ext uri="{FF2B5EF4-FFF2-40B4-BE49-F238E27FC236}">
                <a16:creationId xmlns:a16="http://schemas.microsoft.com/office/drawing/2014/main" id="{46A67899-B8E9-E948-999F-2EE6236C0BAF}"/>
              </a:ext>
            </a:extLst>
          </p:cNvPr>
          <p:cNvSpPr txBox="1">
            <a:spLocks/>
          </p:cNvSpPr>
          <p:nvPr/>
        </p:nvSpPr>
        <p:spPr>
          <a:xfrm>
            <a:off x="6689052" y="3299794"/>
            <a:ext cx="4462651" cy="2756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600"/>
              </a:spcBef>
              <a:buNone/>
            </a:pPr>
            <a:r>
              <a:rPr lang="en-US" sz="1300" spc="0" dirty="0">
                <a:solidFill>
                  <a:srgbClr val="404040"/>
                </a:solidFill>
                <a:latin typeface="Colfax" panose="020B0304000000010002" pitchFamily="34" charset="0"/>
                <a:cs typeface="Segoe UI" panose="020B0502040204020203" pitchFamily="34" charset="0"/>
              </a:rPr>
              <a:t>From January – September 2023, Kaiser Permanente medical-legal partnership teams in five regions delivered and collected data on the efficacy of these trainings. We are indebted to those KP care teams and to their legal aid partners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6"/>
              </a:rPr>
              <a:t>Colorado Legal Services</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7"/>
              </a:rPr>
              <a:t>Legal Aid Services of Oregon</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8"/>
              </a:rPr>
              <a:t>Legal Services of Northern California</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9"/>
              </a:rPr>
              <a:t>Maryland Legal Aid</a:t>
            </a:r>
            <a:r>
              <a:rPr lang="en-US" sz="1300" b="0" spc="0" dirty="0">
                <a:solidFill>
                  <a:srgbClr val="404040"/>
                </a:solidFill>
                <a:latin typeface="Colfax" panose="020B0304000000010002" pitchFamily="34" charset="0"/>
                <a:cs typeface="Segoe UI" panose="020B0502040204020203" pitchFamily="34" charset="0"/>
              </a:rPr>
              <a:t>; and</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10"/>
              </a:rPr>
              <a:t>Neighborhood Legal Services of Los Angeles County</a:t>
            </a:r>
            <a:r>
              <a:rPr lang="en-US" sz="1300" spc="0" dirty="0">
                <a:solidFill>
                  <a:srgbClr val="404040"/>
                </a:solidFill>
                <a:latin typeface="Colfax" panose="020B0304000000010002" pitchFamily="34" charset="0"/>
                <a:cs typeface="Segoe UI" panose="020B0502040204020203" pitchFamily="34" charset="0"/>
              </a:rPr>
              <a:t>.</a:t>
            </a:r>
          </a:p>
        </p:txBody>
      </p:sp>
    </p:spTree>
    <p:extLst>
      <p:ext uri="{BB962C8B-B14F-4D97-AF65-F5344CB8AC3E}">
        <p14:creationId xmlns:p14="http://schemas.microsoft.com/office/powerpoint/2010/main" val="1109768252"/>
      </p:ext>
    </p:extLst>
  </p:cSld>
  <p:clrMapOvr>
    <a:masterClrMapping/>
  </p:clrMapOvr>
</p:sld>
</file>

<file path=ppt/theme/theme1.xml><?xml version="1.0" encoding="utf-8"?>
<a:theme xmlns:a="http://schemas.openxmlformats.org/drawingml/2006/main" name="Office Theme">
  <a:themeElements>
    <a:clrScheme name="Health Begins">
      <a:dk1>
        <a:srgbClr val="404040"/>
      </a:dk1>
      <a:lt1>
        <a:srgbClr val="FFFFFF"/>
      </a:lt1>
      <a:dk2>
        <a:srgbClr val="000000"/>
      </a:dk2>
      <a:lt2>
        <a:srgbClr val="FFFFFF"/>
      </a:lt2>
      <a:accent1>
        <a:srgbClr val="000000"/>
      </a:accent1>
      <a:accent2>
        <a:srgbClr val="0B68A7"/>
      </a:accent2>
      <a:accent3>
        <a:srgbClr val="545557"/>
      </a:accent3>
      <a:accent4>
        <a:srgbClr val="91969B"/>
      </a:accent4>
      <a:accent5>
        <a:srgbClr val="2C86C4"/>
      </a:accent5>
      <a:accent6>
        <a:srgbClr val="F0E72E"/>
      </a:accent6>
      <a:hlink>
        <a:srgbClr val="2EB8C3"/>
      </a:hlink>
      <a:folHlink>
        <a:srgbClr val="20828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9999</TotalTime>
  <Words>1753</Words>
  <Application>Microsoft Office PowerPoint</Application>
  <PresentationFormat>Widescreen</PresentationFormat>
  <Paragraphs>118</Paragraphs>
  <Slides>7</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Symbol</vt:lpstr>
      <vt:lpstr>Montserrat Semi</vt:lpstr>
      <vt:lpstr>Arial</vt:lpstr>
      <vt:lpstr>Gill Sans</vt:lpstr>
      <vt:lpstr>Colfax</vt:lpstr>
      <vt:lpstr>Montserrat Light</vt:lpstr>
      <vt:lpstr>Montserrat</vt:lpstr>
      <vt:lpstr>Calibri</vt:lpstr>
      <vt:lpstr>Times New Roman</vt:lpstr>
      <vt:lpstr>Montserrat SemiBold</vt:lpstr>
      <vt:lpstr>Wingdings</vt:lpstr>
      <vt:lpstr>Office Theme</vt:lpstr>
      <vt:lpstr>Supplemental Security Income (SSI) &amp; Social Security Disability Insurance (SSDI)</vt:lpstr>
      <vt:lpstr>Applying for SSI and SSDI Benefits</vt:lpstr>
      <vt:lpstr>3 Ways You Might Encounter SSI &amp; SSDI Issues</vt:lpstr>
      <vt:lpstr>Identify &amp; Treat SSI &amp; SSDI Issues</vt:lpstr>
      <vt:lpstr>Questions</vt:lpstr>
      <vt:lpstr>Take a 3-minute survey</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Montanez</dc:creator>
  <cp:lastModifiedBy>Kate Marple</cp:lastModifiedBy>
  <cp:revision>187</cp:revision>
  <dcterms:created xsi:type="dcterms:W3CDTF">2020-06-05T14:22:05Z</dcterms:created>
  <dcterms:modified xsi:type="dcterms:W3CDTF">2024-04-02T01:47:51Z</dcterms:modified>
</cp:coreProperties>
</file>