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554" r:id="rId2"/>
    <p:sldId id="553" r:id="rId3"/>
    <p:sldId id="546" r:id="rId4"/>
    <p:sldId id="562" r:id="rId5"/>
    <p:sldId id="555" r:id="rId6"/>
    <p:sldId id="566" r:id="rId7"/>
  </p:sldIdLst>
  <p:sldSz cx="12192000" cy="6858000"/>
  <p:notesSz cx="6858000" cy="9144000"/>
  <p:embeddedFontLst>
    <p:embeddedFont>
      <p:font typeface="Colfax" panose="020B0304000000010002" pitchFamily="34" charset="0"/>
      <p:regular r:id="rId9"/>
      <p:bold r:id="rId10"/>
      <p:italic r:id="rId11"/>
      <p:boldItalic r:id="rId12"/>
    </p:embeddedFont>
    <p:embeddedFont>
      <p:font typeface="Gill Sans" panose="020B0604020202020204" charset="0"/>
      <p:regular r:id="rId13"/>
      <p:bold r:id="rId14"/>
    </p:embeddedFont>
    <p:embeddedFont>
      <p:font typeface="Montserrat" pitchFamily="2" charset="0"/>
      <p:regular r:id="rId15"/>
      <p:bold r:id="rId16"/>
      <p:italic r:id="rId17"/>
      <p:boldItalic r:id="rId18"/>
    </p:embeddedFont>
    <p:embeddedFont>
      <p:font typeface="Montserrat Light" pitchFamily="2" charset="0"/>
      <p:regular r:id="rId19"/>
      <p:italic r:id="rId20"/>
    </p:embeddedFont>
    <p:embeddedFont>
      <p:font typeface="Montserrat regular" pitchFamily="2" charset="0"/>
      <p:regular r:id="rId21"/>
    </p:embeddedFont>
    <p:embeddedFont>
      <p:font typeface="Montserrat SemiBold" pitchFamily="2" charset="0"/>
      <p:bold r:id="rId22"/>
      <p:boldItalic r:id="rId23"/>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3"/>
    <a:srgbClr val="195D98"/>
    <a:srgbClr val="404040"/>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5" autoAdjust="0"/>
    <p:restoredTop sz="72557" autoAdjust="0"/>
  </p:normalViewPr>
  <p:slideViewPr>
    <p:cSldViewPr snapToGrid="0" snapToObjects="1" showGuides="1">
      <p:cViewPr varScale="1">
        <p:scale>
          <a:sx n="45" d="100"/>
          <a:sy n="45" d="100"/>
        </p:scale>
        <p:origin x="1436" y="5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reasonable accommodations and when a patient might need to see the MLP legal team. The training should take 20 minutes to deliver (15 minutes for presentation and 5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next to the other organizations’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 </a:t>
            </a:r>
            <a:r>
              <a:rPr lang="en-US" u="none" dirty="0"/>
              <a:t>Make changes as needed. Pay particular attention to any information highlighted in yellow. Once that information is correct, unhighlight the text.</a:t>
            </a: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this topic is relevant / urgent. </a:t>
            </a:r>
            <a:r>
              <a:rPr lang="en-US" dirty="0"/>
              <a:t>[e.g., “Baltimore has some of the oldest housing stock in the country. It’s in need of a lot of maintenance, and a lot of it isn’t accessible to people with disabilities. A large portion of the cases we work on are helping people with disabilities get safe, accessible housing.”] </a:t>
            </a:r>
          </a:p>
          <a:p>
            <a:pPr marL="628650" lvl="1" indent="-171450">
              <a:buFont typeface="Arial" panose="020B0604020202020204" pitchFamily="34" charset="0"/>
              <a:buChar char="•"/>
            </a:pPr>
            <a:r>
              <a:rPr lang="en-US" b="1" dirty="0"/>
              <a:t>Ask attendees a question </a:t>
            </a:r>
            <a:r>
              <a:rPr lang="en-US" dirty="0"/>
              <a:t>related to the topic. [e.g., “How many of you have been asked to write a medical support letter for a patient needing a reasonable accommodation? What was it for?”</a:t>
            </a:r>
            <a:r>
              <a:rPr lang="en-US" b="0" dirty="0"/>
              <a:t>]</a:t>
            </a:r>
            <a:endParaRPr lang="en-US" dirty="0"/>
          </a:p>
          <a:p>
            <a:pPr marL="628650" lvl="1" indent="-171450">
              <a:buFont typeface="Arial" panose="020B0604020202020204" pitchFamily="34" charset="0"/>
              <a:buChar char="•"/>
            </a:pPr>
            <a:r>
              <a:rPr lang="en-US" b="1" dirty="0"/>
              <a:t>Tell a story </a:t>
            </a:r>
            <a:r>
              <a:rPr lang="en-US" dirty="0"/>
              <a:t>about obtaining a reasonable accommodation for a KP member or patient, or have a KP care provider share their story of a successful reasonable accommodation referral.</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2</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177269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a:stretch>
            <a:fillRect/>
          </a:stretch>
        </p:blipFill>
        <p:spPr>
          <a:xfrm>
            <a:off x="2555463"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BDBC5D56-E8B3-9F49-A3D5-0459DB4780C5}"/>
              </a:ext>
            </a:extLst>
          </p:cNvPr>
          <p:cNvPicPr>
            <a:picLocks noChangeAspect="1"/>
          </p:cNvPicPr>
          <p:nvPr userDrawn="1"/>
        </p:nvPicPr>
        <p:blipFill>
          <a:blip r:embed="rId6"/>
          <a:stretch>
            <a:fillRect/>
          </a:stretch>
        </p:blipFill>
        <p:spPr>
          <a:xfrm>
            <a:off x="3961566" y="206582"/>
            <a:ext cx="1264028" cy="349087"/>
          </a:xfrm>
          <a:prstGeom prst="rect">
            <a:avLst/>
          </a:prstGeom>
        </p:spPr>
      </p:pic>
    </p:spTree>
    <p:extLst>
      <p:ext uri="{BB962C8B-B14F-4D97-AF65-F5344CB8AC3E}">
        <p14:creationId xmlns:p14="http://schemas.microsoft.com/office/powerpoint/2010/main" val="130147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323629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613CAC-93B1-F23B-3C69-8C2D460A7E5D}"/>
              </a:ext>
            </a:extLst>
          </p:cNvPr>
          <p:cNvSpPr/>
          <p:nvPr userDrawn="1"/>
        </p:nvSpPr>
        <p:spPr>
          <a:xfrm>
            <a:off x="0" y="1"/>
            <a:ext cx="5801710" cy="6858000"/>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 name="Title 1">
            <a:extLst>
              <a:ext uri="{FF2B5EF4-FFF2-40B4-BE49-F238E27FC236}">
                <a16:creationId xmlns:a16="http://schemas.microsoft.com/office/drawing/2014/main" id="{159D200A-F84F-6C40-85F8-8B31288D300A}"/>
              </a:ext>
            </a:extLst>
          </p:cNvPr>
          <p:cNvSpPr>
            <a:spLocks noGrp="1"/>
          </p:cNvSpPr>
          <p:nvPr>
            <p:ph type="title"/>
          </p:nvPr>
        </p:nvSpPr>
        <p:spPr>
          <a:xfrm>
            <a:off x="5801710" y="989012"/>
            <a:ext cx="5602890" cy="1068388"/>
          </a:xfrm>
        </p:spPr>
        <p:txBody>
          <a:bodyPr anchor="b"/>
          <a:lstStyle>
            <a:lvl1pPr>
              <a:defRPr sz="3000"/>
            </a:lvl1pPr>
          </a:lstStyle>
          <a:p>
            <a:r>
              <a:rPr lang="en-US" dirty="0"/>
              <a:t>Click to edit Master title style</a:t>
            </a:r>
            <a:endParaRPr lang="en-MX" dirty="0"/>
          </a:p>
        </p:txBody>
      </p:sp>
      <p:sp>
        <p:nvSpPr>
          <p:cNvPr id="4" name="Text Placeholder 3">
            <a:extLst>
              <a:ext uri="{FF2B5EF4-FFF2-40B4-BE49-F238E27FC236}">
                <a16:creationId xmlns:a16="http://schemas.microsoft.com/office/drawing/2014/main" id="{F0777FA9-2E80-9045-B9FF-E933E0A82E65}"/>
              </a:ext>
            </a:extLst>
          </p:cNvPr>
          <p:cNvSpPr>
            <a:spLocks noGrp="1"/>
          </p:cNvSpPr>
          <p:nvPr>
            <p:ph type="body" sz="half" idx="2" hasCustomPrompt="1"/>
          </p:nvPr>
        </p:nvSpPr>
        <p:spPr>
          <a:xfrm>
            <a:off x="5801710" y="2143128"/>
            <a:ext cx="5602890" cy="571500"/>
          </a:xfrm>
        </p:spPr>
        <p:txBody>
          <a:bodyPr>
            <a:normAutofit/>
          </a:bodyPr>
          <a:lstStyle>
            <a:lvl1pPr marL="0" indent="0">
              <a:buNone/>
              <a:defRPr sz="900" b="1" i="1">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5801710" y="3836824"/>
            <a:ext cx="5602890"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3" name="Picture 37">
            <a:extLst>
              <a:ext uri="{FF2B5EF4-FFF2-40B4-BE49-F238E27FC236}">
                <a16:creationId xmlns:a16="http://schemas.microsoft.com/office/drawing/2014/main" id="{7FF5C6D3-03ED-5443-807F-13A73C70B50F}"/>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4D0897E-EC28-417F-806D-00F8173489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4" name="Picture 13">
            <a:extLst>
              <a:ext uri="{FF2B5EF4-FFF2-40B4-BE49-F238E27FC236}">
                <a16:creationId xmlns:a16="http://schemas.microsoft.com/office/drawing/2014/main" id="{BB4A1E18-FDEB-47B8-A2C2-D1B5D2578F0E}"/>
              </a:ext>
            </a:extLst>
          </p:cNvPr>
          <p:cNvPicPr>
            <a:picLocks noChangeAspect="1"/>
          </p:cNvPicPr>
          <p:nvPr userDrawn="1"/>
        </p:nvPicPr>
        <p:blipFill>
          <a:blip r:embed="rId4"/>
          <a:stretch>
            <a:fillRect/>
          </a:stretch>
        </p:blipFill>
        <p:spPr>
          <a:xfrm>
            <a:off x="2555463" y="157957"/>
            <a:ext cx="1243540" cy="336742"/>
          </a:xfrm>
          <a:prstGeom prst="rect">
            <a:avLst/>
          </a:prstGeom>
        </p:spPr>
      </p:pic>
      <p:pic>
        <p:nvPicPr>
          <p:cNvPr id="3" name="Picture 2">
            <a:extLst>
              <a:ext uri="{FF2B5EF4-FFF2-40B4-BE49-F238E27FC236}">
                <a16:creationId xmlns:a16="http://schemas.microsoft.com/office/drawing/2014/main" id="{68A4E9DA-0595-978C-EDD2-359EC0D96F66}"/>
              </a:ext>
            </a:extLst>
          </p:cNvPr>
          <p:cNvPicPr>
            <a:picLocks noChangeAspect="1"/>
          </p:cNvPicPr>
          <p:nvPr userDrawn="1"/>
        </p:nvPicPr>
        <p:blipFill>
          <a:blip r:embed="rId5"/>
          <a:stretch>
            <a:fillRect/>
          </a:stretch>
        </p:blipFill>
        <p:spPr>
          <a:xfrm>
            <a:off x="3942712" y="206582"/>
            <a:ext cx="1264028" cy="349087"/>
          </a:xfrm>
          <a:prstGeom prst="rect">
            <a:avLst/>
          </a:prstGeom>
        </p:spPr>
      </p:pic>
    </p:spTree>
    <p:extLst>
      <p:ext uri="{BB962C8B-B14F-4D97-AF65-F5344CB8AC3E}">
        <p14:creationId xmlns:p14="http://schemas.microsoft.com/office/powerpoint/2010/main" val="28807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9592"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706E3A31-845E-5C11-9D2B-72D930D149CB}"/>
              </a:ext>
            </a:extLst>
          </p:cNvPr>
          <p:cNvPicPr>
            <a:picLocks noChangeAspect="1"/>
          </p:cNvPicPr>
          <p:nvPr userDrawn="1"/>
        </p:nvPicPr>
        <p:blipFill>
          <a:blip r:embed="rId3"/>
          <a:stretch>
            <a:fillRect/>
          </a:stretch>
        </p:blipFill>
        <p:spPr>
          <a:xfrm>
            <a:off x="4054559"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9BF19B-F1FB-258D-BE34-0EDF19508A64}"/>
              </a:ext>
            </a:extLst>
          </p:cNvPr>
          <p:cNvPicPr>
            <a:picLocks noChangeAspect="1"/>
          </p:cNvPicPr>
          <p:nvPr userDrawn="1"/>
        </p:nvPicPr>
        <p:blipFill>
          <a:blip r:embed="rId2"/>
          <a:stretch>
            <a:fillRect/>
          </a:stretch>
        </p:blipFill>
        <p:spPr>
          <a:xfrm>
            <a:off x="7501" y="0"/>
            <a:ext cx="5741362" cy="6858000"/>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0" y="0"/>
            <a:ext cx="5741362"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4525702" y="1177134"/>
            <a:ext cx="6878898" cy="2503488"/>
          </a:xfrm>
        </p:spPr>
        <p:txBody>
          <a:bodyPr/>
          <a:lstStyle>
            <a:lvl1pPr marL="0" indent="0">
              <a:buNone/>
              <a:defRPr/>
            </a:lvl1pPr>
            <a:lvl2pPr marL="457200" indent="0">
              <a:buNone/>
              <a:defRPr/>
            </a:lvl2pPr>
          </a:lstStyle>
          <a:p>
            <a:pPr lvl="0"/>
            <a:r>
              <a:rPr lang="en-US" dirty="0"/>
              <a:t>CLICK TO EDIT MASTER TEXT STYLES</a:t>
            </a:r>
          </a:p>
        </p:txBody>
      </p:sp>
      <p:sp>
        <p:nvSpPr>
          <p:cNvPr id="18" name="Content Placeholder 3">
            <a:extLst>
              <a:ext uri="{FF2B5EF4-FFF2-40B4-BE49-F238E27FC236}">
                <a16:creationId xmlns:a16="http://schemas.microsoft.com/office/drawing/2014/main" id="{3F5D4FCD-43FE-1647-B673-CDF7A1DB4E60}"/>
              </a:ext>
            </a:extLst>
          </p:cNvPr>
          <p:cNvSpPr>
            <a:spLocks noGrp="1"/>
          </p:cNvSpPr>
          <p:nvPr>
            <p:ph sz="half" idx="16" hasCustomPrompt="1"/>
          </p:nvPr>
        </p:nvSpPr>
        <p:spPr>
          <a:xfrm>
            <a:off x="4525702" y="737813"/>
            <a:ext cx="6878898" cy="361220"/>
          </a:xfrm>
        </p:spPr>
        <p:txBody>
          <a:bodyPr>
            <a:noAutofit/>
          </a:bodyPr>
          <a:lstStyle>
            <a:lvl1pPr marL="0" indent="0" algn="l">
              <a:buNone/>
              <a:defRPr sz="1400" b="1">
                <a:solidFill>
                  <a:schemeClr val="tx1"/>
                </a:solidFill>
              </a:defRPr>
            </a:lvl1pPr>
            <a:lvl2pPr algn="l">
              <a:defRPr>
                <a:solidFill>
                  <a:schemeClr val="bg1"/>
                </a:solidFill>
              </a:defRPr>
            </a:lvl2pPr>
            <a:lvl3pPr marL="914400" indent="0">
              <a:buNone/>
              <a:defRPr/>
            </a:lvl3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4525700" y="3836824"/>
            <a:ext cx="6878898"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a:stretch>
            <a:fillRect/>
          </a:stretch>
        </p:blipFill>
        <p:spPr>
          <a:xfrm>
            <a:off x="2502942" y="157956"/>
            <a:ext cx="1300101" cy="352058"/>
          </a:xfrm>
          <a:prstGeom prst="rect">
            <a:avLst/>
          </a:prstGeom>
        </p:spPr>
      </p:pic>
      <p:pic>
        <p:nvPicPr>
          <p:cNvPr id="2" name="Picture 1">
            <a:extLst>
              <a:ext uri="{FF2B5EF4-FFF2-40B4-BE49-F238E27FC236}">
                <a16:creationId xmlns:a16="http://schemas.microsoft.com/office/drawing/2014/main" id="{B0DA2BFE-467C-1A6B-33C9-95C243C57EB9}"/>
              </a:ext>
            </a:extLst>
          </p:cNvPr>
          <p:cNvPicPr>
            <a:picLocks noChangeAspect="1"/>
          </p:cNvPicPr>
          <p:nvPr userDrawn="1"/>
        </p:nvPicPr>
        <p:blipFill>
          <a:blip r:embed="rId6"/>
          <a:stretch>
            <a:fillRect/>
          </a:stretch>
        </p:blipFill>
        <p:spPr>
          <a:xfrm>
            <a:off x="3914431" y="206582"/>
            <a:ext cx="1264028" cy="349087"/>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a:stretch>
            <a:fillRect/>
          </a:stretch>
        </p:blipFill>
        <p:spPr>
          <a:xfrm>
            <a:off x="2546035"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BFB782C-A32C-3563-6E34-E2E8A9F40932}"/>
              </a:ext>
            </a:extLst>
          </p:cNvPr>
          <p:cNvPicPr>
            <a:picLocks noChangeAspect="1"/>
          </p:cNvPicPr>
          <p:nvPr userDrawn="1"/>
        </p:nvPicPr>
        <p:blipFill>
          <a:blip r:embed="rId7"/>
          <a:stretch>
            <a:fillRect/>
          </a:stretch>
        </p:blipFill>
        <p:spPr>
          <a:xfrm>
            <a:off x="3942712" y="206582"/>
            <a:ext cx="1264028" cy="349087"/>
          </a:xfrm>
          <a:prstGeom prst="rect">
            <a:avLst/>
          </a:prstGeom>
        </p:spPr>
      </p:pic>
    </p:spTree>
    <p:extLst>
      <p:ext uri="{BB962C8B-B14F-4D97-AF65-F5344CB8AC3E}">
        <p14:creationId xmlns:p14="http://schemas.microsoft.com/office/powerpoint/2010/main" val="372736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2"/>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34" r:id="rId1"/>
    <p:sldLayoutId id="2147483729" r:id="rId2"/>
    <p:sldLayoutId id="2147483731" r:id="rId3"/>
    <p:sldLayoutId id="2147483732" r:id="rId4"/>
    <p:sldLayoutId id="2147483733" r:id="rId5"/>
    <p:sldLayoutId id="2147483708" r:id="rId6"/>
    <p:sldLayoutId id="2147483709" r:id="rId7"/>
    <p:sldLayoutId id="2147483710" r:id="rId8"/>
    <p:sldLayoutId id="2147483711" r:id="rId9"/>
    <p:sldLayoutId id="2147483735" r:id="rId10"/>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lasoregon.org/"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mdlab.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lsn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idx="4294967295"/>
          </p:nvPr>
        </p:nvSpPr>
        <p:spPr>
          <a:xfrm>
            <a:off x="6493863" y="482749"/>
            <a:ext cx="4651658" cy="1157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0" i="0" u="none" strike="noStrike" kern="1200" cap="none" spc="600" normalizeH="0" baseline="0" noProof="0" dirty="0">
                <a:ln>
                  <a:noFill/>
                </a:ln>
                <a:solidFill>
                  <a:srgbClr val="2EB8C3"/>
                </a:solidFill>
                <a:effectLst/>
                <a:uLnTx/>
                <a:uFillTx/>
                <a:latin typeface="Montserrat Light" pitchFamily="2" charset="77"/>
                <a:ea typeface="+mn-ea"/>
                <a:cs typeface="+mn-cs"/>
              </a:rPr>
              <a:t>Reasonable Accommodations</a:t>
            </a:r>
          </a:p>
        </p:txBody>
      </p:sp>
      <p:sp>
        <p:nvSpPr>
          <p:cNvPr id="4" name="Text Placeholder 46">
            <a:extLst>
              <a:ext uri="{FF2B5EF4-FFF2-40B4-BE49-F238E27FC236}">
                <a16:creationId xmlns:a16="http://schemas.microsoft.com/office/drawing/2014/main" id="{59AB80A5-11FA-CB2F-3D31-AEBA18F9B6CF}"/>
              </a:ext>
            </a:extLst>
          </p:cNvPr>
          <p:cNvSpPr>
            <a:spLocks noGrp="1"/>
          </p:cNvSpPr>
          <p:nvPr>
            <p:ph type="body" sz="half" idx="13"/>
          </p:nvPr>
        </p:nvSpPr>
        <p:spPr>
          <a:xfrm>
            <a:off x="6493863" y="1684256"/>
            <a:ext cx="4651658" cy="1126597"/>
          </a:xfrm>
        </p:spPr>
        <p:txBody>
          <a:bodyPr>
            <a:normAutofit/>
          </a:bodyPr>
          <a:lstStyle/>
          <a:p>
            <a:pPr>
              <a:lnSpc>
                <a:spcPct val="125000"/>
              </a:lnSpc>
            </a:pPr>
            <a:r>
              <a:rPr lang="en-US" sz="1300" dirty="0">
                <a:solidFill>
                  <a:srgbClr val="404040"/>
                </a:solidFill>
                <a:latin typeface="Colfax" panose="020B0304000000010002"/>
                <a:cs typeface="Segoe UI" panose="020B0502040204020203" pitchFamily="34" charset="0"/>
              </a:rPr>
              <a:t>Federal law requires that people with disabilities have equal access to use and enjoy their housing. They are entitled to </a:t>
            </a:r>
            <a:r>
              <a:rPr lang="en-US" sz="1300" b="1" dirty="0">
                <a:solidFill>
                  <a:srgbClr val="404040"/>
                </a:solidFill>
                <a:latin typeface="Colfax" panose="020B0304000000010002"/>
                <a:cs typeface="Segoe UI" panose="020B0502040204020203" pitchFamily="34" charset="0"/>
              </a:rPr>
              <a:t>reasonable accommodations </a:t>
            </a:r>
            <a:r>
              <a:rPr lang="en-US" sz="1300" dirty="0">
                <a:solidFill>
                  <a:srgbClr val="404040"/>
                </a:solidFill>
                <a:latin typeface="Colfax" panose="020B0304000000010002"/>
                <a:cs typeface="Segoe UI" panose="020B0502040204020203" pitchFamily="34" charset="0"/>
              </a:rPr>
              <a:t>to make sure they can. This may look like:</a:t>
            </a:r>
            <a:endParaRPr lang="en-US" sz="1300" dirty="0">
              <a:latin typeface="Colfax" panose="020B0304000000010002"/>
              <a:cs typeface="Segoe UI" panose="020B0502040204020203" pitchFamily="34" charset="0"/>
            </a:endParaRPr>
          </a:p>
        </p:txBody>
      </p:sp>
      <p:pic>
        <p:nvPicPr>
          <p:cNvPr id="5" name="Picture 4">
            <a:extLst>
              <a:ext uri="{FF2B5EF4-FFF2-40B4-BE49-F238E27FC236}">
                <a16:creationId xmlns:a16="http://schemas.microsoft.com/office/drawing/2014/main" id="{CD810E2F-6779-9E27-A280-ED3AF40B91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2577" y="3167107"/>
            <a:ext cx="469247" cy="433893"/>
          </a:xfrm>
          <a:prstGeom prst="rect">
            <a:avLst/>
          </a:prstGeom>
        </p:spPr>
      </p:pic>
      <p:sp>
        <p:nvSpPr>
          <p:cNvPr id="15" name="TextBox 14">
            <a:extLst>
              <a:ext uri="{FF2B5EF4-FFF2-40B4-BE49-F238E27FC236}">
                <a16:creationId xmlns:a16="http://schemas.microsoft.com/office/drawing/2014/main" id="{B7588651-306A-FCE3-3A8F-F07D93EBDA43}"/>
              </a:ext>
            </a:extLst>
          </p:cNvPr>
          <p:cNvSpPr txBox="1"/>
          <p:nvPr/>
        </p:nvSpPr>
        <p:spPr>
          <a:xfrm>
            <a:off x="7609487" y="3204117"/>
            <a:ext cx="3536034" cy="329899"/>
          </a:xfrm>
          <a:prstGeom prst="rect">
            <a:avLst/>
          </a:prstGeom>
          <a:noFill/>
        </p:spPr>
        <p:txBody>
          <a:bodyPr wrap="square">
            <a:spAutoFit/>
          </a:bodyPr>
          <a:lstStyle/>
          <a:p>
            <a:pPr>
              <a:lnSpc>
                <a:spcPct val="125000"/>
              </a:lnSpc>
            </a:pPr>
            <a:r>
              <a:rPr lang="en-US" sz="1300" dirty="0">
                <a:latin typeface="Colfax" panose="020B0304000000010002"/>
                <a:cs typeface="Segoe UI" panose="020B0502040204020203" pitchFamily="34" charset="0"/>
              </a:rPr>
              <a:t>Permission to have a companion animal</a:t>
            </a:r>
          </a:p>
        </p:txBody>
      </p:sp>
      <p:pic>
        <p:nvPicPr>
          <p:cNvPr id="17" name="Picture 16">
            <a:extLst>
              <a:ext uri="{FF2B5EF4-FFF2-40B4-BE49-F238E27FC236}">
                <a16:creationId xmlns:a16="http://schemas.microsoft.com/office/drawing/2014/main" id="{4508F476-C077-6E30-3839-A3B209685E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41003" y="4022566"/>
            <a:ext cx="618817" cy="367980"/>
          </a:xfrm>
          <a:prstGeom prst="rect">
            <a:avLst/>
          </a:prstGeom>
        </p:spPr>
      </p:pic>
      <p:sp>
        <p:nvSpPr>
          <p:cNvPr id="14" name="TextBox 13">
            <a:extLst>
              <a:ext uri="{FF2B5EF4-FFF2-40B4-BE49-F238E27FC236}">
                <a16:creationId xmlns:a16="http://schemas.microsoft.com/office/drawing/2014/main" id="{B96C0317-92EB-D372-75D6-E6360D97F0AA}"/>
              </a:ext>
            </a:extLst>
          </p:cNvPr>
          <p:cNvSpPr txBox="1"/>
          <p:nvPr/>
        </p:nvSpPr>
        <p:spPr>
          <a:xfrm>
            <a:off x="7609487" y="3888781"/>
            <a:ext cx="3536034" cy="579967"/>
          </a:xfrm>
          <a:prstGeom prst="rect">
            <a:avLst/>
          </a:prstGeom>
          <a:noFill/>
        </p:spPr>
        <p:txBody>
          <a:bodyPr wrap="square">
            <a:spAutoFit/>
          </a:bodyPr>
          <a:lstStyle/>
          <a:p>
            <a:pPr>
              <a:lnSpc>
                <a:spcPct val="125000"/>
              </a:lnSpc>
            </a:pPr>
            <a:r>
              <a:rPr lang="en-US" sz="1300" dirty="0">
                <a:latin typeface="Colfax" panose="020B0304000000010002"/>
                <a:cs typeface="Segoe UI" panose="020B0502040204020203" pitchFamily="34" charset="0"/>
              </a:rPr>
              <a:t>Assistance moving if housing does not meet their needs</a:t>
            </a:r>
          </a:p>
        </p:txBody>
      </p:sp>
      <p:pic>
        <p:nvPicPr>
          <p:cNvPr id="13" name="Picture 12">
            <a:extLst>
              <a:ext uri="{FF2B5EF4-FFF2-40B4-BE49-F238E27FC236}">
                <a16:creationId xmlns:a16="http://schemas.microsoft.com/office/drawing/2014/main" id="{498286D8-88D8-2026-4CC9-313E0D56247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35611" y="4762427"/>
            <a:ext cx="446214" cy="495233"/>
          </a:xfrm>
          <a:prstGeom prst="rect">
            <a:avLst/>
          </a:prstGeom>
        </p:spPr>
      </p:pic>
      <p:sp>
        <p:nvSpPr>
          <p:cNvPr id="6" name="TextBox 5">
            <a:extLst>
              <a:ext uri="{FF2B5EF4-FFF2-40B4-BE49-F238E27FC236}">
                <a16:creationId xmlns:a16="http://schemas.microsoft.com/office/drawing/2014/main" id="{9C456205-A094-83BC-FE71-2FF08D581B3E}"/>
              </a:ext>
            </a:extLst>
          </p:cNvPr>
          <p:cNvSpPr txBox="1"/>
          <p:nvPr/>
        </p:nvSpPr>
        <p:spPr>
          <a:xfrm>
            <a:off x="7609487" y="4816673"/>
            <a:ext cx="3536034" cy="329899"/>
          </a:xfrm>
          <a:prstGeom prst="rect">
            <a:avLst/>
          </a:prstGeom>
          <a:noFill/>
        </p:spPr>
        <p:txBody>
          <a:bodyPr wrap="square">
            <a:spAutoFit/>
          </a:bodyPr>
          <a:lstStyle/>
          <a:p>
            <a:pPr>
              <a:lnSpc>
                <a:spcPct val="125000"/>
              </a:lnSpc>
            </a:pPr>
            <a:r>
              <a:rPr lang="en-US" sz="1300" dirty="0">
                <a:latin typeface="Colfax" panose="020B0304000000010002"/>
                <a:cs typeface="Segoe UI" panose="020B0502040204020203" pitchFamily="34" charset="0"/>
              </a:rPr>
              <a:t>Addition of ramps for wheelchair access</a:t>
            </a:r>
          </a:p>
        </p:txBody>
      </p:sp>
      <p:sp>
        <p:nvSpPr>
          <p:cNvPr id="21" name="Shape 2800">
            <a:extLst>
              <a:ext uri="{FF2B5EF4-FFF2-40B4-BE49-F238E27FC236}">
                <a16:creationId xmlns:a16="http://schemas.microsoft.com/office/drawing/2014/main" id="{A666F39E-EFD8-6B73-19EC-9BEA8AB462F5}"/>
              </a:ext>
              <a:ext uri="{C183D7F6-B498-43B3-948B-1728B52AA6E4}">
                <adec:decorative xmlns:adec="http://schemas.microsoft.com/office/drawing/2017/decorative" val="1"/>
              </a:ext>
            </a:extLst>
          </p:cNvPr>
          <p:cNvSpPr/>
          <p:nvPr/>
        </p:nvSpPr>
        <p:spPr>
          <a:xfrm>
            <a:off x="6644842" y="5650924"/>
            <a:ext cx="578257" cy="367980"/>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3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TextBox 15">
            <a:extLst>
              <a:ext uri="{FF2B5EF4-FFF2-40B4-BE49-F238E27FC236}">
                <a16:creationId xmlns:a16="http://schemas.microsoft.com/office/drawing/2014/main" id="{2F10109E-F610-1C6D-B9F9-F3DC52E2D5C3}"/>
              </a:ext>
            </a:extLst>
          </p:cNvPr>
          <p:cNvSpPr txBox="1"/>
          <p:nvPr/>
        </p:nvSpPr>
        <p:spPr>
          <a:xfrm>
            <a:off x="7609487" y="5535108"/>
            <a:ext cx="3536034" cy="579967"/>
          </a:xfrm>
          <a:prstGeom prst="rect">
            <a:avLst/>
          </a:prstGeom>
          <a:noFill/>
        </p:spPr>
        <p:txBody>
          <a:bodyPr wrap="square">
            <a:spAutoFit/>
          </a:bodyPr>
          <a:lstStyle/>
          <a:p>
            <a:pPr>
              <a:lnSpc>
                <a:spcPct val="125000"/>
              </a:lnSpc>
            </a:pPr>
            <a:r>
              <a:rPr lang="en-US" sz="1300" dirty="0">
                <a:latin typeface="Colfax" panose="020B0304000000010002"/>
                <a:cs typeface="Segoe UI" panose="020B0502040204020203" pitchFamily="34" charset="0"/>
              </a:rPr>
              <a:t>Permission to pay rent at the end of month when they receive their disability check</a:t>
            </a:r>
          </a:p>
        </p:txBody>
      </p:sp>
    </p:spTree>
    <p:extLst>
      <p:ext uri="{BB962C8B-B14F-4D97-AF65-F5344CB8AC3E}">
        <p14:creationId xmlns:p14="http://schemas.microsoft.com/office/powerpoint/2010/main" val="35265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346E-86DE-10AE-7FC1-5ADDEC3BD124}"/>
              </a:ext>
            </a:extLst>
          </p:cNvPr>
          <p:cNvSpPr>
            <a:spLocks noGrp="1"/>
          </p:cNvSpPr>
          <p:nvPr>
            <p:ph type="title" idx="4294967295"/>
          </p:nvPr>
        </p:nvSpPr>
        <p:spPr>
          <a:xfrm>
            <a:off x="838200" y="-789484"/>
            <a:ext cx="10515600" cy="461191"/>
          </a:xfrm>
        </p:spPr>
        <p:txBody>
          <a:bodyPr vert="horz" lIns="91440" tIns="45720" rIns="91440" bIns="45720" rtlCol="0" anchor="b">
            <a:noAutofit/>
          </a:bodyPr>
          <a:lstStyle/>
          <a:p>
            <a:pPr algn="ctr"/>
            <a:r>
              <a:rPr lang="en-US" dirty="0"/>
              <a:t>Identify &amp; Treat Reasonable Accommodations Issues</a:t>
            </a:r>
          </a:p>
        </p:txBody>
      </p:sp>
      <p:sp>
        <p:nvSpPr>
          <p:cNvPr id="19" name="Rectangle 18">
            <a:extLst>
              <a:ext uri="{FF2B5EF4-FFF2-40B4-BE49-F238E27FC236}">
                <a16:creationId xmlns:a16="http://schemas.microsoft.com/office/drawing/2014/main" id="{AF4CC652-BEA8-41DB-AF4C-9A0E28D38233}"/>
              </a:ext>
            </a:extLst>
          </p:cNvPr>
          <p:cNvSpPr/>
          <p:nvPr/>
        </p:nvSpPr>
        <p:spPr>
          <a:xfrm>
            <a:off x="649799" y="125470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REASONABLE ACCOMMODATIONS</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927989" y="246929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059203" y="2545617"/>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906366" y="2456605"/>
            <a:ext cx="3596688" cy="1080104"/>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People with </a:t>
            </a:r>
            <a:r>
              <a:rPr lang="en-US" sz="1300" b="1" u="sng" dirty="0">
                <a:solidFill>
                  <a:srgbClr val="404040"/>
                </a:solidFill>
                <a:latin typeface="Colfax" panose="020B0304000000010002"/>
                <a:cs typeface="Segoe UI" panose="020B0502040204020203" pitchFamily="34" charset="0"/>
              </a:rPr>
              <a:t>apparent</a:t>
            </a:r>
            <a:r>
              <a:rPr lang="en-US" sz="1300" dirty="0">
                <a:solidFill>
                  <a:srgbClr val="404040"/>
                </a:solidFill>
                <a:latin typeface="Colfax" panose="020B0304000000010002"/>
                <a:cs typeface="Segoe UI" panose="020B0502040204020203" pitchFamily="34" charset="0"/>
              </a:rPr>
              <a:t> disabilities (e.g., uses a wheelchair) and </a:t>
            </a:r>
            <a:r>
              <a:rPr lang="en-US" sz="1300" b="1" u="sng" dirty="0">
                <a:solidFill>
                  <a:srgbClr val="404040"/>
                </a:solidFill>
                <a:latin typeface="Colfax" panose="020B0304000000010002"/>
                <a:cs typeface="Segoe UI" panose="020B0502040204020203" pitchFamily="34" charset="0"/>
              </a:rPr>
              <a:t>nonapparent</a:t>
            </a:r>
            <a:r>
              <a:rPr lang="en-US" sz="1300" dirty="0">
                <a:solidFill>
                  <a:srgbClr val="404040"/>
                </a:solidFill>
                <a:latin typeface="Colfax" panose="020B0304000000010002"/>
                <a:cs typeface="Segoe UI" panose="020B0502040204020203" pitchFamily="34" charset="0"/>
              </a:rPr>
              <a:t> disabilities (e.g., has a psychiatric condition) are entitled to accommodations.</a:t>
            </a: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929915" y="396917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061129" y="405565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8" name="TextBox 7">
            <a:extLst>
              <a:ext uri="{FF2B5EF4-FFF2-40B4-BE49-F238E27FC236}">
                <a16:creationId xmlns:a16="http://schemas.microsoft.com/office/drawing/2014/main" id="{AD371232-FCC4-D579-103B-34EE43D8AD74}"/>
              </a:ext>
            </a:extLst>
          </p:cNvPr>
          <p:cNvSpPr txBox="1"/>
          <p:nvPr/>
        </p:nvSpPr>
        <p:spPr>
          <a:xfrm>
            <a:off x="1906365" y="3981141"/>
            <a:ext cx="3596688" cy="579967"/>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Everyone has rights, but enforcing them is easier when people live in </a:t>
            </a:r>
            <a:r>
              <a:rPr lang="en-US" sz="1300" b="1" dirty="0">
                <a:solidFill>
                  <a:srgbClr val="404040"/>
                </a:solidFill>
                <a:latin typeface="Colfax" panose="020B0304000000010002"/>
                <a:cs typeface="Segoe UI" panose="020B0502040204020203" pitchFamily="34" charset="0"/>
              </a:rPr>
              <a:t>public housing</a:t>
            </a:r>
            <a:r>
              <a:rPr lang="en-US" sz="1300" dirty="0">
                <a:solidFill>
                  <a:srgbClr val="404040"/>
                </a:solidFill>
                <a:latin typeface="Colfax" panose="020B0304000000010002"/>
                <a:cs typeface="Segoe UI" panose="020B0502040204020203" pitchFamily="34" charset="0"/>
              </a:rPr>
              <a:t>. </a:t>
            </a:r>
            <a:endParaRPr lang="en-US" sz="1300" i="1" dirty="0">
              <a:solidFill>
                <a:srgbClr val="404040"/>
              </a:solidFill>
              <a:latin typeface="Colfax" panose="020B0304000000010002"/>
              <a:cs typeface="Segoe UI" panose="020B0502040204020203" pitchFamily="34" charset="0"/>
            </a:endParaRP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918343" y="5098599"/>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059717" y="5195241"/>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0" name="TextBox 9">
            <a:extLst>
              <a:ext uri="{FF2B5EF4-FFF2-40B4-BE49-F238E27FC236}">
                <a16:creationId xmlns:a16="http://schemas.microsoft.com/office/drawing/2014/main" id="{1616E3D9-0A2C-1A72-BAB9-239F9EEE6A5C}"/>
              </a:ext>
            </a:extLst>
          </p:cNvPr>
          <p:cNvSpPr txBox="1"/>
          <p:nvPr/>
        </p:nvSpPr>
        <p:spPr>
          <a:xfrm>
            <a:off x="1906366" y="5070722"/>
            <a:ext cx="3596688" cy="1080104"/>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Obtaining an accommodation requires </a:t>
            </a:r>
            <a:r>
              <a:rPr lang="en-US" sz="1300" b="1" dirty="0">
                <a:solidFill>
                  <a:srgbClr val="404040"/>
                </a:solidFill>
                <a:latin typeface="Colfax" panose="020B0304000000010002"/>
                <a:cs typeface="Segoe UI" panose="020B0502040204020203" pitchFamily="34" charset="0"/>
              </a:rPr>
              <a:t>documentation from a medical provider</a:t>
            </a:r>
            <a:r>
              <a:rPr lang="en-US" sz="1300" dirty="0">
                <a:solidFill>
                  <a:srgbClr val="404040"/>
                </a:solidFill>
                <a:latin typeface="Colfax" panose="020B0304000000010002"/>
                <a:cs typeface="Segoe UI" panose="020B0502040204020203" pitchFamily="34" charset="0"/>
              </a:rPr>
              <a:t>.</a:t>
            </a:r>
          </a:p>
          <a:p>
            <a:pPr marL="285750" indent="-285750">
              <a:lnSpc>
                <a:spcPct val="125000"/>
              </a:lnSpc>
              <a:buFont typeface="Arial" panose="020B0604020202020204" pitchFamily="34" charset="0"/>
              <a:buChar char="•"/>
            </a:pPr>
            <a:r>
              <a:rPr lang="en-US" sz="1300" i="1" dirty="0">
                <a:solidFill>
                  <a:srgbClr val="404040"/>
                </a:solidFill>
                <a:latin typeface="Colfax" panose="020B0304000000010002"/>
                <a:cs typeface="Segoe UI" panose="020B0502040204020203" pitchFamily="34" charset="0"/>
              </a:rPr>
              <a:t>Specific form for public housing</a:t>
            </a:r>
          </a:p>
          <a:p>
            <a:pPr marL="285750" indent="-285750">
              <a:lnSpc>
                <a:spcPct val="125000"/>
              </a:lnSpc>
              <a:buFont typeface="Arial" panose="020B0604020202020204" pitchFamily="34" charset="0"/>
              <a:buChar char="•"/>
            </a:pPr>
            <a:r>
              <a:rPr lang="en-US" sz="1300" i="1" dirty="0">
                <a:solidFill>
                  <a:srgbClr val="404040"/>
                </a:solidFill>
                <a:latin typeface="Colfax" panose="020B0304000000010002"/>
                <a:cs typeface="Segoe UI" panose="020B0502040204020203" pitchFamily="34" charset="0"/>
              </a:rPr>
              <a:t>General support letter for private housing</a:t>
            </a: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489448">
            <a:off x="4897376" y="1075516"/>
            <a:ext cx="2344695" cy="266685"/>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534344" y="412939"/>
            <a:ext cx="305237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737693" y="1583504"/>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848391" y="1503469"/>
            <a:ext cx="2607294" cy="1580241"/>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they have a disability AND aren’t able to fully use their housing (public or private).</a:t>
            </a:r>
            <a:endParaRPr lang="en-US" sz="1300" dirty="0">
              <a:latin typeface="Colfax" panose="020B0304000000010002"/>
              <a:cs typeface="Segoe UI" panose="020B0502040204020203" pitchFamily="34" charset="0"/>
            </a:endParaRP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737693" y="3234765"/>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TextBox 10">
            <a:extLst>
              <a:ext uri="{FF2B5EF4-FFF2-40B4-BE49-F238E27FC236}">
                <a16:creationId xmlns:a16="http://schemas.microsoft.com/office/drawing/2014/main" id="{509F2EB9-57B5-9DD5-5D60-8CCFA741693D}"/>
              </a:ext>
            </a:extLst>
          </p:cNvPr>
          <p:cNvSpPr txBox="1"/>
          <p:nvPr/>
        </p:nvSpPr>
        <p:spPr>
          <a:xfrm>
            <a:off x="8848390" y="3234765"/>
            <a:ext cx="2607295" cy="83003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you’re unsure or have questions.</a:t>
            </a:r>
          </a:p>
        </p:txBody>
      </p:sp>
      <p:sp>
        <p:nvSpPr>
          <p:cNvPr id="21" name="Shape 2532">
            <a:extLst>
              <a:ext uri="{FF2B5EF4-FFF2-40B4-BE49-F238E27FC236}">
                <a16:creationId xmlns:a16="http://schemas.microsoft.com/office/drawing/2014/main" id="{8347B11C-6C68-8134-4B62-B31C03AB7695}"/>
              </a:ext>
              <a:ext uri="{C183D7F6-B498-43B3-948B-1728B52AA6E4}">
                <adec:decorative xmlns:adec="http://schemas.microsoft.com/office/drawing/2017/decorative" val="1"/>
              </a:ext>
            </a:extLst>
          </p:cNvPr>
          <p:cNvSpPr/>
          <p:nvPr/>
        </p:nvSpPr>
        <p:spPr>
          <a:xfrm>
            <a:off x="7794845" y="4507879"/>
            <a:ext cx="560688" cy="687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TextBox 11">
            <a:extLst>
              <a:ext uri="{FF2B5EF4-FFF2-40B4-BE49-F238E27FC236}">
                <a16:creationId xmlns:a16="http://schemas.microsoft.com/office/drawing/2014/main" id="{76395332-FCCD-68CE-DF58-58ECB3C14675}"/>
              </a:ext>
            </a:extLst>
          </p:cNvPr>
          <p:cNvSpPr txBox="1"/>
          <p:nvPr/>
        </p:nvSpPr>
        <p:spPr>
          <a:xfrm>
            <a:off x="8848391" y="4449195"/>
            <a:ext cx="2607294" cy="1580241"/>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cs typeface="Segoe UI" panose="020B0502040204020203" pitchFamily="34" charset="0"/>
              </a:rPr>
              <a:t>Write a medical letter of support </a:t>
            </a:r>
            <a:r>
              <a:rPr lang="en-US" sz="1300" dirty="0">
                <a:latin typeface="Colfax" panose="020B0304000000010002"/>
                <a:cs typeface="Segoe UI" panose="020B0502040204020203" pitchFamily="34" charset="0"/>
              </a:rPr>
              <a:t>if a patient requests a reasonable accommodation. Work with the MLP legal team to understand the patient’s specific needs for each letter.</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9" presetClass="emph" presetSubtype="0" grpId="0" nodeType="withEffect">
                                  <p:stCondLst>
                                    <p:cond delay="0"/>
                                  </p:stCondLst>
                                  <p:childTnLst>
                                    <p:set>
                                      <p:cBhvr>
                                        <p:cTn id="30" dur="indefinite"/>
                                        <p:tgtEl>
                                          <p:spTgt spid="19"/>
                                        </p:tgtEl>
                                        <p:attrNameLst>
                                          <p:attrName>style.opacity</p:attrName>
                                        </p:attrNameLst>
                                      </p:cBhvr>
                                      <p:to>
                                        <p:strVal val="0.5"/>
                                      </p:to>
                                    </p:set>
                                    <p:animEffect filter="image" prLst="opacity: 0.5">
                                      <p:cBhvr rctx="IE">
                                        <p:cTn id="31" dur="indefinite"/>
                                        <p:tgtEl>
                                          <p:spTgt spid="19"/>
                                        </p:tgtEl>
                                      </p:cBhvr>
                                    </p:animEffect>
                                  </p:childTnLst>
                                </p:cTn>
                              </p:par>
                              <p:par>
                                <p:cTn id="32" presetID="9" presetClass="emph" presetSubtype="0" grpId="0" nodeType="withEffect">
                                  <p:stCondLst>
                                    <p:cond delay="0"/>
                                  </p:stCondLst>
                                  <p:childTnLst>
                                    <p:set>
                                      <p:cBhvr>
                                        <p:cTn id="33" dur="indefinite"/>
                                        <p:tgtEl>
                                          <p:spTgt spid="23"/>
                                        </p:tgtEl>
                                        <p:attrNameLst>
                                          <p:attrName>style.opacity</p:attrName>
                                        </p:attrNameLst>
                                      </p:cBhvr>
                                      <p:to>
                                        <p:strVal val="0.5"/>
                                      </p:to>
                                    </p:set>
                                    <p:animEffect filter="image" prLst="opacity: 0.5">
                                      <p:cBhvr rctx="IE">
                                        <p:cTn id="34" dur="indefinite"/>
                                        <p:tgtEl>
                                          <p:spTgt spid="23"/>
                                        </p:tgtEl>
                                      </p:cBhvr>
                                    </p:animEffect>
                                  </p:childTnLst>
                                </p:cTn>
                              </p:par>
                              <p:par>
                                <p:cTn id="35" presetID="9" presetClass="emph" presetSubtype="0" grpId="0" nodeType="withEffect">
                                  <p:stCondLst>
                                    <p:cond delay="0"/>
                                  </p:stCondLst>
                                  <p:childTnLst>
                                    <p:set>
                                      <p:cBhvr>
                                        <p:cTn id="36" dur="indefinite"/>
                                        <p:tgtEl>
                                          <p:spTgt spid="8"/>
                                        </p:tgtEl>
                                        <p:attrNameLst>
                                          <p:attrName>style.opacity</p:attrName>
                                        </p:attrNameLst>
                                      </p:cBhvr>
                                      <p:to>
                                        <p:strVal val="0.5"/>
                                      </p:to>
                                    </p:set>
                                    <p:animEffect filter="image" prLst="opacity: 0.5">
                                      <p:cBhvr rctx="IE">
                                        <p:cTn id="37" dur="indefinite"/>
                                        <p:tgtEl>
                                          <p:spTgt spid="8"/>
                                        </p:tgtEl>
                                      </p:cBhvr>
                                    </p:animEffect>
                                  </p:childTnLst>
                                </p:cTn>
                              </p:par>
                              <p:par>
                                <p:cTn id="38" presetID="9" presetClass="emph" presetSubtype="0" grpId="0" nodeType="withEffect">
                                  <p:stCondLst>
                                    <p:cond delay="0"/>
                                  </p:stCondLst>
                                  <p:childTnLst>
                                    <p:set>
                                      <p:cBhvr>
                                        <p:cTn id="39" dur="indefinite"/>
                                        <p:tgtEl>
                                          <p:spTgt spid="10"/>
                                        </p:tgtEl>
                                        <p:attrNameLst>
                                          <p:attrName>style.opacity</p:attrName>
                                        </p:attrNameLst>
                                      </p:cBhvr>
                                      <p:to>
                                        <p:strVal val="0.5"/>
                                      </p:to>
                                    </p:set>
                                    <p:animEffect filter="image" prLst="opacity: 0.5">
                                      <p:cBhvr rctx="IE">
                                        <p:cTn id="4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8" grpId="0"/>
      <p:bldP spid="10" grpId="0"/>
      <p:bldP spid="5" grpId="0" animBg="1"/>
      <p:bldP spid="43" grpId="0"/>
      <p:bldP spid="25" grpId="0" animBg="1"/>
      <p:bldP spid="17" grpId="0"/>
      <p:bldP spid="20" grpId="0" animBg="1"/>
      <p:bldP spid="11" grpId="0"/>
      <p:bldP spid="2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B0D7C4-60A6-D227-FC1E-2D3FF9AC8FF8}"/>
              </a:ext>
            </a:extLst>
          </p:cNvPr>
          <p:cNvSpPr>
            <a:spLocks noGrp="1"/>
          </p:cNvSpPr>
          <p:nvPr>
            <p:ph type="title"/>
          </p:nvPr>
        </p:nvSpPr>
        <p:spPr>
          <a:xfrm>
            <a:off x="685800" y="-887896"/>
            <a:ext cx="10718800" cy="572256"/>
          </a:xfrm>
        </p:spPr>
        <p:txBody>
          <a:bodyPr vert="horz" lIns="91440" tIns="45720" rIns="91440" bIns="45720" rtlCol="0" anchor="b">
            <a:noAutofit/>
          </a:bodyPr>
          <a:lstStyle/>
          <a:p>
            <a:pPr algn="ctr"/>
            <a:r>
              <a:rPr lang="en-US" dirty="0"/>
              <a:t>How to Write a Strong Support Letter</a:t>
            </a:r>
          </a:p>
        </p:txBody>
      </p:sp>
      <p:pic>
        <p:nvPicPr>
          <p:cNvPr id="5" name="Picture 4">
            <a:extLst>
              <a:ext uri="{FF2B5EF4-FFF2-40B4-BE49-F238E27FC236}">
                <a16:creationId xmlns:a16="http://schemas.microsoft.com/office/drawing/2014/main" id="{4C075683-D1CC-545F-EE29-53CF3BB29A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192" y="1285875"/>
            <a:ext cx="928378" cy="1044890"/>
          </a:xfrm>
          <a:prstGeom prst="rect">
            <a:avLst/>
          </a:prstGeom>
        </p:spPr>
      </p:pic>
      <p:sp>
        <p:nvSpPr>
          <p:cNvPr id="23" name="Title 9">
            <a:extLst>
              <a:ext uri="{FF2B5EF4-FFF2-40B4-BE49-F238E27FC236}">
                <a16:creationId xmlns:a16="http://schemas.microsoft.com/office/drawing/2014/main" id="{294EC568-3BBD-F34E-DE6C-B33F8FADB07C}"/>
              </a:ext>
            </a:extLst>
          </p:cNvPr>
          <p:cNvSpPr txBox="1">
            <a:spLocks/>
          </p:cNvSpPr>
          <p:nvPr/>
        </p:nvSpPr>
        <p:spPr>
          <a:xfrm>
            <a:off x="1710239" y="1018968"/>
            <a:ext cx="3745339" cy="7562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r>
              <a:rPr lang="en-US" sz="1800" b="1" dirty="0">
                <a:solidFill>
                  <a:schemeClr val="bg1"/>
                </a:solidFill>
                <a:latin typeface="Montserrat regular" pitchFamily="2" charset="0"/>
              </a:rPr>
              <a:t>What goes in a </a:t>
            </a:r>
            <a:r>
              <a:rPr lang="en-US" sz="1800" dirty="0">
                <a:solidFill>
                  <a:schemeClr val="bg1"/>
                </a:solidFill>
                <a:latin typeface="Montserrat regular" pitchFamily="2" charset="0"/>
              </a:rPr>
              <a:t>support</a:t>
            </a:r>
            <a:r>
              <a:rPr lang="en-US" sz="1800" b="1" dirty="0">
                <a:solidFill>
                  <a:schemeClr val="bg1"/>
                </a:solidFill>
                <a:latin typeface="Montserrat regular" pitchFamily="2" charset="0"/>
              </a:rPr>
              <a:t> letter?</a:t>
            </a:r>
          </a:p>
        </p:txBody>
      </p:sp>
      <p:sp>
        <p:nvSpPr>
          <p:cNvPr id="19" name="Text Placeholder 13">
            <a:extLst>
              <a:ext uri="{FF2B5EF4-FFF2-40B4-BE49-F238E27FC236}">
                <a16:creationId xmlns:a16="http://schemas.microsoft.com/office/drawing/2014/main" id="{814C4016-D65E-CDC7-2EAC-371AA41BD226}"/>
              </a:ext>
            </a:extLst>
          </p:cNvPr>
          <p:cNvSpPr txBox="1">
            <a:spLocks/>
          </p:cNvSpPr>
          <p:nvPr/>
        </p:nvSpPr>
        <p:spPr>
          <a:xfrm>
            <a:off x="1991696" y="1776713"/>
            <a:ext cx="3026076" cy="268906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rtl="0" fontAlgn="base">
              <a:spcBef>
                <a:spcPts val="0"/>
              </a:spcBef>
              <a:spcAft>
                <a:spcPts val="0"/>
              </a:spcAft>
              <a:buFont typeface="Arial" panose="020B0604020202020204" pitchFamily="34" charset="0"/>
              <a:buChar char="•"/>
            </a:pPr>
            <a:r>
              <a:rPr lang="en-US" sz="1300" dirty="0">
                <a:solidFill>
                  <a:schemeClr val="bg1"/>
                </a:solidFill>
                <a:latin typeface="Colfax" panose="020B0304000000010002"/>
              </a:rPr>
              <a:t>P</a:t>
            </a:r>
            <a:r>
              <a:rPr lang="en-US" sz="1300" b="0" i="0" u="none" strike="noStrike" dirty="0">
                <a:solidFill>
                  <a:schemeClr val="bg1"/>
                </a:solidFill>
                <a:effectLst/>
                <a:latin typeface="Colfax" panose="020B0304000000010002"/>
              </a:rPr>
              <a:t>atient’s name</a:t>
            </a:r>
          </a:p>
          <a:p>
            <a:pPr marL="342900" indent="-342900" rtl="0" fontAlgn="base">
              <a:spcBef>
                <a:spcPts val="0"/>
              </a:spcBef>
              <a:spcAft>
                <a:spcPts val="0"/>
              </a:spcAft>
              <a:buFont typeface="Arial" panose="020B0604020202020204" pitchFamily="34" charset="0"/>
              <a:buChar char="•"/>
            </a:pPr>
            <a:r>
              <a:rPr lang="en-US" sz="1300" dirty="0">
                <a:solidFill>
                  <a:schemeClr val="bg1"/>
                </a:solidFill>
                <a:latin typeface="Colfax" panose="020B0304000000010002"/>
              </a:rPr>
              <a:t>Specific accommodation needed</a:t>
            </a:r>
          </a:p>
          <a:p>
            <a:pPr marL="342900" indent="-342900" rtl="0" fontAlgn="base">
              <a:spcBef>
                <a:spcPts val="0"/>
              </a:spcBef>
              <a:spcAft>
                <a:spcPts val="0"/>
              </a:spcAft>
              <a:buFont typeface="Arial" panose="020B0604020202020204" pitchFamily="34" charset="0"/>
              <a:buChar char="•"/>
            </a:pPr>
            <a:r>
              <a:rPr lang="en-US" sz="1300" u="sng" dirty="0">
                <a:solidFill>
                  <a:schemeClr val="bg1"/>
                </a:solidFill>
                <a:latin typeface="Colfax" panose="020B0304000000010002"/>
              </a:rPr>
              <a:t>Symptoms</a:t>
            </a:r>
            <a:r>
              <a:rPr lang="en-US" sz="1300" dirty="0">
                <a:solidFill>
                  <a:schemeClr val="bg1"/>
                </a:solidFill>
                <a:latin typeface="Colfax" panose="020B0304000000010002"/>
              </a:rPr>
              <a:t> relevant to accommodation </a:t>
            </a:r>
          </a:p>
          <a:p>
            <a:pPr marL="342900" indent="-342900" rtl="0" fontAlgn="base">
              <a:spcBef>
                <a:spcPts val="0"/>
              </a:spcBef>
              <a:spcAft>
                <a:spcPts val="0"/>
              </a:spcAft>
              <a:buFont typeface="Arial" panose="020B0604020202020204" pitchFamily="34" charset="0"/>
              <a:buChar char="•"/>
            </a:pPr>
            <a:r>
              <a:rPr lang="en-US" sz="1300" dirty="0">
                <a:solidFill>
                  <a:schemeClr val="bg1"/>
                </a:solidFill>
                <a:latin typeface="Colfax" panose="020B0304000000010002"/>
              </a:rPr>
              <a:t>How accommodation would help</a:t>
            </a:r>
            <a:br>
              <a:rPr lang="en-US" sz="1300" dirty="0">
                <a:solidFill>
                  <a:schemeClr val="bg1"/>
                </a:solidFill>
                <a:latin typeface="Colfax" panose="020B0304000000010002"/>
              </a:rPr>
            </a:br>
            <a:r>
              <a:rPr lang="en-US" sz="1300" dirty="0">
                <a:solidFill>
                  <a:schemeClr val="bg1"/>
                </a:solidFill>
                <a:latin typeface="Colfax" panose="020B0304000000010002"/>
              </a:rPr>
              <a:t>(include phrase, “Based on my medical judgment…”)</a:t>
            </a:r>
          </a:p>
        </p:txBody>
      </p:sp>
      <p:pic>
        <p:nvPicPr>
          <p:cNvPr id="3" name="Picture 2">
            <a:extLst>
              <a:ext uri="{FF2B5EF4-FFF2-40B4-BE49-F238E27FC236}">
                <a16:creationId xmlns:a16="http://schemas.microsoft.com/office/drawing/2014/main" id="{02B04DBD-5370-4917-EAB6-AEB27C8ED9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7113" y="4687031"/>
            <a:ext cx="1034537" cy="1181578"/>
          </a:xfrm>
          <a:prstGeom prst="rect">
            <a:avLst/>
          </a:prstGeom>
        </p:spPr>
      </p:pic>
      <p:sp>
        <p:nvSpPr>
          <p:cNvPr id="24" name="Title 9">
            <a:extLst>
              <a:ext uri="{FF2B5EF4-FFF2-40B4-BE49-F238E27FC236}">
                <a16:creationId xmlns:a16="http://schemas.microsoft.com/office/drawing/2014/main" id="{F1A1C5CC-926E-4564-B241-04A5EC01098D}"/>
              </a:ext>
            </a:extLst>
          </p:cNvPr>
          <p:cNvSpPr txBox="1">
            <a:spLocks/>
          </p:cNvSpPr>
          <p:nvPr/>
        </p:nvSpPr>
        <p:spPr>
          <a:xfrm>
            <a:off x="1710240" y="4465774"/>
            <a:ext cx="3233150" cy="7562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r>
              <a:rPr lang="en-US" sz="1800" dirty="0">
                <a:solidFill>
                  <a:schemeClr val="bg1"/>
                </a:solidFill>
                <a:latin typeface="Montserrat regular" pitchFamily="2" charset="0"/>
              </a:rPr>
              <a:t> Who can write / sign it?</a:t>
            </a:r>
          </a:p>
        </p:txBody>
      </p:sp>
      <p:sp>
        <p:nvSpPr>
          <p:cNvPr id="20" name="Text Placeholder 13">
            <a:extLst>
              <a:ext uri="{FF2B5EF4-FFF2-40B4-BE49-F238E27FC236}">
                <a16:creationId xmlns:a16="http://schemas.microsoft.com/office/drawing/2014/main" id="{5FAD4F13-660E-4DD1-EF0E-3EC95D4FCC46}"/>
              </a:ext>
            </a:extLst>
          </p:cNvPr>
          <p:cNvSpPr txBox="1">
            <a:spLocks/>
          </p:cNvSpPr>
          <p:nvPr/>
        </p:nvSpPr>
        <p:spPr>
          <a:xfrm>
            <a:off x="1991696" y="5222065"/>
            <a:ext cx="3026076" cy="133460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rtl="0" fontAlgn="base">
              <a:spcBef>
                <a:spcPts val="0"/>
              </a:spcBef>
              <a:spcAft>
                <a:spcPts val="0"/>
              </a:spcAft>
              <a:buFont typeface="Arial" panose="020B0604020202020204" pitchFamily="34" charset="0"/>
              <a:buChar char="•"/>
            </a:pPr>
            <a:r>
              <a:rPr lang="en-US" sz="1300" dirty="0">
                <a:solidFill>
                  <a:schemeClr val="bg1"/>
                </a:solidFill>
                <a:latin typeface="Colfax" panose="020B0304000000010002"/>
              </a:rPr>
              <a:t>Provider who has </a:t>
            </a:r>
            <a:r>
              <a:rPr lang="en-US" sz="1300" u="sng" dirty="0">
                <a:solidFill>
                  <a:schemeClr val="bg1"/>
                </a:solidFill>
                <a:latin typeface="Colfax" panose="020B0304000000010002"/>
              </a:rPr>
              <a:t>treated</a:t>
            </a:r>
            <a:r>
              <a:rPr lang="en-US" sz="1300" dirty="0">
                <a:solidFill>
                  <a:schemeClr val="bg1"/>
                </a:solidFill>
                <a:latin typeface="Colfax" panose="020B0304000000010002"/>
              </a:rPr>
              <a:t> the patient</a:t>
            </a:r>
          </a:p>
          <a:p>
            <a:pPr marL="285750" indent="-285750" rtl="0" fontAlgn="base">
              <a:spcBef>
                <a:spcPts val="0"/>
              </a:spcBef>
              <a:spcAft>
                <a:spcPts val="0"/>
              </a:spcAft>
              <a:buFont typeface="Arial" panose="020B0604020202020204" pitchFamily="34" charset="0"/>
              <a:buChar char="•"/>
            </a:pPr>
            <a:r>
              <a:rPr lang="en-US" sz="1300" dirty="0">
                <a:solidFill>
                  <a:schemeClr val="bg1"/>
                </a:solidFill>
                <a:latin typeface="Colfax" panose="020B0304000000010002"/>
              </a:rPr>
              <a:t>LCSW, MD, NP, RN</a:t>
            </a:r>
          </a:p>
        </p:txBody>
      </p:sp>
      <p:sp>
        <p:nvSpPr>
          <p:cNvPr id="17" name="Title 9">
            <a:extLst>
              <a:ext uri="{FF2B5EF4-FFF2-40B4-BE49-F238E27FC236}">
                <a16:creationId xmlns:a16="http://schemas.microsoft.com/office/drawing/2014/main" id="{4809C450-8473-8AEF-D21A-573D17A26682}"/>
              </a:ext>
            </a:extLst>
          </p:cNvPr>
          <p:cNvSpPr txBox="1">
            <a:spLocks/>
          </p:cNvSpPr>
          <p:nvPr/>
        </p:nvSpPr>
        <p:spPr>
          <a:xfrm>
            <a:off x="5789579" y="149344"/>
            <a:ext cx="6402421" cy="7562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r>
              <a:rPr lang="en-US" sz="2000" dirty="0">
                <a:solidFill>
                  <a:srgbClr val="404040"/>
                </a:solidFill>
                <a:latin typeface="Montserrat regular" pitchFamily="2" charset="0"/>
              </a:rPr>
              <a:t>How to Write a Strong Support Letter</a:t>
            </a:r>
          </a:p>
        </p:txBody>
      </p:sp>
      <p:sp>
        <p:nvSpPr>
          <p:cNvPr id="2" name="Title 9">
            <a:extLst>
              <a:ext uri="{FF2B5EF4-FFF2-40B4-BE49-F238E27FC236}">
                <a16:creationId xmlns:a16="http://schemas.microsoft.com/office/drawing/2014/main" id="{2B7CDDA3-4CA0-6240-8D2C-B93FB0DD8A0A}"/>
              </a:ext>
            </a:extLst>
          </p:cNvPr>
          <p:cNvSpPr txBox="1">
            <a:spLocks/>
          </p:cNvSpPr>
          <p:nvPr/>
        </p:nvSpPr>
        <p:spPr>
          <a:xfrm>
            <a:off x="5789580" y="895038"/>
            <a:ext cx="6402420" cy="6856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r>
              <a:rPr lang="en-US" sz="3200" b="1" dirty="0">
                <a:solidFill>
                  <a:srgbClr val="2EB8C3"/>
                </a:solidFill>
              </a:rPr>
              <a:t> + DO’s</a:t>
            </a:r>
          </a:p>
        </p:txBody>
      </p:sp>
      <p:sp>
        <p:nvSpPr>
          <p:cNvPr id="7" name="Text Placeholder 13">
            <a:extLst>
              <a:ext uri="{FF2B5EF4-FFF2-40B4-BE49-F238E27FC236}">
                <a16:creationId xmlns:a16="http://schemas.microsoft.com/office/drawing/2014/main" id="{DD038353-63DE-D980-095B-D257931FAF51}"/>
              </a:ext>
            </a:extLst>
          </p:cNvPr>
          <p:cNvSpPr txBox="1">
            <a:spLocks/>
          </p:cNvSpPr>
          <p:nvPr/>
        </p:nvSpPr>
        <p:spPr>
          <a:xfrm>
            <a:off x="6596795" y="1649240"/>
            <a:ext cx="4753257" cy="221410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fontAlgn="base">
              <a:spcBef>
                <a:spcPts val="0"/>
              </a:spcBef>
              <a:buFont typeface="Arial" panose="020B0604020202020204" pitchFamily="34" charset="0"/>
              <a:buChar char="•"/>
            </a:pPr>
            <a:r>
              <a:rPr lang="en-US" sz="1300" dirty="0">
                <a:solidFill>
                  <a:srgbClr val="404040"/>
                </a:solidFill>
                <a:latin typeface="Colfax" panose="020B0304000000010002"/>
              </a:rPr>
              <a:t>Put it on official healthcare organization letterhead</a:t>
            </a:r>
          </a:p>
          <a:p>
            <a:pPr marL="342900" indent="-342900" fontAlgn="base">
              <a:spcBef>
                <a:spcPts val="0"/>
              </a:spcBef>
              <a:buFont typeface="Arial" panose="020B0604020202020204" pitchFamily="34" charset="0"/>
              <a:buChar char="•"/>
            </a:pPr>
            <a:r>
              <a:rPr lang="en-US" sz="1300" dirty="0">
                <a:solidFill>
                  <a:srgbClr val="404040"/>
                </a:solidFill>
                <a:latin typeface="Colfax" panose="020B0304000000010002"/>
              </a:rPr>
              <a:t>Include appropriate medical licensure # with signature</a:t>
            </a:r>
          </a:p>
          <a:p>
            <a:pPr marL="342900" indent="-342900" fontAlgn="base">
              <a:spcBef>
                <a:spcPts val="0"/>
              </a:spcBef>
              <a:buFont typeface="Arial" panose="020B0604020202020204" pitchFamily="34" charset="0"/>
              <a:buChar char="•"/>
            </a:pPr>
            <a:r>
              <a:rPr lang="en-US" sz="1300" dirty="0">
                <a:solidFill>
                  <a:srgbClr val="404040"/>
                </a:solidFill>
                <a:latin typeface="Colfax" panose="020B0304000000010002"/>
              </a:rPr>
              <a:t>List </a:t>
            </a:r>
            <a:r>
              <a:rPr lang="en-US" sz="1300" b="1" u="sng" dirty="0">
                <a:solidFill>
                  <a:srgbClr val="404040"/>
                </a:solidFill>
                <a:latin typeface="Colfax" panose="020B0304000000010002"/>
              </a:rPr>
              <a:t>symptoms</a:t>
            </a:r>
            <a:r>
              <a:rPr lang="en-US" sz="1300" dirty="0">
                <a:solidFill>
                  <a:srgbClr val="404040"/>
                </a:solidFill>
                <a:latin typeface="Colfax" panose="020B0304000000010002"/>
              </a:rPr>
              <a:t>, not diagnoses</a:t>
            </a:r>
          </a:p>
          <a:p>
            <a:pPr marL="342900" indent="-342900" fontAlgn="base">
              <a:spcBef>
                <a:spcPts val="0"/>
              </a:spcBef>
              <a:buFont typeface="Arial" panose="020B0604020202020204" pitchFamily="34" charset="0"/>
              <a:buChar char="•"/>
            </a:pPr>
            <a:r>
              <a:rPr lang="en-US" sz="1300" dirty="0">
                <a:solidFill>
                  <a:srgbClr val="404040"/>
                </a:solidFill>
                <a:latin typeface="Colfax" panose="020B0304000000010002"/>
              </a:rPr>
              <a:t>State how specific accommodation would improve those symptoms</a:t>
            </a:r>
          </a:p>
          <a:p>
            <a:pPr marL="342900" indent="-342900" fontAlgn="base">
              <a:spcBef>
                <a:spcPts val="0"/>
              </a:spcBef>
              <a:buFont typeface="Arial" panose="020B0604020202020204" pitchFamily="34" charset="0"/>
              <a:buChar char="•"/>
            </a:pPr>
            <a:r>
              <a:rPr lang="en-US" sz="1300" dirty="0">
                <a:solidFill>
                  <a:srgbClr val="404040"/>
                </a:solidFill>
                <a:latin typeface="Colfax" panose="020B0304000000010002"/>
              </a:rPr>
              <a:t>Work with the MLP legal team to understand the patient’s specific needs for each letter</a:t>
            </a:r>
            <a:endParaRPr lang="en-US" sz="1200" dirty="0"/>
          </a:p>
        </p:txBody>
      </p:sp>
      <p:sp>
        <p:nvSpPr>
          <p:cNvPr id="15" name="Title 9">
            <a:extLst>
              <a:ext uri="{FF2B5EF4-FFF2-40B4-BE49-F238E27FC236}">
                <a16:creationId xmlns:a16="http://schemas.microsoft.com/office/drawing/2014/main" id="{6E7A715A-8ED6-C43B-8BE3-71FF925D6A39}"/>
              </a:ext>
            </a:extLst>
          </p:cNvPr>
          <p:cNvSpPr txBox="1">
            <a:spLocks/>
          </p:cNvSpPr>
          <p:nvPr/>
        </p:nvSpPr>
        <p:spPr>
          <a:xfrm>
            <a:off x="5789580" y="3953770"/>
            <a:ext cx="6402419" cy="6856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r>
              <a:rPr lang="en-US" sz="3200" b="1" dirty="0">
                <a:solidFill>
                  <a:srgbClr val="F15623"/>
                </a:solidFill>
              </a:rPr>
              <a:t> x DON’Ts</a:t>
            </a:r>
          </a:p>
        </p:txBody>
      </p:sp>
      <p:sp>
        <p:nvSpPr>
          <p:cNvPr id="16" name="Text Placeholder 13">
            <a:extLst>
              <a:ext uri="{FF2B5EF4-FFF2-40B4-BE49-F238E27FC236}">
                <a16:creationId xmlns:a16="http://schemas.microsoft.com/office/drawing/2014/main" id="{85E2C733-611C-22EC-1F60-245B2B78DB0D}"/>
              </a:ext>
            </a:extLst>
          </p:cNvPr>
          <p:cNvSpPr txBox="1">
            <a:spLocks/>
          </p:cNvSpPr>
          <p:nvPr/>
        </p:nvSpPr>
        <p:spPr>
          <a:xfrm>
            <a:off x="6596794" y="4605359"/>
            <a:ext cx="4753257" cy="206976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rtl="0" fontAlgn="base">
              <a:spcBef>
                <a:spcPts val="0"/>
              </a:spcBef>
              <a:spcAft>
                <a:spcPts val="0"/>
              </a:spcAft>
              <a:buFont typeface="Arial" panose="020B0604020202020204" pitchFamily="34" charset="0"/>
              <a:buChar char="•"/>
            </a:pPr>
            <a:r>
              <a:rPr lang="en-US" sz="1300" b="0" i="0" u="none" strike="noStrike" dirty="0">
                <a:solidFill>
                  <a:srgbClr val="404040"/>
                </a:solidFill>
                <a:effectLst/>
                <a:latin typeface="Colfax" panose="020B0304000000010002"/>
              </a:rPr>
              <a:t>Share sensitive diagnoses, especially related to mental health and HIV status</a:t>
            </a:r>
          </a:p>
          <a:p>
            <a:pPr marL="342900" indent="-342900" rtl="0" fontAlgn="base">
              <a:spcBef>
                <a:spcPts val="0"/>
              </a:spcBef>
              <a:spcAft>
                <a:spcPts val="0"/>
              </a:spcAft>
              <a:buFont typeface="Arial" panose="020B0604020202020204" pitchFamily="34" charset="0"/>
              <a:buChar char="•"/>
            </a:pPr>
            <a:r>
              <a:rPr lang="en-US" sz="1300" dirty="0">
                <a:solidFill>
                  <a:srgbClr val="404040"/>
                </a:solidFill>
                <a:latin typeface="Colfax" panose="020B0304000000010002"/>
              </a:rPr>
              <a:t>Include</a:t>
            </a:r>
            <a:r>
              <a:rPr lang="en-US" sz="1300" b="0" i="0" u="none" strike="noStrike" dirty="0">
                <a:solidFill>
                  <a:srgbClr val="404040"/>
                </a:solidFill>
                <a:effectLst/>
                <a:latin typeface="Colfax" panose="020B0304000000010002"/>
              </a:rPr>
              <a:t> active substance use (it can disqualify someone from being considered disabled)</a:t>
            </a:r>
          </a:p>
          <a:p>
            <a:pPr marL="342900" indent="-342900" rtl="0" fontAlgn="base">
              <a:spcBef>
                <a:spcPts val="0"/>
              </a:spcBef>
              <a:spcAft>
                <a:spcPts val="0"/>
              </a:spcAft>
              <a:buFont typeface="Arial" panose="020B0604020202020204" pitchFamily="34" charset="0"/>
              <a:buChar char="•"/>
            </a:pPr>
            <a:r>
              <a:rPr lang="en-US" sz="1300" dirty="0">
                <a:solidFill>
                  <a:srgbClr val="404040"/>
                </a:solidFill>
                <a:latin typeface="Colfax" panose="020B0304000000010002"/>
              </a:rPr>
              <a:t>W</a:t>
            </a:r>
            <a:r>
              <a:rPr lang="en-US" sz="1300" b="0" i="0" u="none" strike="noStrike" dirty="0">
                <a:solidFill>
                  <a:srgbClr val="404040"/>
                </a:solidFill>
                <a:effectLst/>
                <a:latin typeface="Colfax" panose="020B0304000000010002"/>
              </a:rPr>
              <a:t>rite a letter you disagree with just because the patient wants it</a:t>
            </a:r>
            <a:endParaRPr lang="en-US" sz="1300" dirty="0">
              <a:solidFill>
                <a:srgbClr val="404040"/>
              </a:solidFill>
            </a:endParaRPr>
          </a:p>
        </p:txBody>
      </p:sp>
    </p:spTree>
    <p:extLst>
      <p:ext uri="{BB962C8B-B14F-4D97-AF65-F5344CB8AC3E}">
        <p14:creationId xmlns:p14="http://schemas.microsoft.com/office/powerpoint/2010/main" val="447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9" presetClass="emph" presetSubtype="0" grpId="0" nodeType="withEffect">
                                  <p:stCondLst>
                                    <p:cond delay="0"/>
                                  </p:stCondLst>
                                  <p:childTnLst>
                                    <p:set>
                                      <p:cBhvr>
                                        <p:cTn id="9" dur="indefinite"/>
                                        <p:tgtEl>
                                          <p:spTgt spid="20"/>
                                        </p:tgtEl>
                                        <p:attrNameLst>
                                          <p:attrName>style.opacity</p:attrName>
                                        </p:attrNameLst>
                                      </p:cBhvr>
                                      <p:to>
                                        <p:strVal val="0.5"/>
                                      </p:to>
                                    </p:set>
                                    <p:animEffect filter="image" prLst="opacity: 0.5">
                                      <p:cBhvr rctx="IE">
                                        <p:cTn id="10" dur="indefinite"/>
                                        <p:tgtEl>
                                          <p:spTgt spid="20"/>
                                        </p:tgtEl>
                                      </p:cBhvr>
                                    </p:animEffect>
                                  </p:childTnLst>
                                </p:cTn>
                              </p:par>
                              <p:par>
                                <p:cTn id="11" presetID="9" presetClass="emph" presetSubtype="0" grpId="0" nodeType="withEffect">
                                  <p:stCondLst>
                                    <p:cond delay="0"/>
                                  </p:stCondLst>
                                  <p:childTnLst>
                                    <p:set>
                                      <p:cBhvr>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p:cTn id="15" dur="indefinite"/>
                                        <p:tgtEl>
                                          <p:spTgt spid="24"/>
                                        </p:tgtEl>
                                        <p:attrNameLst>
                                          <p:attrName>style.opacity</p:attrName>
                                        </p:attrNameLst>
                                      </p:cBhvr>
                                      <p:to>
                                        <p:strVal val="0.5"/>
                                      </p:to>
                                    </p:set>
                                    <p:animEffect filter="image" prLst="opacity: 0.5">
                                      <p:cBhvr rctx="IE">
                                        <p:cTn id="16" dur="indefinite"/>
                                        <p:tgtEl>
                                          <p:spTgt spid="24"/>
                                        </p:tgtEl>
                                      </p:cBhvr>
                                    </p:animEffect>
                                  </p:childTnLst>
                                </p:cTn>
                              </p:par>
                              <p:par>
                                <p:cTn id="17" presetID="9" presetClass="emph" presetSubtype="0" nodeType="withEffect">
                                  <p:stCondLst>
                                    <p:cond delay="0"/>
                                  </p:stCondLst>
                                  <p:childTnLst>
                                    <p:set>
                                      <p:cBhvr>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par>
                                <p:cTn id="20" presetID="9" presetClass="emph" presetSubtype="0" nodeType="withEffect">
                                  <p:stCondLst>
                                    <p:cond delay="0"/>
                                  </p:stCondLst>
                                  <p:childTnLst>
                                    <p:set>
                                      <p:cBhvr>
                                        <p:cTn id="21" dur="indefinite"/>
                                        <p:tgtEl>
                                          <p:spTgt spid="3"/>
                                        </p:tgtEl>
                                        <p:attrNameLst>
                                          <p:attrName>style.opacity</p:attrName>
                                        </p:attrNameLst>
                                      </p:cBhvr>
                                      <p:to>
                                        <p:strVal val="0.5"/>
                                      </p:to>
                                    </p:set>
                                    <p:animEffect filter="image" prLst="opacity: 0.5">
                                      <p:cBhvr rctx="IE">
                                        <p:cTn id="22" dur="indefinite"/>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17" grpId="0"/>
      <p:bldP spid="2" grpId="0"/>
      <p:bldP spid="7"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reasonable accommodations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4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Cory Warren from </a:t>
            </a:r>
            <a:r>
              <a:rPr lang="en-US" sz="1300" b="1" spc="0" dirty="0">
                <a:solidFill>
                  <a:srgbClr val="404040"/>
                </a:solidFill>
                <a:latin typeface="Colfax" panose="020B0304000000010002" pitchFamily="34" charset="0"/>
                <a:cs typeface="Segoe UI" panose="020B0502040204020203" pitchFamily="34" charset="0"/>
                <a:hlinkClick r:id="rId6"/>
              </a:rPr>
              <a:t>Maryland Legal Aid </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reasonable accommodations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6908</TotalTime>
  <Words>1198</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Montserrat Semi</vt:lpstr>
      <vt:lpstr>Montserrat regular</vt:lpstr>
      <vt:lpstr>Gill Sans</vt:lpstr>
      <vt:lpstr>Montserrat Light</vt:lpstr>
      <vt:lpstr>Colfax</vt:lpstr>
      <vt:lpstr>Montserrat</vt:lpstr>
      <vt:lpstr>Calibri</vt:lpstr>
      <vt:lpstr>Montserrat SemiBold</vt:lpstr>
      <vt:lpstr>Office Theme</vt:lpstr>
      <vt:lpstr>Reasonable Accommodations</vt:lpstr>
      <vt:lpstr>Identify &amp; Treat Reasonable Accommodations Issues</vt:lpstr>
      <vt:lpstr>How to Write a Strong Support Letter</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158</cp:revision>
  <dcterms:created xsi:type="dcterms:W3CDTF">2020-06-05T14:22:05Z</dcterms:created>
  <dcterms:modified xsi:type="dcterms:W3CDTF">2024-04-02T01:28:54Z</dcterms:modified>
</cp:coreProperties>
</file>