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sldIdLst>
    <p:sldId id="554" r:id="rId2"/>
    <p:sldId id="564" r:id="rId3"/>
    <p:sldId id="563" r:id="rId4"/>
    <p:sldId id="553" r:id="rId5"/>
    <p:sldId id="562" r:id="rId6"/>
    <p:sldId id="555" r:id="rId7"/>
    <p:sldId id="566" r:id="rId8"/>
  </p:sldIdLst>
  <p:sldSz cx="12192000" cy="6858000"/>
  <p:notesSz cx="6858000" cy="9144000"/>
  <p:embeddedFontLst>
    <p:embeddedFont>
      <p:font typeface="Colfax" panose="020B0304000000010002" pitchFamily="34" charset="0"/>
      <p:regular r:id="rId10"/>
      <p:bold r:id="rId11"/>
      <p:italic r:id="rId12"/>
      <p:boldItalic r:id="rId13"/>
    </p:embeddedFont>
    <p:embeddedFont>
      <p:font typeface="Gill Sans" panose="020B0604020202020204" charset="0"/>
      <p:regular r:id="rId14"/>
      <p:bold r:id="rId15"/>
    </p:embeddedFont>
    <p:embeddedFont>
      <p:font typeface="Montserrat" pitchFamily="2" charset="0"/>
      <p:regular r:id="rId16"/>
      <p:bold r:id="rId17"/>
      <p:italic r:id="rId18"/>
      <p:boldItalic r:id="rId19"/>
    </p:embeddedFont>
    <p:embeddedFont>
      <p:font typeface="Montserrat Light" pitchFamily="2" charset="0"/>
      <p:regular r:id="rId20"/>
      <p:italic r:id="rId21"/>
    </p:embeddedFont>
    <p:embeddedFont>
      <p:font typeface="Montserrat SemiBold" pitchFamily="2" charset="0"/>
      <p:bold r:id="rId22"/>
      <p:boldItalic r:id="rId23"/>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98"/>
    <a:srgbClr val="2EB8C3"/>
    <a:srgbClr val="404040"/>
    <a:srgbClr val="707070"/>
    <a:srgbClr val="F69E2B"/>
    <a:srgbClr val="F15623"/>
    <a:srgbClr val="9797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7" autoAdjust="0"/>
    <p:restoredTop sz="91165" autoAdjust="0"/>
  </p:normalViewPr>
  <p:slideViewPr>
    <p:cSldViewPr snapToGrid="0" snapToObjects="1" showGuides="1">
      <p:cViewPr varScale="1">
        <p:scale>
          <a:sx n="58" d="100"/>
          <a:sy n="58" d="100"/>
        </p:scale>
        <p:origin x="924" y="28"/>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increase healthcare providers’ understanding of housing protections for survivors of domestic and intimate partner violence and related issues to refer to an MLP legal team. The training should take 20 minutes to deliver (15 minutes for presentation and 5 minutes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to presenter:</a:t>
            </a:r>
            <a:r>
              <a:rPr lang="en-US"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Add your legal aid organization’s logo to the top left of the slides. Make it the same size as the other logos. You can add it to each slide individually, or go into “View \ Slide Master” and add it to the slide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Review the information in this presentation </a:t>
            </a:r>
            <a:r>
              <a:rPr lang="en-US" b="1" u="none" dirty="0"/>
              <a:t>and make sure it is accurate to your state / local jurisdiction</a:t>
            </a:r>
            <a:r>
              <a:rPr lang="en-US" u="none" dirty="0"/>
              <a:t>. Make changes as needed. Pay particular attention to any information highlighted in yellow. Once that information is correct, unhighlight the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introduce the topic to attendees, try doing one of the following to </a:t>
            </a:r>
            <a:r>
              <a:rPr lang="en-US" b="1" dirty="0"/>
              <a:t>ENGAGE</a:t>
            </a:r>
            <a:r>
              <a:rPr lang="en-US" dirty="0"/>
              <a:t> your attendees in the topic:</a:t>
            </a:r>
          </a:p>
          <a:p>
            <a:pPr marL="628650" lvl="1" indent="-171450">
              <a:buFont typeface="Arial" panose="020B0604020202020204" pitchFamily="34" charset="0"/>
              <a:buChar char="•"/>
            </a:pPr>
            <a:r>
              <a:rPr lang="en-US" b="1" dirty="0"/>
              <a:t>Share why this topic is relevant / urgent. </a:t>
            </a:r>
          </a:p>
          <a:p>
            <a:pPr marL="628650" lvl="1" indent="-171450">
              <a:buFont typeface="Arial" panose="020B0604020202020204" pitchFamily="34" charset="0"/>
              <a:buChar char="•"/>
            </a:pPr>
            <a:r>
              <a:rPr lang="en-US" b="1" dirty="0"/>
              <a:t>Ask attendees a question </a:t>
            </a:r>
            <a:r>
              <a:rPr lang="en-US" dirty="0"/>
              <a:t>related to the topic. </a:t>
            </a:r>
          </a:p>
          <a:p>
            <a:pPr marL="628650" lvl="1" indent="-171450">
              <a:buFont typeface="Arial" panose="020B0604020202020204" pitchFamily="34" charset="0"/>
              <a:buChar char="•"/>
            </a:pPr>
            <a:r>
              <a:rPr lang="en-US" b="1" dirty="0"/>
              <a:t>Tell a story </a:t>
            </a:r>
            <a:r>
              <a:rPr lang="en-US" dirty="0"/>
              <a:t>about a patient who was successfully referred for help.</a:t>
            </a:r>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372949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2</a:t>
            </a:fld>
            <a:endParaRPr lang="en-US" dirty="0"/>
          </a:p>
        </p:txBody>
      </p:sp>
    </p:spTree>
    <p:extLst>
      <p:ext uri="{BB962C8B-B14F-4D97-AF65-F5344CB8AC3E}">
        <p14:creationId xmlns:p14="http://schemas.microsoft.com/office/powerpoint/2010/main" val="125725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3</a:t>
            </a:fld>
            <a:endParaRPr lang="en-US" dirty="0"/>
          </a:p>
        </p:txBody>
      </p:sp>
    </p:spTree>
    <p:extLst>
      <p:ext uri="{BB962C8B-B14F-4D97-AF65-F5344CB8AC3E}">
        <p14:creationId xmlns:p14="http://schemas.microsoft.com/office/powerpoint/2010/main" val="97985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E8A3D76C-66BE-4E85-9581-FA5EFE6B7959}" type="slidenum">
              <a:rPr lang="en-US" smtClean="0"/>
              <a:t>4</a:t>
            </a:fld>
            <a:endParaRPr lang="en-US" dirty="0"/>
          </a:p>
        </p:txBody>
      </p:sp>
    </p:spTree>
    <p:extLst>
      <p:ext uri="{BB962C8B-B14F-4D97-AF65-F5344CB8AC3E}">
        <p14:creationId xmlns:p14="http://schemas.microsoft.com/office/powerpoint/2010/main" val="423690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6</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7</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83744"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96BBE943-29F1-AC15-8EFA-2715C1415B5A}"/>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252020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Project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CE3B5-8E99-E9DC-B6C3-44AA6C5EF6AA}"/>
              </a:ext>
            </a:extLst>
          </p:cNvPr>
          <p:cNvSpPr/>
          <p:nvPr userDrawn="1"/>
        </p:nvSpPr>
        <p:spPr>
          <a:xfrm>
            <a:off x="0" y="2"/>
            <a:ext cx="12192000" cy="2300138"/>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ext Placeholder 3">
            <a:extLst>
              <a:ext uri="{FF2B5EF4-FFF2-40B4-BE49-F238E27FC236}">
                <a16:creationId xmlns:a16="http://schemas.microsoft.com/office/drawing/2014/main" id="{819E4142-1466-4E44-9ABC-D7878C71AD3E}"/>
              </a:ext>
            </a:extLst>
          </p:cNvPr>
          <p:cNvSpPr>
            <a:spLocks noGrp="1"/>
          </p:cNvSpPr>
          <p:nvPr>
            <p:ph type="body" sz="half" idx="14"/>
          </p:nvPr>
        </p:nvSpPr>
        <p:spPr>
          <a:xfrm>
            <a:off x="6096000" y="3836824"/>
            <a:ext cx="5308600" cy="2424112"/>
          </a:xfrm>
        </p:spPr>
        <p:txBody>
          <a:bodyPr>
            <a:normAutofit/>
          </a:bodyPr>
          <a:lstStyle>
            <a:lvl1pPr marL="0" indent="0">
              <a:lnSpc>
                <a:spcPct val="150000"/>
              </a:lnSpc>
              <a:buNone/>
              <a:defRPr sz="12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10014"/>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16770CC1-778D-C340-A8DC-67E70BF55265}"/>
              </a:ext>
            </a:extLst>
          </p:cNvPr>
          <p:cNvSpPr>
            <a:spLocks noGrp="1"/>
          </p:cNvSpPr>
          <p:nvPr>
            <p:ph type="body" sz="half" idx="15"/>
          </p:nvPr>
        </p:nvSpPr>
        <p:spPr>
          <a:xfrm>
            <a:off x="6096000" y="2377118"/>
            <a:ext cx="5308600" cy="823282"/>
          </a:xfrm>
        </p:spPr>
        <p:txBody>
          <a:bodyPr>
            <a:normAutofit/>
          </a:bodyPr>
          <a:lstStyle>
            <a:lvl1pPr marL="0" indent="0">
              <a:buNone/>
              <a:defRPr sz="1200" b="0" i="0" spc="0">
                <a:solidFill>
                  <a:schemeClr val="bg1"/>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0" name="Picture 9">
            <a:extLst>
              <a:ext uri="{FF2B5EF4-FFF2-40B4-BE49-F238E27FC236}">
                <a16:creationId xmlns:a16="http://schemas.microsoft.com/office/drawing/2014/main" id="{F67D6C39-C842-43EE-B764-443ABC8E76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64791" y="157956"/>
            <a:ext cx="1300101" cy="352058"/>
          </a:xfrm>
          <a:prstGeom prst="rect">
            <a:avLst/>
          </a:prstGeom>
        </p:spPr>
      </p:pic>
      <p:pic>
        <p:nvPicPr>
          <p:cNvPr id="2" name="Picture 1">
            <a:extLst>
              <a:ext uri="{FF2B5EF4-FFF2-40B4-BE49-F238E27FC236}">
                <a16:creationId xmlns:a16="http://schemas.microsoft.com/office/drawing/2014/main" id="{326B5D1A-A56E-835C-F12D-9DCF45419E04}"/>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2000094"/>
            <a:ext cx="12287250" cy="72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6AEE309-26A5-EFBE-6C15-418BDD161AEB}"/>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353504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59019" y="-15579"/>
            <a:ext cx="5448562"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5B4D824C-2698-E097-BED9-82B50BC42F7C}"/>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3820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Project Pag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5ABF8D-887B-5812-E326-F6EB092F069E}"/>
              </a:ext>
            </a:extLst>
          </p:cNvPr>
          <p:cNvPicPr>
            <a:picLocks noChangeAspect="1"/>
          </p:cNvPicPr>
          <p:nvPr userDrawn="1"/>
        </p:nvPicPr>
        <p:blipFill>
          <a:blip r:embed="rId2"/>
          <a:stretch>
            <a:fillRect/>
          </a:stretch>
        </p:blipFill>
        <p:spPr>
          <a:xfrm>
            <a:off x="-164455" y="-1"/>
            <a:ext cx="5458688" cy="6989357"/>
          </a:xfrm>
          <a:prstGeom prst="rect">
            <a:avLst/>
          </a:prstGeom>
        </p:spPr>
      </p:pic>
      <p:pic>
        <p:nvPicPr>
          <p:cNvPr id="7" name="Picture 37">
            <a:extLst>
              <a:ext uri="{FF2B5EF4-FFF2-40B4-BE49-F238E27FC236}">
                <a16:creationId xmlns:a16="http://schemas.microsoft.com/office/drawing/2014/main" id="{1CE3D1F2-BDBA-0315-5364-98FA6F6A17D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8137776-D987-8224-A026-F0F7A4B161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9" name="Picture 8">
            <a:extLst>
              <a:ext uri="{FF2B5EF4-FFF2-40B4-BE49-F238E27FC236}">
                <a16:creationId xmlns:a16="http://schemas.microsoft.com/office/drawing/2014/main" id="{D1668562-185D-A372-E15C-51AFD047B3C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64889" y="157956"/>
            <a:ext cx="1300101" cy="352058"/>
          </a:xfrm>
          <a:prstGeom prst="rect">
            <a:avLst/>
          </a:prstGeom>
        </p:spPr>
      </p:pic>
      <p:pic>
        <p:nvPicPr>
          <p:cNvPr id="10" name="Picture 9">
            <a:extLst>
              <a:ext uri="{FF2B5EF4-FFF2-40B4-BE49-F238E27FC236}">
                <a16:creationId xmlns:a16="http://schemas.microsoft.com/office/drawing/2014/main" id="{0216E7B9-2CD4-6830-D73F-E7FCF1721708}"/>
              </a:ext>
            </a:extLst>
          </p:cNvPr>
          <p:cNvPicPr>
            <a:picLocks noChangeAspect="1"/>
          </p:cNvPicPr>
          <p:nvPr userDrawn="1"/>
        </p:nvPicPr>
        <p:blipFill>
          <a:blip r:embed="rId6"/>
          <a:stretch>
            <a:fillRect/>
          </a:stretch>
        </p:blipFill>
        <p:spPr>
          <a:xfrm>
            <a:off x="4008701" y="206582"/>
            <a:ext cx="1264028" cy="349087"/>
          </a:xfrm>
          <a:prstGeom prst="rect">
            <a:avLst/>
          </a:prstGeom>
        </p:spPr>
      </p:pic>
      <p:sp>
        <p:nvSpPr>
          <p:cNvPr id="13" name="Rectangle 12">
            <a:extLst>
              <a:ext uri="{FF2B5EF4-FFF2-40B4-BE49-F238E27FC236}">
                <a16:creationId xmlns:a16="http://schemas.microsoft.com/office/drawing/2014/main" id="{F16FCCAC-FD56-9FD3-7AC4-FD080FA18BC2}"/>
              </a:ext>
            </a:extLst>
          </p:cNvPr>
          <p:cNvSpPr/>
          <p:nvPr userDrawn="1"/>
        </p:nvSpPr>
        <p:spPr>
          <a:xfrm>
            <a:off x="-164455" y="0"/>
            <a:ext cx="5458688" cy="6858000"/>
          </a:xfrm>
          <a:prstGeom prst="rect">
            <a:avLst/>
          </a:prstGeom>
          <a:gradFill>
            <a:gsLst>
              <a:gs pos="100000">
                <a:srgbClr val="195D98">
                  <a:alpha val="54000"/>
                </a:srgbClr>
              </a:gs>
              <a:gs pos="0">
                <a:srgbClr val="195D98">
                  <a:alpha val="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3337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35438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64889"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71135C6-F979-B7BE-9DFA-231745E22559}"/>
              </a:ext>
            </a:extLst>
          </p:cNvPr>
          <p:cNvPicPr>
            <a:picLocks noChangeAspect="1"/>
          </p:cNvPicPr>
          <p:nvPr userDrawn="1"/>
        </p:nvPicPr>
        <p:blipFill>
          <a:blip r:embed="rId7"/>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19459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4" name="Shape 2525">
            <a:extLst>
              <a:ext uri="{FF2B5EF4-FFF2-40B4-BE49-F238E27FC236}">
                <a16:creationId xmlns:a16="http://schemas.microsoft.com/office/drawing/2014/main" id="{E7032D14-D7FC-1045-8BD2-430C2DDECC46}"/>
              </a:ext>
            </a:extLst>
          </p:cNvPr>
          <p:cNvSpPr/>
          <p:nvPr userDrawn="1"/>
        </p:nvSpPr>
        <p:spPr>
          <a:xfrm>
            <a:off x="625243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6">
            <a:extLst>
              <a:ext uri="{FF2B5EF4-FFF2-40B4-BE49-F238E27FC236}">
                <a16:creationId xmlns:a16="http://schemas.microsoft.com/office/drawing/2014/main" id="{CC413EA3-FC54-5F43-B739-80E63839DD61}"/>
              </a:ext>
            </a:extLst>
          </p:cNvPr>
          <p:cNvSpPr/>
          <p:nvPr userDrawn="1"/>
        </p:nvSpPr>
        <p:spPr>
          <a:xfrm>
            <a:off x="1946243"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8">
            <a:extLst>
              <a:ext uri="{FF2B5EF4-FFF2-40B4-BE49-F238E27FC236}">
                <a16:creationId xmlns:a16="http://schemas.microsoft.com/office/drawing/2014/main" id="{CA640874-7DB1-EC40-B852-7F645CD493A2}"/>
              </a:ext>
            </a:extLst>
          </p:cNvPr>
          <p:cNvSpPr/>
          <p:nvPr userDrawn="1"/>
        </p:nvSpPr>
        <p:spPr>
          <a:xfrm>
            <a:off x="2517966"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29">
            <a:extLst>
              <a:ext uri="{FF2B5EF4-FFF2-40B4-BE49-F238E27FC236}">
                <a16:creationId xmlns:a16="http://schemas.microsoft.com/office/drawing/2014/main" id="{048CA440-0E97-624A-89D8-694F5930C956}"/>
              </a:ext>
            </a:extLst>
          </p:cNvPr>
          <p:cNvSpPr/>
          <p:nvPr userDrawn="1"/>
        </p:nvSpPr>
        <p:spPr>
          <a:xfrm>
            <a:off x="3051575"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0">
            <a:extLst>
              <a:ext uri="{FF2B5EF4-FFF2-40B4-BE49-F238E27FC236}">
                <a16:creationId xmlns:a16="http://schemas.microsoft.com/office/drawing/2014/main" id="{F3487C60-D167-5340-98AB-2CE9F4C42602}"/>
              </a:ext>
            </a:extLst>
          </p:cNvPr>
          <p:cNvSpPr/>
          <p:nvPr userDrawn="1"/>
        </p:nvSpPr>
        <p:spPr>
          <a:xfrm>
            <a:off x="357247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1">
            <a:extLst>
              <a:ext uri="{FF2B5EF4-FFF2-40B4-BE49-F238E27FC236}">
                <a16:creationId xmlns:a16="http://schemas.microsoft.com/office/drawing/2014/main" id="{5181AE07-C7BA-6C4E-B3D0-3BD49AA3B061}"/>
              </a:ext>
            </a:extLst>
          </p:cNvPr>
          <p:cNvSpPr/>
          <p:nvPr userDrawn="1"/>
        </p:nvSpPr>
        <p:spPr>
          <a:xfrm>
            <a:off x="4106087"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2">
            <a:extLst>
              <a:ext uri="{FF2B5EF4-FFF2-40B4-BE49-F238E27FC236}">
                <a16:creationId xmlns:a16="http://schemas.microsoft.com/office/drawing/2014/main" id="{24C7E062-1E2A-6B4E-95EA-7B2A6CC91837}"/>
              </a:ext>
            </a:extLst>
          </p:cNvPr>
          <p:cNvSpPr/>
          <p:nvPr userDrawn="1"/>
        </p:nvSpPr>
        <p:spPr>
          <a:xfrm>
            <a:off x="4639695" y="2399899"/>
            <a:ext cx="227895"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3">
            <a:extLst>
              <a:ext uri="{FF2B5EF4-FFF2-40B4-BE49-F238E27FC236}">
                <a16:creationId xmlns:a16="http://schemas.microsoft.com/office/drawing/2014/main" id="{2CA2C84A-0670-4C48-A0E7-97B935FCE198}"/>
              </a:ext>
            </a:extLst>
          </p:cNvPr>
          <p:cNvSpPr/>
          <p:nvPr userDrawn="1"/>
        </p:nvSpPr>
        <p:spPr>
          <a:xfrm>
            <a:off x="517250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4">
            <a:extLst>
              <a:ext uri="{FF2B5EF4-FFF2-40B4-BE49-F238E27FC236}">
                <a16:creationId xmlns:a16="http://schemas.microsoft.com/office/drawing/2014/main" id="{0EB33C78-86B3-BF4C-A4D2-12B7581D87C9}"/>
              </a:ext>
            </a:extLst>
          </p:cNvPr>
          <p:cNvSpPr/>
          <p:nvPr userDrawn="1"/>
        </p:nvSpPr>
        <p:spPr>
          <a:xfrm>
            <a:off x="570611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5">
            <a:extLst>
              <a:ext uri="{FF2B5EF4-FFF2-40B4-BE49-F238E27FC236}">
                <a16:creationId xmlns:a16="http://schemas.microsoft.com/office/drawing/2014/main" id="{04F72DA4-CC44-2644-8E16-726077F7A7B3}"/>
              </a:ext>
            </a:extLst>
          </p:cNvPr>
          <p:cNvSpPr/>
          <p:nvPr userDrawn="1"/>
        </p:nvSpPr>
        <p:spPr>
          <a:xfrm>
            <a:off x="6797156" y="506714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6">
            <a:extLst>
              <a:ext uri="{FF2B5EF4-FFF2-40B4-BE49-F238E27FC236}">
                <a16:creationId xmlns:a16="http://schemas.microsoft.com/office/drawing/2014/main" id="{7AAA9B81-6FFD-EB42-9DF6-C75F15862DC3}"/>
              </a:ext>
            </a:extLst>
          </p:cNvPr>
          <p:cNvSpPr/>
          <p:nvPr userDrawn="1"/>
        </p:nvSpPr>
        <p:spPr>
          <a:xfrm>
            <a:off x="1946243"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37">
            <a:extLst>
              <a:ext uri="{FF2B5EF4-FFF2-40B4-BE49-F238E27FC236}">
                <a16:creationId xmlns:a16="http://schemas.microsoft.com/office/drawing/2014/main" id="{29CDF0BE-776E-A248-BDE5-46BC2E313046}"/>
              </a:ext>
            </a:extLst>
          </p:cNvPr>
          <p:cNvSpPr/>
          <p:nvPr userDrawn="1"/>
        </p:nvSpPr>
        <p:spPr>
          <a:xfrm>
            <a:off x="1971653"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38">
            <a:extLst>
              <a:ext uri="{FF2B5EF4-FFF2-40B4-BE49-F238E27FC236}">
                <a16:creationId xmlns:a16="http://schemas.microsoft.com/office/drawing/2014/main" id="{A7169511-9307-D84D-AF14-3C7F85839D57}"/>
              </a:ext>
            </a:extLst>
          </p:cNvPr>
          <p:cNvSpPr/>
          <p:nvPr userDrawn="1"/>
        </p:nvSpPr>
        <p:spPr>
          <a:xfrm>
            <a:off x="2505261"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39">
            <a:extLst>
              <a:ext uri="{FF2B5EF4-FFF2-40B4-BE49-F238E27FC236}">
                <a16:creationId xmlns:a16="http://schemas.microsoft.com/office/drawing/2014/main" id="{E065B331-AC6D-224E-A227-E47F329BB24E}"/>
              </a:ext>
            </a:extLst>
          </p:cNvPr>
          <p:cNvSpPr/>
          <p:nvPr userDrawn="1"/>
        </p:nvSpPr>
        <p:spPr>
          <a:xfrm>
            <a:off x="3013460" y="2977974"/>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0">
            <a:extLst>
              <a:ext uri="{FF2B5EF4-FFF2-40B4-BE49-F238E27FC236}">
                <a16:creationId xmlns:a16="http://schemas.microsoft.com/office/drawing/2014/main" id="{76FAA74E-CA0F-4A46-8DB6-D573A22CF01C}"/>
              </a:ext>
            </a:extLst>
          </p:cNvPr>
          <p:cNvSpPr/>
          <p:nvPr userDrawn="1"/>
        </p:nvSpPr>
        <p:spPr>
          <a:xfrm>
            <a:off x="354706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1">
            <a:extLst>
              <a:ext uri="{FF2B5EF4-FFF2-40B4-BE49-F238E27FC236}">
                <a16:creationId xmlns:a16="http://schemas.microsoft.com/office/drawing/2014/main" id="{EDDC80B3-9A03-1B40-A49F-F576916D856D}"/>
              </a:ext>
            </a:extLst>
          </p:cNvPr>
          <p:cNvSpPr/>
          <p:nvPr userDrawn="1"/>
        </p:nvSpPr>
        <p:spPr>
          <a:xfrm>
            <a:off x="4106087" y="2958918"/>
            <a:ext cx="228689" cy="228689"/>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2">
            <a:extLst>
              <a:ext uri="{FF2B5EF4-FFF2-40B4-BE49-F238E27FC236}">
                <a16:creationId xmlns:a16="http://schemas.microsoft.com/office/drawing/2014/main" id="{BD6F6344-BCBB-4549-B49C-015A5E40A192}"/>
              </a:ext>
            </a:extLst>
          </p:cNvPr>
          <p:cNvSpPr/>
          <p:nvPr userDrawn="1"/>
        </p:nvSpPr>
        <p:spPr>
          <a:xfrm>
            <a:off x="4614285" y="29335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3">
            <a:extLst>
              <a:ext uri="{FF2B5EF4-FFF2-40B4-BE49-F238E27FC236}">
                <a16:creationId xmlns:a16="http://schemas.microsoft.com/office/drawing/2014/main" id="{79CB4DC0-0314-204A-8DA0-A0D9F7DB569E}"/>
              </a:ext>
            </a:extLst>
          </p:cNvPr>
          <p:cNvSpPr/>
          <p:nvPr userDrawn="1"/>
        </p:nvSpPr>
        <p:spPr>
          <a:xfrm>
            <a:off x="514709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4">
            <a:extLst>
              <a:ext uri="{FF2B5EF4-FFF2-40B4-BE49-F238E27FC236}">
                <a16:creationId xmlns:a16="http://schemas.microsoft.com/office/drawing/2014/main" id="{0D1A2622-49D7-164E-9DF1-C521D37267A0}"/>
              </a:ext>
            </a:extLst>
          </p:cNvPr>
          <p:cNvSpPr/>
          <p:nvPr userDrawn="1"/>
        </p:nvSpPr>
        <p:spPr>
          <a:xfrm>
            <a:off x="568070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5">
            <a:extLst>
              <a:ext uri="{FF2B5EF4-FFF2-40B4-BE49-F238E27FC236}">
                <a16:creationId xmlns:a16="http://schemas.microsoft.com/office/drawing/2014/main" id="{BDB5EC9F-61B7-5C4A-BB21-312FDBB22EFC}"/>
              </a:ext>
            </a:extLst>
          </p:cNvPr>
          <p:cNvSpPr/>
          <p:nvPr userDrawn="1"/>
        </p:nvSpPr>
        <p:spPr>
          <a:xfrm>
            <a:off x="731964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6">
            <a:extLst>
              <a:ext uri="{FF2B5EF4-FFF2-40B4-BE49-F238E27FC236}">
                <a16:creationId xmlns:a16="http://schemas.microsoft.com/office/drawing/2014/main" id="{4C79C0F9-6817-824E-83E5-DA4ED68D968A}"/>
              </a:ext>
            </a:extLst>
          </p:cNvPr>
          <p:cNvSpPr/>
          <p:nvPr userDrawn="1"/>
        </p:nvSpPr>
        <p:spPr>
          <a:xfrm>
            <a:off x="6230198" y="3492526"/>
            <a:ext cx="278715"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47">
            <a:extLst>
              <a:ext uri="{FF2B5EF4-FFF2-40B4-BE49-F238E27FC236}">
                <a16:creationId xmlns:a16="http://schemas.microsoft.com/office/drawing/2014/main" id="{91A45CB0-C9EE-C348-8BDB-9471870FCC5D}"/>
              </a:ext>
            </a:extLst>
          </p:cNvPr>
          <p:cNvSpPr/>
          <p:nvPr userDrawn="1"/>
        </p:nvSpPr>
        <p:spPr>
          <a:xfrm>
            <a:off x="1946243"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48">
            <a:extLst>
              <a:ext uri="{FF2B5EF4-FFF2-40B4-BE49-F238E27FC236}">
                <a16:creationId xmlns:a16="http://schemas.microsoft.com/office/drawing/2014/main" id="{931951BD-A105-604D-AC70-C7C76BD68040}"/>
              </a:ext>
            </a:extLst>
          </p:cNvPr>
          <p:cNvSpPr/>
          <p:nvPr userDrawn="1"/>
        </p:nvSpPr>
        <p:spPr>
          <a:xfrm>
            <a:off x="2479851" y="3575108"/>
            <a:ext cx="279509" cy="6352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49">
            <a:extLst>
              <a:ext uri="{FF2B5EF4-FFF2-40B4-BE49-F238E27FC236}">
                <a16:creationId xmlns:a16="http://schemas.microsoft.com/office/drawing/2014/main" id="{B538419C-14BF-DE44-B8DD-12986F7B22E3}"/>
              </a:ext>
            </a:extLst>
          </p:cNvPr>
          <p:cNvSpPr/>
          <p:nvPr userDrawn="1"/>
        </p:nvSpPr>
        <p:spPr>
          <a:xfrm>
            <a:off x="3013460"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0">
            <a:extLst>
              <a:ext uri="{FF2B5EF4-FFF2-40B4-BE49-F238E27FC236}">
                <a16:creationId xmlns:a16="http://schemas.microsoft.com/office/drawing/2014/main" id="{AE86FFC4-31F1-7C44-AC53-DC2BB1EA8AD3}"/>
              </a:ext>
            </a:extLst>
          </p:cNvPr>
          <p:cNvSpPr/>
          <p:nvPr userDrawn="1"/>
        </p:nvSpPr>
        <p:spPr>
          <a:xfrm>
            <a:off x="3547068"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1">
            <a:extLst>
              <a:ext uri="{FF2B5EF4-FFF2-40B4-BE49-F238E27FC236}">
                <a16:creationId xmlns:a16="http://schemas.microsoft.com/office/drawing/2014/main" id="{07FA92AA-1BC0-3944-8C81-ACB036B1D7A1}"/>
              </a:ext>
            </a:extLst>
          </p:cNvPr>
          <p:cNvSpPr/>
          <p:nvPr userDrawn="1"/>
        </p:nvSpPr>
        <p:spPr>
          <a:xfrm>
            <a:off x="4080677"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2">
            <a:extLst>
              <a:ext uri="{FF2B5EF4-FFF2-40B4-BE49-F238E27FC236}">
                <a16:creationId xmlns:a16="http://schemas.microsoft.com/office/drawing/2014/main" id="{79A92063-49EF-BF4F-9857-3262463E7134}"/>
              </a:ext>
            </a:extLst>
          </p:cNvPr>
          <p:cNvSpPr/>
          <p:nvPr userDrawn="1"/>
        </p:nvSpPr>
        <p:spPr>
          <a:xfrm>
            <a:off x="4614285" y="347982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3">
            <a:extLst>
              <a:ext uri="{FF2B5EF4-FFF2-40B4-BE49-F238E27FC236}">
                <a16:creationId xmlns:a16="http://schemas.microsoft.com/office/drawing/2014/main" id="{189D2781-F915-F84F-8F68-E4BF4F27698A}"/>
              </a:ext>
            </a:extLst>
          </p:cNvPr>
          <p:cNvSpPr/>
          <p:nvPr userDrawn="1"/>
        </p:nvSpPr>
        <p:spPr>
          <a:xfrm>
            <a:off x="5147099"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4">
            <a:extLst>
              <a:ext uri="{FF2B5EF4-FFF2-40B4-BE49-F238E27FC236}">
                <a16:creationId xmlns:a16="http://schemas.microsoft.com/office/drawing/2014/main" id="{6747B238-15AF-5840-92CF-4A0E669CDDED}"/>
              </a:ext>
            </a:extLst>
          </p:cNvPr>
          <p:cNvSpPr/>
          <p:nvPr userDrawn="1"/>
        </p:nvSpPr>
        <p:spPr>
          <a:xfrm>
            <a:off x="568070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5">
            <a:extLst>
              <a:ext uri="{FF2B5EF4-FFF2-40B4-BE49-F238E27FC236}">
                <a16:creationId xmlns:a16="http://schemas.microsoft.com/office/drawing/2014/main" id="{151A9048-3327-934E-9C61-6DCDA58B3B33}"/>
              </a:ext>
            </a:extLst>
          </p:cNvPr>
          <p:cNvSpPr/>
          <p:nvPr userDrawn="1"/>
        </p:nvSpPr>
        <p:spPr>
          <a:xfrm>
            <a:off x="7852462"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6">
            <a:extLst>
              <a:ext uri="{FF2B5EF4-FFF2-40B4-BE49-F238E27FC236}">
                <a16:creationId xmlns:a16="http://schemas.microsoft.com/office/drawing/2014/main" id="{38F6FE8A-0229-2346-A5C3-35887B95F755}"/>
              </a:ext>
            </a:extLst>
          </p:cNvPr>
          <p:cNvSpPr/>
          <p:nvPr userDrawn="1"/>
        </p:nvSpPr>
        <p:spPr>
          <a:xfrm>
            <a:off x="1947037"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57">
            <a:extLst>
              <a:ext uri="{FF2B5EF4-FFF2-40B4-BE49-F238E27FC236}">
                <a16:creationId xmlns:a16="http://schemas.microsoft.com/office/drawing/2014/main" id="{70B4E330-85D9-A44E-BD73-15F7BCA7FDC3}"/>
              </a:ext>
            </a:extLst>
          </p:cNvPr>
          <p:cNvSpPr/>
          <p:nvPr userDrawn="1"/>
        </p:nvSpPr>
        <p:spPr>
          <a:xfrm>
            <a:off x="2479851"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58">
            <a:extLst>
              <a:ext uri="{FF2B5EF4-FFF2-40B4-BE49-F238E27FC236}">
                <a16:creationId xmlns:a16="http://schemas.microsoft.com/office/drawing/2014/main" id="{8640CDE7-2705-784E-BF32-D4093E59E27C}"/>
              </a:ext>
            </a:extLst>
          </p:cNvPr>
          <p:cNvSpPr/>
          <p:nvPr userDrawn="1"/>
        </p:nvSpPr>
        <p:spPr>
          <a:xfrm>
            <a:off x="3013460"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59">
            <a:extLst>
              <a:ext uri="{FF2B5EF4-FFF2-40B4-BE49-F238E27FC236}">
                <a16:creationId xmlns:a16="http://schemas.microsoft.com/office/drawing/2014/main" id="{0BC911FD-6A03-D24B-BDB8-0042BFFB9198}"/>
              </a:ext>
            </a:extLst>
          </p:cNvPr>
          <p:cNvSpPr/>
          <p:nvPr userDrawn="1"/>
        </p:nvSpPr>
        <p:spPr>
          <a:xfrm>
            <a:off x="3547068"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0">
            <a:extLst>
              <a:ext uri="{FF2B5EF4-FFF2-40B4-BE49-F238E27FC236}">
                <a16:creationId xmlns:a16="http://schemas.microsoft.com/office/drawing/2014/main" id="{F0CCA4F6-E209-5741-B040-0BF17F3BAA49}"/>
              </a:ext>
            </a:extLst>
          </p:cNvPr>
          <p:cNvSpPr/>
          <p:nvPr userDrawn="1"/>
        </p:nvSpPr>
        <p:spPr>
          <a:xfrm>
            <a:off x="4080677"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1">
            <a:extLst>
              <a:ext uri="{FF2B5EF4-FFF2-40B4-BE49-F238E27FC236}">
                <a16:creationId xmlns:a16="http://schemas.microsoft.com/office/drawing/2014/main" id="{02FA1ECB-D505-FB43-AC4E-17AE8AA45FC9}"/>
              </a:ext>
            </a:extLst>
          </p:cNvPr>
          <p:cNvSpPr/>
          <p:nvPr userDrawn="1"/>
        </p:nvSpPr>
        <p:spPr>
          <a:xfrm>
            <a:off x="4614285"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2">
            <a:extLst>
              <a:ext uri="{FF2B5EF4-FFF2-40B4-BE49-F238E27FC236}">
                <a16:creationId xmlns:a16="http://schemas.microsoft.com/office/drawing/2014/main" id="{9A763B58-A890-DA41-B232-5EFDD3CFFBFD}"/>
              </a:ext>
            </a:extLst>
          </p:cNvPr>
          <p:cNvSpPr/>
          <p:nvPr userDrawn="1"/>
        </p:nvSpPr>
        <p:spPr>
          <a:xfrm>
            <a:off x="514789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3">
            <a:extLst>
              <a:ext uri="{FF2B5EF4-FFF2-40B4-BE49-F238E27FC236}">
                <a16:creationId xmlns:a16="http://schemas.microsoft.com/office/drawing/2014/main" id="{FD4C6FB9-DB93-A947-A76F-36FD8020F47B}"/>
              </a:ext>
            </a:extLst>
          </p:cNvPr>
          <p:cNvSpPr/>
          <p:nvPr userDrawn="1"/>
        </p:nvSpPr>
        <p:spPr>
          <a:xfrm>
            <a:off x="5680708"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4">
            <a:extLst>
              <a:ext uri="{FF2B5EF4-FFF2-40B4-BE49-F238E27FC236}">
                <a16:creationId xmlns:a16="http://schemas.microsoft.com/office/drawing/2014/main" id="{70F71AA3-5CAF-4146-AC1B-DF154A9FC4A2}"/>
              </a:ext>
            </a:extLst>
          </p:cNvPr>
          <p:cNvSpPr/>
          <p:nvPr userDrawn="1"/>
        </p:nvSpPr>
        <p:spPr>
          <a:xfrm>
            <a:off x="621431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5">
            <a:extLst>
              <a:ext uri="{FF2B5EF4-FFF2-40B4-BE49-F238E27FC236}">
                <a16:creationId xmlns:a16="http://schemas.microsoft.com/office/drawing/2014/main" id="{FB0F62A7-AA9B-D049-BC06-4F145E83DCCA}"/>
              </a:ext>
            </a:extLst>
          </p:cNvPr>
          <p:cNvSpPr/>
          <p:nvPr userDrawn="1"/>
        </p:nvSpPr>
        <p:spPr>
          <a:xfrm>
            <a:off x="8419421" y="5092557"/>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6">
            <a:extLst>
              <a:ext uri="{FF2B5EF4-FFF2-40B4-BE49-F238E27FC236}">
                <a16:creationId xmlns:a16="http://schemas.microsoft.com/office/drawing/2014/main" id="{3DCD3B1D-4D53-0149-AF55-BE01BDA5B055}"/>
              </a:ext>
            </a:extLst>
          </p:cNvPr>
          <p:cNvSpPr/>
          <p:nvPr userDrawn="1"/>
        </p:nvSpPr>
        <p:spPr>
          <a:xfrm>
            <a:off x="2479851" y="5118760"/>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67">
            <a:extLst>
              <a:ext uri="{FF2B5EF4-FFF2-40B4-BE49-F238E27FC236}">
                <a16:creationId xmlns:a16="http://schemas.microsoft.com/office/drawing/2014/main" id="{D3CA66CA-3C9B-2C43-A870-67D72334A64B}"/>
              </a:ext>
            </a:extLst>
          </p:cNvPr>
          <p:cNvSpPr/>
          <p:nvPr userDrawn="1"/>
        </p:nvSpPr>
        <p:spPr>
          <a:xfrm>
            <a:off x="1946243"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68">
            <a:extLst>
              <a:ext uri="{FF2B5EF4-FFF2-40B4-BE49-F238E27FC236}">
                <a16:creationId xmlns:a16="http://schemas.microsoft.com/office/drawing/2014/main" id="{0148D6D1-4A65-D04C-98AE-50A9D5ABFB42}"/>
              </a:ext>
            </a:extLst>
          </p:cNvPr>
          <p:cNvSpPr/>
          <p:nvPr userDrawn="1"/>
        </p:nvSpPr>
        <p:spPr>
          <a:xfrm>
            <a:off x="247985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69">
            <a:extLst>
              <a:ext uri="{FF2B5EF4-FFF2-40B4-BE49-F238E27FC236}">
                <a16:creationId xmlns:a16="http://schemas.microsoft.com/office/drawing/2014/main" id="{F0DFB548-948A-9D4E-BC8A-4CB063437E2A}"/>
              </a:ext>
            </a:extLst>
          </p:cNvPr>
          <p:cNvSpPr/>
          <p:nvPr userDrawn="1"/>
        </p:nvSpPr>
        <p:spPr>
          <a:xfrm>
            <a:off x="3013460"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0">
            <a:extLst>
              <a:ext uri="{FF2B5EF4-FFF2-40B4-BE49-F238E27FC236}">
                <a16:creationId xmlns:a16="http://schemas.microsoft.com/office/drawing/2014/main" id="{226719BF-47D0-784D-BFD2-2A9EF55DB34B}"/>
              </a:ext>
            </a:extLst>
          </p:cNvPr>
          <p:cNvSpPr/>
          <p:nvPr userDrawn="1"/>
        </p:nvSpPr>
        <p:spPr>
          <a:xfrm>
            <a:off x="3547068" y="4540685"/>
            <a:ext cx="279509" cy="27236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1">
            <a:extLst>
              <a:ext uri="{FF2B5EF4-FFF2-40B4-BE49-F238E27FC236}">
                <a16:creationId xmlns:a16="http://schemas.microsoft.com/office/drawing/2014/main" id="{93241F64-06DD-5445-AEF2-825C5F3633C4}"/>
              </a:ext>
            </a:extLst>
          </p:cNvPr>
          <p:cNvSpPr/>
          <p:nvPr userDrawn="1"/>
        </p:nvSpPr>
        <p:spPr>
          <a:xfrm>
            <a:off x="4080677"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72">
            <a:extLst>
              <a:ext uri="{FF2B5EF4-FFF2-40B4-BE49-F238E27FC236}">
                <a16:creationId xmlns:a16="http://schemas.microsoft.com/office/drawing/2014/main" id="{084C624D-E4BE-B64F-819E-3659BB4D4C0E}"/>
              </a:ext>
            </a:extLst>
          </p:cNvPr>
          <p:cNvSpPr/>
          <p:nvPr userDrawn="1"/>
        </p:nvSpPr>
        <p:spPr>
          <a:xfrm>
            <a:off x="4614285" y="453433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73">
            <a:extLst>
              <a:ext uri="{FF2B5EF4-FFF2-40B4-BE49-F238E27FC236}">
                <a16:creationId xmlns:a16="http://schemas.microsoft.com/office/drawing/2014/main" id="{A59EAD29-36AA-F34C-B1D9-2CF0B687CD53}"/>
              </a:ext>
            </a:extLst>
          </p:cNvPr>
          <p:cNvSpPr/>
          <p:nvPr userDrawn="1"/>
        </p:nvSpPr>
        <p:spPr>
          <a:xfrm>
            <a:off x="5147099"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75">
            <a:extLst>
              <a:ext uri="{FF2B5EF4-FFF2-40B4-BE49-F238E27FC236}">
                <a16:creationId xmlns:a16="http://schemas.microsoft.com/office/drawing/2014/main" id="{520C2CC5-C62C-094F-A4D6-213B980807AC}"/>
              </a:ext>
            </a:extLst>
          </p:cNvPr>
          <p:cNvSpPr/>
          <p:nvPr userDrawn="1"/>
        </p:nvSpPr>
        <p:spPr>
          <a:xfrm>
            <a:off x="8957794"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76">
            <a:extLst>
              <a:ext uri="{FF2B5EF4-FFF2-40B4-BE49-F238E27FC236}">
                <a16:creationId xmlns:a16="http://schemas.microsoft.com/office/drawing/2014/main" id="{929CFC40-6F4B-7B47-84C9-C7AE2A0BD639}"/>
              </a:ext>
            </a:extLst>
          </p:cNvPr>
          <p:cNvSpPr/>
          <p:nvPr userDrawn="1"/>
        </p:nvSpPr>
        <p:spPr>
          <a:xfrm>
            <a:off x="9491402"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79">
            <a:extLst>
              <a:ext uri="{FF2B5EF4-FFF2-40B4-BE49-F238E27FC236}">
                <a16:creationId xmlns:a16="http://schemas.microsoft.com/office/drawing/2014/main" id="{F20662AA-C890-EC49-918A-FB4CB301960D}"/>
              </a:ext>
            </a:extLst>
          </p:cNvPr>
          <p:cNvSpPr/>
          <p:nvPr userDrawn="1"/>
        </p:nvSpPr>
        <p:spPr>
          <a:xfrm>
            <a:off x="3013460"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81">
            <a:extLst>
              <a:ext uri="{FF2B5EF4-FFF2-40B4-BE49-F238E27FC236}">
                <a16:creationId xmlns:a16="http://schemas.microsoft.com/office/drawing/2014/main" id="{69630C8B-7E7C-A24C-AF7D-E2812B97401A}"/>
              </a:ext>
            </a:extLst>
          </p:cNvPr>
          <p:cNvSpPr/>
          <p:nvPr userDrawn="1"/>
        </p:nvSpPr>
        <p:spPr>
          <a:xfrm>
            <a:off x="353595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82">
            <a:extLst>
              <a:ext uri="{FF2B5EF4-FFF2-40B4-BE49-F238E27FC236}">
                <a16:creationId xmlns:a16="http://schemas.microsoft.com/office/drawing/2014/main" id="{385D85E8-6507-1E45-8B5A-855FCF1F0CF7}"/>
              </a:ext>
            </a:extLst>
          </p:cNvPr>
          <p:cNvSpPr/>
          <p:nvPr userDrawn="1"/>
        </p:nvSpPr>
        <p:spPr>
          <a:xfrm>
            <a:off x="4614285"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84">
            <a:extLst>
              <a:ext uri="{FF2B5EF4-FFF2-40B4-BE49-F238E27FC236}">
                <a16:creationId xmlns:a16="http://schemas.microsoft.com/office/drawing/2014/main" id="{67BCA7D0-8156-4548-BD9F-16EA7892C4F8}"/>
              </a:ext>
            </a:extLst>
          </p:cNvPr>
          <p:cNvSpPr/>
          <p:nvPr userDrawn="1"/>
        </p:nvSpPr>
        <p:spPr>
          <a:xfrm>
            <a:off x="568070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85">
            <a:extLst>
              <a:ext uri="{FF2B5EF4-FFF2-40B4-BE49-F238E27FC236}">
                <a16:creationId xmlns:a16="http://schemas.microsoft.com/office/drawing/2014/main" id="{EEDD3643-DC65-1D4B-9AE8-89B3767A27B0}"/>
              </a:ext>
            </a:extLst>
          </p:cNvPr>
          <p:cNvSpPr/>
          <p:nvPr userDrawn="1"/>
        </p:nvSpPr>
        <p:spPr>
          <a:xfrm>
            <a:off x="6277841"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86">
            <a:extLst>
              <a:ext uri="{FF2B5EF4-FFF2-40B4-BE49-F238E27FC236}">
                <a16:creationId xmlns:a16="http://schemas.microsoft.com/office/drawing/2014/main" id="{444D259E-3876-1347-85CB-31E1C4479B03}"/>
              </a:ext>
            </a:extLst>
          </p:cNvPr>
          <p:cNvSpPr/>
          <p:nvPr userDrawn="1"/>
        </p:nvSpPr>
        <p:spPr>
          <a:xfrm>
            <a:off x="681144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88">
            <a:extLst>
              <a:ext uri="{FF2B5EF4-FFF2-40B4-BE49-F238E27FC236}">
                <a16:creationId xmlns:a16="http://schemas.microsoft.com/office/drawing/2014/main" id="{B2F25761-0730-7B48-80A8-8C033331E5DA}"/>
              </a:ext>
            </a:extLst>
          </p:cNvPr>
          <p:cNvSpPr/>
          <p:nvPr userDrawn="1"/>
        </p:nvSpPr>
        <p:spPr>
          <a:xfrm>
            <a:off x="7852462"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89">
            <a:extLst>
              <a:ext uri="{FF2B5EF4-FFF2-40B4-BE49-F238E27FC236}">
                <a16:creationId xmlns:a16="http://schemas.microsoft.com/office/drawing/2014/main" id="{7F9014C8-2A9B-0C46-AF67-AC8DB5794C32}"/>
              </a:ext>
            </a:extLst>
          </p:cNvPr>
          <p:cNvSpPr/>
          <p:nvPr userDrawn="1"/>
        </p:nvSpPr>
        <p:spPr>
          <a:xfrm>
            <a:off x="8386071"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0">
            <a:extLst>
              <a:ext uri="{FF2B5EF4-FFF2-40B4-BE49-F238E27FC236}">
                <a16:creationId xmlns:a16="http://schemas.microsoft.com/office/drawing/2014/main" id="{498F37A6-387A-BD4E-84A8-DE571E469693}"/>
              </a:ext>
            </a:extLst>
          </p:cNvPr>
          <p:cNvSpPr/>
          <p:nvPr userDrawn="1"/>
        </p:nvSpPr>
        <p:spPr>
          <a:xfrm>
            <a:off x="8919679"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1">
            <a:extLst>
              <a:ext uri="{FF2B5EF4-FFF2-40B4-BE49-F238E27FC236}">
                <a16:creationId xmlns:a16="http://schemas.microsoft.com/office/drawing/2014/main" id="{02388DEC-121C-264F-B5C5-646E2375C780}"/>
              </a:ext>
            </a:extLst>
          </p:cNvPr>
          <p:cNvSpPr/>
          <p:nvPr userDrawn="1"/>
        </p:nvSpPr>
        <p:spPr>
          <a:xfrm>
            <a:off x="9453288"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2">
            <a:extLst>
              <a:ext uri="{FF2B5EF4-FFF2-40B4-BE49-F238E27FC236}">
                <a16:creationId xmlns:a16="http://schemas.microsoft.com/office/drawing/2014/main" id="{543AA664-7CE5-2E47-A1C7-096C1C406F99}"/>
              </a:ext>
            </a:extLst>
          </p:cNvPr>
          <p:cNvSpPr/>
          <p:nvPr userDrawn="1"/>
        </p:nvSpPr>
        <p:spPr>
          <a:xfrm>
            <a:off x="9986896"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593">
            <a:extLst>
              <a:ext uri="{FF2B5EF4-FFF2-40B4-BE49-F238E27FC236}">
                <a16:creationId xmlns:a16="http://schemas.microsoft.com/office/drawing/2014/main" id="{FE992DE3-A999-034A-B5B4-110E3D85D2C2}"/>
              </a:ext>
            </a:extLst>
          </p:cNvPr>
          <p:cNvSpPr/>
          <p:nvPr userDrawn="1"/>
        </p:nvSpPr>
        <p:spPr>
          <a:xfrm>
            <a:off x="7318854" y="239989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594">
            <a:extLst>
              <a:ext uri="{FF2B5EF4-FFF2-40B4-BE49-F238E27FC236}">
                <a16:creationId xmlns:a16="http://schemas.microsoft.com/office/drawing/2014/main" id="{18D971B8-F57D-7C48-A8DB-3D0F13611FD5}"/>
              </a:ext>
            </a:extLst>
          </p:cNvPr>
          <p:cNvSpPr/>
          <p:nvPr userDrawn="1"/>
        </p:nvSpPr>
        <p:spPr>
          <a:xfrm>
            <a:off x="4079089" y="508938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595">
            <a:extLst>
              <a:ext uri="{FF2B5EF4-FFF2-40B4-BE49-F238E27FC236}">
                <a16:creationId xmlns:a16="http://schemas.microsoft.com/office/drawing/2014/main" id="{7382B0A5-66E3-814A-8C18-A9439FEB3E9A}"/>
              </a:ext>
            </a:extLst>
          </p:cNvPr>
          <p:cNvSpPr/>
          <p:nvPr userDrawn="1"/>
        </p:nvSpPr>
        <p:spPr>
          <a:xfrm>
            <a:off x="6252431" y="294621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596">
            <a:extLst>
              <a:ext uri="{FF2B5EF4-FFF2-40B4-BE49-F238E27FC236}">
                <a16:creationId xmlns:a16="http://schemas.microsoft.com/office/drawing/2014/main" id="{12D2FCCC-F9C0-F34E-99B5-73B5A0C686F0}"/>
              </a:ext>
            </a:extLst>
          </p:cNvPr>
          <p:cNvSpPr/>
          <p:nvPr userDrawn="1"/>
        </p:nvSpPr>
        <p:spPr>
          <a:xfrm>
            <a:off x="6786039" y="297162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597">
            <a:extLst>
              <a:ext uri="{FF2B5EF4-FFF2-40B4-BE49-F238E27FC236}">
                <a16:creationId xmlns:a16="http://schemas.microsoft.com/office/drawing/2014/main" id="{45F8F2CE-7314-4A4B-A666-1BB6B1D610E0}"/>
              </a:ext>
            </a:extLst>
          </p:cNvPr>
          <p:cNvSpPr/>
          <p:nvPr userDrawn="1"/>
        </p:nvSpPr>
        <p:spPr>
          <a:xfrm>
            <a:off x="7319648"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598">
            <a:extLst>
              <a:ext uri="{FF2B5EF4-FFF2-40B4-BE49-F238E27FC236}">
                <a16:creationId xmlns:a16="http://schemas.microsoft.com/office/drawing/2014/main" id="{D96A9731-0C7C-AF41-A37C-13F0520B2B33}"/>
              </a:ext>
            </a:extLst>
          </p:cNvPr>
          <p:cNvSpPr/>
          <p:nvPr userDrawn="1"/>
        </p:nvSpPr>
        <p:spPr>
          <a:xfrm>
            <a:off x="7852462"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599">
            <a:extLst>
              <a:ext uri="{FF2B5EF4-FFF2-40B4-BE49-F238E27FC236}">
                <a16:creationId xmlns:a16="http://schemas.microsoft.com/office/drawing/2014/main" id="{EA27748F-BA34-654C-92CC-325B4C8C4FF3}"/>
              </a:ext>
            </a:extLst>
          </p:cNvPr>
          <p:cNvSpPr/>
          <p:nvPr userDrawn="1"/>
        </p:nvSpPr>
        <p:spPr>
          <a:xfrm>
            <a:off x="8386071"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0">
            <a:extLst>
              <a:ext uri="{FF2B5EF4-FFF2-40B4-BE49-F238E27FC236}">
                <a16:creationId xmlns:a16="http://schemas.microsoft.com/office/drawing/2014/main" id="{8C6673BA-DED6-0D46-A13B-C30AA11609A9}"/>
              </a:ext>
            </a:extLst>
          </p:cNvPr>
          <p:cNvSpPr/>
          <p:nvPr userDrawn="1"/>
        </p:nvSpPr>
        <p:spPr>
          <a:xfrm>
            <a:off x="891967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1">
            <a:extLst>
              <a:ext uri="{FF2B5EF4-FFF2-40B4-BE49-F238E27FC236}">
                <a16:creationId xmlns:a16="http://schemas.microsoft.com/office/drawing/2014/main" id="{3A8FEBE4-B697-DE43-BDF2-CCC52F95EFF3}"/>
              </a:ext>
            </a:extLst>
          </p:cNvPr>
          <p:cNvSpPr/>
          <p:nvPr userDrawn="1"/>
        </p:nvSpPr>
        <p:spPr>
          <a:xfrm>
            <a:off x="945328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2">
            <a:extLst>
              <a:ext uri="{FF2B5EF4-FFF2-40B4-BE49-F238E27FC236}">
                <a16:creationId xmlns:a16="http://schemas.microsoft.com/office/drawing/2014/main" id="{FD483F3E-3DE4-1A43-A7E8-9FE92C4CB94D}"/>
              </a:ext>
            </a:extLst>
          </p:cNvPr>
          <p:cNvSpPr/>
          <p:nvPr userDrawn="1"/>
        </p:nvSpPr>
        <p:spPr>
          <a:xfrm>
            <a:off x="9986896"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04">
            <a:extLst>
              <a:ext uri="{FF2B5EF4-FFF2-40B4-BE49-F238E27FC236}">
                <a16:creationId xmlns:a16="http://schemas.microsoft.com/office/drawing/2014/main" id="{C703B9AE-F47F-4149-97D9-AF31BA7F44E1}"/>
              </a:ext>
            </a:extLst>
          </p:cNvPr>
          <p:cNvSpPr/>
          <p:nvPr userDrawn="1"/>
        </p:nvSpPr>
        <p:spPr>
          <a:xfrm>
            <a:off x="5693413" y="4584359"/>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06">
            <a:extLst>
              <a:ext uri="{FF2B5EF4-FFF2-40B4-BE49-F238E27FC236}">
                <a16:creationId xmlns:a16="http://schemas.microsoft.com/office/drawing/2014/main" id="{79E89BAF-4B62-BD4D-AEE9-E51E2C97770B}"/>
              </a:ext>
            </a:extLst>
          </p:cNvPr>
          <p:cNvSpPr/>
          <p:nvPr userDrawn="1"/>
        </p:nvSpPr>
        <p:spPr>
          <a:xfrm>
            <a:off x="6786039"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07">
            <a:extLst>
              <a:ext uri="{FF2B5EF4-FFF2-40B4-BE49-F238E27FC236}">
                <a16:creationId xmlns:a16="http://schemas.microsoft.com/office/drawing/2014/main" id="{8306CC21-DA82-C44F-A743-42F8EFF3059D}"/>
              </a:ext>
            </a:extLst>
          </p:cNvPr>
          <p:cNvSpPr/>
          <p:nvPr userDrawn="1"/>
        </p:nvSpPr>
        <p:spPr>
          <a:xfrm>
            <a:off x="7319648"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08">
            <a:extLst>
              <a:ext uri="{FF2B5EF4-FFF2-40B4-BE49-F238E27FC236}">
                <a16:creationId xmlns:a16="http://schemas.microsoft.com/office/drawing/2014/main" id="{FB6EDC84-63EC-5940-A029-36D9C4806984}"/>
              </a:ext>
            </a:extLst>
          </p:cNvPr>
          <p:cNvSpPr/>
          <p:nvPr userDrawn="1"/>
        </p:nvSpPr>
        <p:spPr>
          <a:xfrm>
            <a:off x="7852462"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09">
            <a:extLst>
              <a:ext uri="{FF2B5EF4-FFF2-40B4-BE49-F238E27FC236}">
                <a16:creationId xmlns:a16="http://schemas.microsoft.com/office/drawing/2014/main" id="{DBDCE178-68C9-A447-B46D-6302A60D5EB7}"/>
              </a:ext>
            </a:extLst>
          </p:cNvPr>
          <p:cNvSpPr/>
          <p:nvPr userDrawn="1"/>
        </p:nvSpPr>
        <p:spPr>
          <a:xfrm>
            <a:off x="8386071"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0">
            <a:extLst>
              <a:ext uri="{FF2B5EF4-FFF2-40B4-BE49-F238E27FC236}">
                <a16:creationId xmlns:a16="http://schemas.microsoft.com/office/drawing/2014/main" id="{5C019E11-FF71-7C4E-A8F5-BF654AA5FAD2}"/>
              </a:ext>
            </a:extLst>
          </p:cNvPr>
          <p:cNvSpPr/>
          <p:nvPr userDrawn="1"/>
        </p:nvSpPr>
        <p:spPr>
          <a:xfrm>
            <a:off x="8919679"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1">
            <a:extLst>
              <a:ext uri="{FF2B5EF4-FFF2-40B4-BE49-F238E27FC236}">
                <a16:creationId xmlns:a16="http://schemas.microsoft.com/office/drawing/2014/main" id="{C9CC6792-2D6B-8040-AD12-D943EAC711DB}"/>
              </a:ext>
            </a:extLst>
          </p:cNvPr>
          <p:cNvSpPr/>
          <p:nvPr userDrawn="1"/>
        </p:nvSpPr>
        <p:spPr>
          <a:xfrm>
            <a:off x="945328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2">
            <a:extLst>
              <a:ext uri="{FF2B5EF4-FFF2-40B4-BE49-F238E27FC236}">
                <a16:creationId xmlns:a16="http://schemas.microsoft.com/office/drawing/2014/main" id="{C908B445-351C-0745-B957-80453F8D7671}"/>
              </a:ext>
            </a:extLst>
          </p:cNvPr>
          <p:cNvSpPr/>
          <p:nvPr userDrawn="1"/>
        </p:nvSpPr>
        <p:spPr>
          <a:xfrm>
            <a:off x="9986896"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3">
            <a:extLst>
              <a:ext uri="{FF2B5EF4-FFF2-40B4-BE49-F238E27FC236}">
                <a16:creationId xmlns:a16="http://schemas.microsoft.com/office/drawing/2014/main" id="{E2D87B8C-0DBD-3741-96D4-05FEA5685701}"/>
              </a:ext>
            </a:extLst>
          </p:cNvPr>
          <p:cNvSpPr/>
          <p:nvPr userDrawn="1"/>
        </p:nvSpPr>
        <p:spPr>
          <a:xfrm>
            <a:off x="8919679" y="453353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4">
            <a:extLst>
              <a:ext uri="{FF2B5EF4-FFF2-40B4-BE49-F238E27FC236}">
                <a16:creationId xmlns:a16="http://schemas.microsoft.com/office/drawing/2014/main" id="{876A9AF4-7B41-5145-AB9D-680AC9F2357A}"/>
              </a:ext>
            </a:extLst>
          </p:cNvPr>
          <p:cNvSpPr/>
          <p:nvPr userDrawn="1"/>
        </p:nvSpPr>
        <p:spPr>
          <a:xfrm>
            <a:off x="9453288" y="40126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15">
            <a:extLst>
              <a:ext uri="{FF2B5EF4-FFF2-40B4-BE49-F238E27FC236}">
                <a16:creationId xmlns:a16="http://schemas.microsoft.com/office/drawing/2014/main" id="{1FC13FC5-AD53-FD43-AFF2-F30332F71ACA}"/>
              </a:ext>
            </a:extLst>
          </p:cNvPr>
          <p:cNvSpPr/>
          <p:nvPr userDrawn="1"/>
        </p:nvSpPr>
        <p:spPr>
          <a:xfrm>
            <a:off x="6786039"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16">
            <a:extLst>
              <a:ext uri="{FF2B5EF4-FFF2-40B4-BE49-F238E27FC236}">
                <a16:creationId xmlns:a16="http://schemas.microsoft.com/office/drawing/2014/main" id="{B1EC302D-BCDE-4D4A-BE46-783C99DACA3F}"/>
              </a:ext>
            </a:extLst>
          </p:cNvPr>
          <p:cNvSpPr/>
          <p:nvPr userDrawn="1"/>
        </p:nvSpPr>
        <p:spPr>
          <a:xfrm>
            <a:off x="7319648" y="401342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17">
            <a:extLst>
              <a:ext uri="{FF2B5EF4-FFF2-40B4-BE49-F238E27FC236}">
                <a16:creationId xmlns:a16="http://schemas.microsoft.com/office/drawing/2014/main" id="{6C64441E-F48E-644B-8693-D0D75602B0F7}"/>
              </a:ext>
            </a:extLst>
          </p:cNvPr>
          <p:cNvSpPr/>
          <p:nvPr userDrawn="1"/>
        </p:nvSpPr>
        <p:spPr>
          <a:xfrm>
            <a:off x="7853256"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18">
            <a:extLst>
              <a:ext uri="{FF2B5EF4-FFF2-40B4-BE49-F238E27FC236}">
                <a16:creationId xmlns:a16="http://schemas.microsoft.com/office/drawing/2014/main" id="{CB4E2CFA-CE1C-5847-A6A1-F2C81C000328}"/>
              </a:ext>
            </a:extLst>
          </p:cNvPr>
          <p:cNvSpPr/>
          <p:nvPr userDrawn="1"/>
        </p:nvSpPr>
        <p:spPr>
          <a:xfrm>
            <a:off x="8386071" y="4000724"/>
            <a:ext cx="279509" cy="27950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2">
            <a:extLst>
              <a:ext uri="{FF2B5EF4-FFF2-40B4-BE49-F238E27FC236}">
                <a16:creationId xmlns:a16="http://schemas.microsoft.com/office/drawing/2014/main" id="{54A13D02-5928-8745-9670-62B316BE3987}"/>
              </a:ext>
            </a:extLst>
          </p:cNvPr>
          <p:cNvSpPr/>
          <p:nvPr userDrawn="1"/>
        </p:nvSpPr>
        <p:spPr>
          <a:xfrm>
            <a:off x="998689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3">
            <a:extLst>
              <a:ext uri="{FF2B5EF4-FFF2-40B4-BE49-F238E27FC236}">
                <a16:creationId xmlns:a16="http://schemas.microsoft.com/office/drawing/2014/main" id="{C49065BE-2847-054A-9F54-50C312599F01}"/>
              </a:ext>
            </a:extLst>
          </p:cNvPr>
          <p:cNvSpPr/>
          <p:nvPr userDrawn="1"/>
        </p:nvSpPr>
        <p:spPr>
          <a:xfrm>
            <a:off x="892047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4">
            <a:extLst>
              <a:ext uri="{FF2B5EF4-FFF2-40B4-BE49-F238E27FC236}">
                <a16:creationId xmlns:a16="http://schemas.microsoft.com/office/drawing/2014/main" id="{DD0095E7-73E7-7743-924B-B26596E1901E}"/>
              </a:ext>
            </a:extLst>
          </p:cNvPr>
          <p:cNvSpPr/>
          <p:nvPr userDrawn="1"/>
        </p:nvSpPr>
        <p:spPr>
          <a:xfrm>
            <a:off x="10024217" y="50687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5">
            <a:extLst>
              <a:ext uri="{FF2B5EF4-FFF2-40B4-BE49-F238E27FC236}">
                <a16:creationId xmlns:a16="http://schemas.microsoft.com/office/drawing/2014/main" id="{38EF3AFD-9354-CD40-AF4A-4FC5AA325E7E}"/>
              </a:ext>
            </a:extLst>
          </p:cNvPr>
          <p:cNvSpPr/>
          <p:nvPr userDrawn="1"/>
        </p:nvSpPr>
        <p:spPr>
          <a:xfrm>
            <a:off x="6252431"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6">
            <a:extLst>
              <a:ext uri="{FF2B5EF4-FFF2-40B4-BE49-F238E27FC236}">
                <a16:creationId xmlns:a16="http://schemas.microsoft.com/office/drawing/2014/main" id="{BF70B311-E97D-8F49-955D-315402D1D954}"/>
              </a:ext>
            </a:extLst>
          </p:cNvPr>
          <p:cNvSpPr/>
          <p:nvPr userDrawn="1"/>
        </p:nvSpPr>
        <p:spPr>
          <a:xfrm>
            <a:off x="6811449"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7">
            <a:extLst>
              <a:ext uri="{FF2B5EF4-FFF2-40B4-BE49-F238E27FC236}">
                <a16:creationId xmlns:a16="http://schemas.microsoft.com/office/drawing/2014/main" id="{9AA01170-E7D7-9A48-B10F-6694BB43692F}"/>
              </a:ext>
            </a:extLst>
          </p:cNvPr>
          <p:cNvSpPr/>
          <p:nvPr userDrawn="1"/>
        </p:nvSpPr>
        <p:spPr>
          <a:xfrm>
            <a:off x="7364114" y="4534333"/>
            <a:ext cx="190574" cy="27871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28">
            <a:extLst>
              <a:ext uri="{FF2B5EF4-FFF2-40B4-BE49-F238E27FC236}">
                <a16:creationId xmlns:a16="http://schemas.microsoft.com/office/drawing/2014/main" id="{E7CB496B-332F-934B-8B9B-43F19D99ECC9}"/>
              </a:ext>
            </a:extLst>
          </p:cNvPr>
          <p:cNvSpPr/>
          <p:nvPr userDrawn="1"/>
        </p:nvSpPr>
        <p:spPr>
          <a:xfrm>
            <a:off x="7852462"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29">
            <a:extLst>
              <a:ext uri="{FF2B5EF4-FFF2-40B4-BE49-F238E27FC236}">
                <a16:creationId xmlns:a16="http://schemas.microsoft.com/office/drawing/2014/main" id="{41B710E0-3AB1-F84F-9906-0B2626E1BAE8}"/>
              </a:ext>
            </a:extLst>
          </p:cNvPr>
          <p:cNvSpPr/>
          <p:nvPr userDrawn="1"/>
        </p:nvSpPr>
        <p:spPr>
          <a:xfrm>
            <a:off x="838607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1">
            <a:extLst>
              <a:ext uri="{FF2B5EF4-FFF2-40B4-BE49-F238E27FC236}">
                <a16:creationId xmlns:a16="http://schemas.microsoft.com/office/drawing/2014/main" id="{9933E4C8-2467-7247-940A-C3C20752D872}"/>
              </a:ext>
            </a:extLst>
          </p:cNvPr>
          <p:cNvSpPr/>
          <p:nvPr userDrawn="1"/>
        </p:nvSpPr>
        <p:spPr>
          <a:xfrm>
            <a:off x="9453288"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2">
            <a:extLst>
              <a:ext uri="{FF2B5EF4-FFF2-40B4-BE49-F238E27FC236}">
                <a16:creationId xmlns:a16="http://schemas.microsoft.com/office/drawing/2014/main" id="{C916E9DA-1980-3748-8CED-59A35D1865DF}"/>
              </a:ext>
            </a:extLst>
          </p:cNvPr>
          <p:cNvSpPr/>
          <p:nvPr userDrawn="1"/>
        </p:nvSpPr>
        <p:spPr>
          <a:xfrm>
            <a:off x="10012306"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D145D54D-4BCC-5447-A409-E81C21AC69C2}"/>
              </a:ext>
            </a:extLst>
          </p:cNvPr>
          <p:cNvSpPr/>
          <p:nvPr userDrawn="1"/>
        </p:nvSpPr>
        <p:spPr>
          <a:xfrm>
            <a:off x="5145511" y="506794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B7717935-1ADF-8241-A5BC-2EC7B0AF89F9}"/>
              </a:ext>
            </a:extLst>
          </p:cNvPr>
          <p:cNvSpPr>
            <a:spLocks noChangeArrowheads="1"/>
          </p:cNvSpPr>
          <p:nvPr userDrawn="1"/>
        </p:nvSpPr>
        <p:spPr bwMode="auto">
          <a:xfrm>
            <a:off x="3987770" y="774365"/>
            <a:ext cx="4216864" cy="1100755"/>
          </a:xfrm>
          <a:prstGeom prst="rect">
            <a:avLst/>
          </a:prstGeom>
          <a:noFill/>
          <a:ln>
            <a:noFill/>
          </a:ln>
        </p:spPr>
        <p:txBody>
          <a:bodyPr wrap="none" lIns="19052" tIns="19052" rIns="19052" bIns="19052" anchor="ctr">
            <a:spAutoFit/>
          </a:bodyPr>
          <a:lstStyle>
            <a:lvl1pPr algn="l">
              <a:defRPr sz="3000" b="1" cap="none" spc="-90">
                <a:solidFill>
                  <a:srgbClr val="1C1D21"/>
                </a:solidFill>
                <a:latin typeface="+mj-lt"/>
                <a:ea typeface="+mj-ea"/>
                <a:cs typeface="+mj-cs"/>
                <a:sym typeface="Karla"/>
              </a:defRPr>
            </a:lvl1pPr>
          </a:lstStyle>
          <a:p>
            <a:pPr defTabSz="914583" eaLnBrk="1" fontAlgn="auto" hangingPunct="1">
              <a:spcBef>
                <a:spcPts val="0"/>
              </a:spcBef>
              <a:spcAft>
                <a:spcPts val="0"/>
              </a:spcAft>
              <a:defRPr/>
            </a:pPr>
            <a:r>
              <a:rPr lang="en-US" sz="6903" b="0" dirty="0">
                <a:solidFill>
                  <a:srgbClr val="2EB8C3"/>
                </a:solidFill>
                <a:latin typeface="Montserrat Light" pitchFamily="2" charset="77"/>
              </a:rPr>
              <a:t>GENERAL</a:t>
            </a:r>
            <a:endParaRPr sz="6903" b="0" dirty="0">
              <a:solidFill>
                <a:srgbClr val="2EB8C3"/>
              </a:solidFill>
              <a:latin typeface="Montserrat Light" pitchFamily="2" charset="77"/>
            </a:endParaRPr>
          </a:p>
        </p:txBody>
      </p:sp>
    </p:spTree>
    <p:extLst>
      <p:ext uri="{BB962C8B-B14F-4D97-AF65-F5344CB8AC3E}">
        <p14:creationId xmlns:p14="http://schemas.microsoft.com/office/powerpoint/2010/main" val="406749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Tree>
    <p:extLst>
      <p:ext uri="{BB962C8B-B14F-4D97-AF65-F5344CB8AC3E}">
        <p14:creationId xmlns:p14="http://schemas.microsoft.com/office/powerpoint/2010/main" val="391424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pic>
        <p:nvPicPr>
          <p:cNvPr id="5" name="Picture 4">
            <a:extLst>
              <a:ext uri="{FF2B5EF4-FFF2-40B4-BE49-F238E27FC236}">
                <a16:creationId xmlns:a16="http://schemas.microsoft.com/office/drawing/2014/main" id="{70F49A17-6BA6-416E-BA29-06ACDAE7623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620683" y="169611"/>
            <a:ext cx="1283017" cy="347432"/>
          </a:xfrm>
          <a:prstGeom prst="rect">
            <a:avLst/>
          </a:prstGeom>
        </p:spPr>
      </p:pic>
      <p:pic>
        <p:nvPicPr>
          <p:cNvPr id="7" name="Picture 6">
            <a:extLst>
              <a:ext uri="{FF2B5EF4-FFF2-40B4-BE49-F238E27FC236}">
                <a16:creationId xmlns:a16="http://schemas.microsoft.com/office/drawing/2014/main" id="{5B5BCD6D-B35E-4703-9CCC-DC5EC6B8592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8" name="Picture 37">
            <a:extLst>
              <a:ext uri="{FF2B5EF4-FFF2-40B4-BE49-F238E27FC236}">
                <a16:creationId xmlns:a16="http://schemas.microsoft.com/office/drawing/2014/main" id="{A9E8D94B-4267-654E-A346-4FC7E549D95B}"/>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679" r:id="rId1"/>
    <p:sldLayoutId id="2147483735" r:id="rId2"/>
    <p:sldLayoutId id="2147483731" r:id="rId3"/>
    <p:sldLayoutId id="2147483732" r:id="rId4"/>
    <p:sldLayoutId id="2147483737" r:id="rId5"/>
    <p:sldLayoutId id="2147483736"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lsnc.net/" TargetMode="External"/><Relationship Id="rId3" Type="http://schemas.openxmlformats.org/officeDocument/2006/relationships/hyperlink" Target="https://www.medical-legalpartnership.org/" TargetMode="External"/><Relationship Id="rId7" Type="http://schemas.openxmlformats.org/officeDocument/2006/relationships/hyperlink" Target="https://www.coloradolegalservices.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lasoregon.org/" TargetMode="External"/><Relationship Id="rId5" Type="http://schemas.openxmlformats.org/officeDocument/2006/relationships/hyperlink" Target="https://www.whotellsthestory.org/" TargetMode="External"/><Relationship Id="rId10" Type="http://schemas.openxmlformats.org/officeDocument/2006/relationships/hyperlink" Target="https://nlsla.org/" TargetMode="External"/><Relationship Id="rId4" Type="http://schemas.openxmlformats.org/officeDocument/2006/relationships/hyperlink" Target="https://healthbegins.org/" TargetMode="External"/><Relationship Id="rId9" Type="http://schemas.openxmlformats.org/officeDocument/2006/relationships/hyperlink" Target="https://www.mdla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7">
            <a:extLst>
              <a:ext uri="{FF2B5EF4-FFF2-40B4-BE49-F238E27FC236}">
                <a16:creationId xmlns:a16="http://schemas.microsoft.com/office/drawing/2014/main" id="{A04677E7-A7CA-D9E3-766B-4569461A6856}"/>
              </a:ext>
            </a:extLst>
          </p:cNvPr>
          <p:cNvSpPr>
            <a:spLocks noGrp="1"/>
          </p:cNvSpPr>
          <p:nvPr>
            <p:ph type="title" idx="4294967295"/>
          </p:nvPr>
        </p:nvSpPr>
        <p:spPr>
          <a:xfrm>
            <a:off x="5739868" y="418608"/>
            <a:ext cx="6126786" cy="822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spc="600" dirty="0">
                <a:solidFill>
                  <a:srgbClr val="2EB8C3"/>
                </a:solidFill>
                <a:ea typeface="+mn-ea"/>
                <a:cs typeface="+mn-cs"/>
              </a:rPr>
              <a:t>Safe Housing for Survivors of Domestic Violence</a:t>
            </a:r>
            <a:endParaRPr kumimoji="0" lang="en-US" sz="2400" b="0" i="0" u="none" strike="noStrike" kern="1200" cap="none" spc="600" normalizeH="0" baseline="0" noProof="0" dirty="0">
              <a:ln>
                <a:noFill/>
              </a:ln>
              <a:solidFill>
                <a:srgbClr val="2EB8C3"/>
              </a:solidFill>
              <a:effectLst/>
              <a:uLnTx/>
              <a:uFillTx/>
              <a:latin typeface="Montserrat Light" pitchFamily="2" charset="77"/>
              <a:ea typeface="+mn-ea"/>
              <a:cs typeface="+mn-cs"/>
            </a:endParaRPr>
          </a:p>
        </p:txBody>
      </p:sp>
      <p:sp>
        <p:nvSpPr>
          <p:cNvPr id="10" name="Text Placeholder 46">
            <a:extLst>
              <a:ext uri="{FF2B5EF4-FFF2-40B4-BE49-F238E27FC236}">
                <a16:creationId xmlns:a16="http://schemas.microsoft.com/office/drawing/2014/main" id="{14CAB830-252D-5022-777E-11D0FA877C60}"/>
              </a:ext>
            </a:extLst>
          </p:cNvPr>
          <p:cNvSpPr>
            <a:spLocks noGrp="1"/>
          </p:cNvSpPr>
          <p:nvPr>
            <p:ph type="body" sz="half" idx="4294967295"/>
          </p:nvPr>
        </p:nvSpPr>
        <p:spPr>
          <a:xfrm>
            <a:off x="5739868" y="1388964"/>
            <a:ext cx="5746642" cy="1368447"/>
          </a:xfrm>
        </p:spPr>
        <p:txBody>
          <a:bodyPr>
            <a:normAutofit/>
          </a:bodyPr>
          <a:lstStyle/>
          <a:p>
            <a:pPr marL="0" indent="0">
              <a:lnSpc>
                <a:spcPct val="125000"/>
              </a:lnSpc>
              <a:buNone/>
            </a:pPr>
            <a:r>
              <a:rPr lang="en-US" sz="1300" spc="0" dirty="0">
                <a:solidFill>
                  <a:srgbClr val="404040"/>
                </a:solidFill>
                <a:latin typeface="Colfax" panose="020B0304000000010002" pitchFamily="34" charset="0"/>
                <a:cs typeface="Segoe UI" panose="020B0502040204020203" pitchFamily="34" charset="0"/>
              </a:rPr>
              <a:t>People experiencing </a:t>
            </a:r>
            <a:r>
              <a:rPr lang="en-US" sz="1300" b="1" spc="0" dirty="0">
                <a:solidFill>
                  <a:srgbClr val="404040"/>
                </a:solidFill>
                <a:latin typeface="Colfax" panose="020B0304000000010002" pitchFamily="34" charset="0"/>
                <a:cs typeface="Segoe UI" panose="020B0502040204020203" pitchFamily="34" charset="0"/>
              </a:rPr>
              <a:t>domestic or intimate partner violence </a:t>
            </a:r>
            <a:r>
              <a:rPr lang="en-US" sz="1300" spc="0" dirty="0">
                <a:solidFill>
                  <a:srgbClr val="404040"/>
                </a:solidFill>
                <a:latin typeface="Colfax" panose="020B0304000000010002" pitchFamily="34" charset="0"/>
                <a:cs typeface="Segoe UI" panose="020B0502040204020203" pitchFamily="34" charset="0"/>
              </a:rPr>
              <a:t>can have a variety of acute housing needs. For example, they might need to get out of a lease or change a lease to be able to leave an abuser. Or their landlord might try to evict them for a reason connected to the abuse they are experiencing. These reasons include:</a:t>
            </a:r>
          </a:p>
        </p:txBody>
      </p:sp>
      <p:pic>
        <p:nvPicPr>
          <p:cNvPr id="9" name="Picture 8">
            <a:extLst>
              <a:ext uri="{FF2B5EF4-FFF2-40B4-BE49-F238E27FC236}">
                <a16:creationId xmlns:a16="http://schemas.microsoft.com/office/drawing/2014/main" id="{D70504EB-ED85-DB2B-10AF-8C75232CDA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79860" y="3007766"/>
            <a:ext cx="635697" cy="635248"/>
          </a:xfrm>
          <a:prstGeom prst="rect">
            <a:avLst/>
          </a:prstGeom>
        </p:spPr>
      </p:pic>
      <p:sp>
        <p:nvSpPr>
          <p:cNvPr id="14" name="TextBox 13">
            <a:extLst>
              <a:ext uri="{FF2B5EF4-FFF2-40B4-BE49-F238E27FC236}">
                <a16:creationId xmlns:a16="http://schemas.microsoft.com/office/drawing/2014/main" id="{B96C0317-92EB-D372-75D6-E6360D97F0AA}"/>
              </a:ext>
            </a:extLst>
          </p:cNvPr>
          <p:cNvSpPr txBox="1"/>
          <p:nvPr/>
        </p:nvSpPr>
        <p:spPr>
          <a:xfrm>
            <a:off x="7428510" y="3035406"/>
            <a:ext cx="4284026" cy="579967"/>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Nonpayment: </a:t>
            </a:r>
            <a:r>
              <a:rPr lang="en-US" sz="1300" dirty="0">
                <a:latin typeface="Colfax" panose="020B0304000000010002" pitchFamily="34" charset="0"/>
                <a:cs typeface="Segoe UI" panose="020B0502040204020203" pitchFamily="34" charset="0"/>
              </a:rPr>
              <a:t>A person’s partner is cutting off their access to money and also not paying the rent.</a:t>
            </a:r>
          </a:p>
        </p:txBody>
      </p:sp>
      <p:pic>
        <p:nvPicPr>
          <p:cNvPr id="12" name="Picture 11">
            <a:extLst>
              <a:ext uri="{FF2B5EF4-FFF2-40B4-BE49-F238E27FC236}">
                <a16:creationId xmlns:a16="http://schemas.microsoft.com/office/drawing/2014/main" id="{C9BF4275-DA25-A222-BBCA-3BDA0F72A0F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83429" y="3978969"/>
            <a:ext cx="876872" cy="463691"/>
          </a:xfrm>
          <a:prstGeom prst="rect">
            <a:avLst/>
          </a:prstGeom>
        </p:spPr>
      </p:pic>
      <p:sp>
        <p:nvSpPr>
          <p:cNvPr id="6" name="TextBox 5">
            <a:extLst>
              <a:ext uri="{FF2B5EF4-FFF2-40B4-BE49-F238E27FC236}">
                <a16:creationId xmlns:a16="http://schemas.microsoft.com/office/drawing/2014/main" id="{9C456205-A094-83BC-FE71-2FF08D581B3E}"/>
              </a:ext>
            </a:extLst>
          </p:cNvPr>
          <p:cNvSpPr txBox="1"/>
          <p:nvPr/>
        </p:nvSpPr>
        <p:spPr>
          <a:xfrm>
            <a:off x="7428511" y="3896844"/>
            <a:ext cx="4284027" cy="579967"/>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Noise: </a:t>
            </a:r>
            <a:r>
              <a:rPr lang="en-US" sz="1300" dirty="0">
                <a:latin typeface="Colfax" panose="020B0304000000010002" pitchFamily="34" charset="0"/>
                <a:cs typeface="Segoe UI" panose="020B0502040204020203" pitchFamily="34" charset="0"/>
              </a:rPr>
              <a:t>The verbal and/or physical abuse is loud and people have complained.</a:t>
            </a:r>
          </a:p>
        </p:txBody>
      </p:sp>
      <p:pic>
        <p:nvPicPr>
          <p:cNvPr id="5" name="Picture 4">
            <a:extLst>
              <a:ext uri="{FF2B5EF4-FFF2-40B4-BE49-F238E27FC236}">
                <a16:creationId xmlns:a16="http://schemas.microsoft.com/office/drawing/2014/main" id="{E8AAA2A4-ABA6-543F-A29E-AEF321F0A9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00064" y="4769516"/>
            <a:ext cx="595290" cy="579967"/>
          </a:xfrm>
          <a:prstGeom prst="rect">
            <a:avLst/>
          </a:prstGeom>
        </p:spPr>
      </p:pic>
      <p:sp>
        <p:nvSpPr>
          <p:cNvPr id="3" name="TextBox 2">
            <a:extLst>
              <a:ext uri="{FF2B5EF4-FFF2-40B4-BE49-F238E27FC236}">
                <a16:creationId xmlns:a16="http://schemas.microsoft.com/office/drawing/2014/main" id="{D24A0A3E-605F-8FD7-355F-23A79C395955}"/>
              </a:ext>
            </a:extLst>
          </p:cNvPr>
          <p:cNvSpPr txBox="1"/>
          <p:nvPr/>
        </p:nvSpPr>
        <p:spPr>
          <a:xfrm>
            <a:off x="7428510" y="4769515"/>
            <a:ext cx="4284028" cy="579967"/>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Property Damage: </a:t>
            </a:r>
            <a:r>
              <a:rPr lang="en-US" sz="1300" dirty="0">
                <a:latin typeface="Colfax" panose="020B0304000000010002" pitchFamily="34" charset="0"/>
                <a:cs typeface="Segoe UI" panose="020B0502040204020203" pitchFamily="34" charset="0"/>
              </a:rPr>
              <a:t>The abuser has damaged the rental unit during a domestic violence incident.</a:t>
            </a:r>
          </a:p>
        </p:txBody>
      </p:sp>
      <p:pic>
        <p:nvPicPr>
          <p:cNvPr id="4" name="Picture 3">
            <a:extLst>
              <a:ext uri="{FF2B5EF4-FFF2-40B4-BE49-F238E27FC236}">
                <a16:creationId xmlns:a16="http://schemas.microsoft.com/office/drawing/2014/main" id="{62C9E1A4-9DF7-A0DA-F67B-B3DDDD1F085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320267" y="5672049"/>
            <a:ext cx="575088" cy="644055"/>
          </a:xfrm>
          <a:prstGeom prst="rect">
            <a:avLst/>
          </a:prstGeom>
        </p:spPr>
      </p:pic>
      <p:sp>
        <p:nvSpPr>
          <p:cNvPr id="7" name="TextBox 6">
            <a:extLst>
              <a:ext uri="{FF2B5EF4-FFF2-40B4-BE49-F238E27FC236}">
                <a16:creationId xmlns:a16="http://schemas.microsoft.com/office/drawing/2014/main" id="{C73EDDA1-9629-9619-BA94-79CD8EB88AC1}"/>
              </a:ext>
            </a:extLst>
          </p:cNvPr>
          <p:cNvSpPr txBox="1"/>
          <p:nvPr/>
        </p:nvSpPr>
        <p:spPr>
          <a:xfrm>
            <a:off x="7428509" y="5654658"/>
            <a:ext cx="4284029" cy="579967"/>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Police Presence: </a:t>
            </a:r>
            <a:r>
              <a:rPr lang="en-US" sz="1300" dirty="0">
                <a:latin typeface="Colfax" panose="020B0304000000010002" pitchFamily="34" charset="0"/>
                <a:cs typeface="Segoe UI" panose="020B0502040204020203" pitchFamily="34" charset="0"/>
              </a:rPr>
              <a:t>Police have been called to the rental unit because of a domestic violence incident(s).</a:t>
            </a:r>
          </a:p>
        </p:txBody>
      </p:sp>
    </p:spTree>
    <p:extLst>
      <p:ext uri="{BB962C8B-B14F-4D97-AF65-F5344CB8AC3E}">
        <p14:creationId xmlns:p14="http://schemas.microsoft.com/office/powerpoint/2010/main" val="35265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115E60-8317-1F71-6825-87F616C6946A}"/>
              </a:ext>
            </a:extLst>
          </p:cNvPr>
          <p:cNvSpPr>
            <a:spLocks noGrp="1"/>
          </p:cNvSpPr>
          <p:nvPr>
            <p:ph type="title" idx="4294967295"/>
          </p:nvPr>
        </p:nvSpPr>
        <p:spPr>
          <a:xfrm>
            <a:off x="733648" y="1318301"/>
            <a:ext cx="35087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2EB8C3"/>
                </a:solidFill>
                <a:effectLst/>
                <a:uLnTx/>
                <a:uFillTx/>
                <a:latin typeface="Montserrat" pitchFamily="2" charset="0"/>
                <a:ea typeface="Segoe UI" pitchFamily="34" charset="0"/>
                <a:cs typeface="Segoe UI" pitchFamily="34" charset="0"/>
              </a:rPr>
              <a:t>When It </a:t>
            </a:r>
            <a:r>
              <a:rPr lang="en-US" sz="1600" cap="all" dirty="0">
                <a:solidFill>
                  <a:srgbClr val="2EB8C3"/>
                </a:solidFill>
                <a:latin typeface="Montserrat" pitchFamily="2" charset="0"/>
                <a:ea typeface="Segoe UI" pitchFamily="34" charset="0"/>
                <a:cs typeface="Segoe UI" pitchFamily="34" charset="0"/>
              </a:rPr>
              <a:t>Comes to Housing</a:t>
            </a:r>
            <a:br>
              <a:rPr lang="en-US" sz="2400" cap="all" dirty="0">
                <a:solidFill>
                  <a:srgbClr val="2EB8C3"/>
                </a:solidFill>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Survivors Have Rights</a:t>
            </a:r>
          </a:p>
        </p:txBody>
      </p:sp>
      <p:sp>
        <p:nvSpPr>
          <p:cNvPr id="18" name="TextBox 17">
            <a:extLst>
              <a:ext uri="{FF2B5EF4-FFF2-40B4-BE49-F238E27FC236}">
                <a16:creationId xmlns:a16="http://schemas.microsoft.com/office/drawing/2014/main" id="{B375D775-F7DF-C614-7D8B-4EAEEAAAE200}"/>
              </a:ext>
            </a:extLst>
          </p:cNvPr>
          <p:cNvSpPr txBox="1"/>
          <p:nvPr/>
        </p:nvSpPr>
        <p:spPr>
          <a:xfrm>
            <a:off x="733647" y="2251568"/>
            <a:ext cx="3508744" cy="1330172"/>
          </a:xfrm>
          <a:prstGeom prst="rect">
            <a:avLst/>
          </a:prstGeom>
          <a:noFill/>
        </p:spPr>
        <p:txBody>
          <a:bodyPr wrap="square">
            <a:spAutoFit/>
          </a:bodyPr>
          <a:lstStyle/>
          <a:p>
            <a:pPr rtl="0" fontAlgn="base">
              <a:lnSpc>
                <a:spcPct val="125000"/>
              </a:lnSpc>
              <a:spcBef>
                <a:spcPts val="0"/>
              </a:spcBef>
              <a:spcAft>
                <a:spcPts val="0"/>
              </a:spcAft>
            </a:pPr>
            <a:r>
              <a:rPr lang="en-US" sz="1300" dirty="0">
                <a:latin typeface="Colfax" panose="020B0304000000010002" pitchFamily="34" charset="0"/>
              </a:rPr>
              <a:t>The federal Violence Against Women Act (VAWA) provides some housing protections to </a:t>
            </a:r>
            <a:r>
              <a:rPr lang="en-US" sz="1300" b="1" u="sng" dirty="0">
                <a:latin typeface="Colfax" panose="020B0304000000010002" pitchFamily="34" charset="0"/>
              </a:rPr>
              <a:t>people of all genders</a:t>
            </a:r>
            <a:r>
              <a:rPr lang="en-US" sz="1300" dirty="0">
                <a:latin typeface="Colfax" panose="020B0304000000010002" pitchFamily="34" charset="0"/>
              </a:rPr>
              <a:t> experiencing domestic violence, sexual assault, and/or stalking.</a:t>
            </a:r>
          </a:p>
        </p:txBody>
      </p:sp>
      <p:pic>
        <p:nvPicPr>
          <p:cNvPr id="17" name="Picture 16">
            <a:extLst>
              <a:ext uri="{FF2B5EF4-FFF2-40B4-BE49-F238E27FC236}">
                <a16:creationId xmlns:a16="http://schemas.microsoft.com/office/drawing/2014/main" id="{E24F1AB3-B928-F71C-F291-B8127F64B4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1840" y="4037496"/>
            <a:ext cx="1205571" cy="2820504"/>
          </a:xfrm>
          <a:prstGeom prst="rect">
            <a:avLst/>
          </a:prstGeom>
        </p:spPr>
      </p:pic>
      <p:pic>
        <p:nvPicPr>
          <p:cNvPr id="20" name="Picture 19">
            <a:extLst>
              <a:ext uri="{FF2B5EF4-FFF2-40B4-BE49-F238E27FC236}">
                <a16:creationId xmlns:a16="http://schemas.microsoft.com/office/drawing/2014/main" id="{445A08A8-6CDF-F739-2BB0-8AE5C956AA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41704" y="4037496"/>
            <a:ext cx="1416653" cy="2820504"/>
          </a:xfrm>
          <a:prstGeom prst="rect">
            <a:avLst/>
          </a:prstGeom>
        </p:spPr>
      </p:pic>
      <p:sp>
        <p:nvSpPr>
          <p:cNvPr id="13" name="TextBox 12">
            <a:extLst>
              <a:ext uri="{FF2B5EF4-FFF2-40B4-BE49-F238E27FC236}">
                <a16:creationId xmlns:a16="http://schemas.microsoft.com/office/drawing/2014/main" id="{7E0A1841-207F-3B16-8326-240F6BA2BD0F}"/>
              </a:ext>
            </a:extLst>
          </p:cNvPr>
          <p:cNvSpPr txBox="1"/>
          <p:nvPr/>
        </p:nvSpPr>
        <p:spPr>
          <a:xfrm>
            <a:off x="5324113" y="1061117"/>
            <a:ext cx="5417681" cy="369332"/>
          </a:xfrm>
          <a:prstGeom prst="rect">
            <a:avLst/>
          </a:prstGeom>
          <a:noFill/>
        </p:spPr>
        <p:txBody>
          <a:bodyPr wrap="square">
            <a:spAutoFit/>
          </a:bodyPr>
          <a:lstStyle/>
          <a:p>
            <a:r>
              <a:rPr lang="en-US" dirty="0">
                <a:latin typeface="Colfax" panose="020B0304000000010002" pitchFamily="34" charset="0"/>
              </a:rPr>
              <a:t>These include the right to:</a:t>
            </a:r>
            <a:endParaRPr lang="en-US" dirty="0"/>
          </a:p>
        </p:txBody>
      </p:sp>
      <p:sp>
        <p:nvSpPr>
          <p:cNvPr id="3" name="TextBox 2">
            <a:extLst>
              <a:ext uri="{FF2B5EF4-FFF2-40B4-BE49-F238E27FC236}">
                <a16:creationId xmlns:a16="http://schemas.microsoft.com/office/drawing/2014/main" id="{665DD612-B3DD-B765-F493-F480FAE8222A}"/>
              </a:ext>
            </a:extLst>
          </p:cNvPr>
          <p:cNvSpPr txBox="1"/>
          <p:nvPr/>
        </p:nvSpPr>
        <p:spPr>
          <a:xfrm>
            <a:off x="5324114" y="1569278"/>
            <a:ext cx="5751425" cy="1137812"/>
          </a:xfrm>
          <a:prstGeom prst="rect">
            <a:avLst/>
          </a:prstGeom>
          <a:noFill/>
        </p:spPr>
        <p:txBody>
          <a:bodyPr wrap="square">
            <a:spAutoFit/>
          </a:bodyPr>
          <a:lstStyle/>
          <a:p>
            <a:pPr fontAlgn="base">
              <a:lnSpc>
                <a:spcPct val="125000"/>
              </a:lnSpc>
            </a:pPr>
            <a:r>
              <a:rPr lang="en-US" sz="1600" b="1" dirty="0">
                <a:solidFill>
                  <a:srgbClr val="195D98"/>
                </a:solidFill>
                <a:latin typeface="Colfax" panose="020B0304000000010002" pitchFamily="34" charset="0"/>
              </a:rPr>
              <a:t>Be Treated Fairly</a:t>
            </a:r>
          </a:p>
          <a:p>
            <a:pPr fontAlgn="base">
              <a:lnSpc>
                <a:spcPct val="125000"/>
              </a:lnSpc>
            </a:pPr>
            <a:r>
              <a:rPr lang="en-US" sz="1300" dirty="0">
                <a:latin typeface="Colfax" panose="020B0304000000010002" pitchFamily="34" charset="0"/>
              </a:rPr>
              <a:t>Survivors cannot be denied housing or housing assistance because of their </a:t>
            </a:r>
            <a:r>
              <a:rPr lang="en-US" sz="1300" b="1" dirty="0">
                <a:latin typeface="Colfax" panose="020B0304000000010002" pitchFamily="34" charset="0"/>
              </a:rPr>
              <a:t>eviction record or credit history </a:t>
            </a:r>
            <a:r>
              <a:rPr lang="en-US" sz="1300" dirty="0">
                <a:latin typeface="Colfax" panose="020B0304000000010002" pitchFamily="34" charset="0"/>
              </a:rPr>
              <a:t>related to their abuse or be treated differently by their landlord.</a:t>
            </a:r>
          </a:p>
        </p:txBody>
      </p:sp>
      <p:sp>
        <p:nvSpPr>
          <p:cNvPr id="11" name="TextBox 10">
            <a:extLst>
              <a:ext uri="{FF2B5EF4-FFF2-40B4-BE49-F238E27FC236}">
                <a16:creationId xmlns:a16="http://schemas.microsoft.com/office/drawing/2014/main" id="{6906C40F-7FDB-7F49-8F3F-BFEFC98F7EAD}"/>
              </a:ext>
            </a:extLst>
          </p:cNvPr>
          <p:cNvSpPr txBox="1"/>
          <p:nvPr/>
        </p:nvSpPr>
        <p:spPr>
          <a:xfrm>
            <a:off x="5324115" y="2845919"/>
            <a:ext cx="5751426" cy="1387880"/>
          </a:xfrm>
          <a:prstGeom prst="rect">
            <a:avLst/>
          </a:prstGeom>
          <a:noFill/>
        </p:spPr>
        <p:txBody>
          <a:bodyPr wrap="square">
            <a:spAutoFit/>
          </a:bodyPr>
          <a:lstStyle/>
          <a:p>
            <a:pPr fontAlgn="base">
              <a:lnSpc>
                <a:spcPct val="125000"/>
              </a:lnSpc>
            </a:pPr>
            <a:r>
              <a:rPr lang="en-US" sz="1600" b="1" dirty="0">
                <a:solidFill>
                  <a:srgbClr val="195D98"/>
                </a:solidFill>
                <a:latin typeface="Colfax" panose="020B0304000000010002" pitchFamily="34" charset="0"/>
              </a:rPr>
              <a:t>Move for Safety Reasons</a:t>
            </a:r>
          </a:p>
          <a:p>
            <a:pPr marL="285750" indent="-285750" fontAlgn="base">
              <a:lnSpc>
                <a:spcPct val="125000"/>
              </a:lnSpc>
              <a:buFont typeface="Arial" panose="020B0604020202020204" pitchFamily="34" charset="0"/>
              <a:buChar char="•"/>
            </a:pPr>
            <a:r>
              <a:rPr lang="en-US" sz="1300" dirty="0">
                <a:latin typeface="Colfax" panose="020B0304000000010002" pitchFamily="34" charset="0"/>
              </a:rPr>
              <a:t>A tenant has the right to </a:t>
            </a:r>
            <a:r>
              <a:rPr lang="en-US" sz="1300" b="1" dirty="0">
                <a:latin typeface="Colfax" panose="020B0304000000010002" pitchFamily="34" charset="0"/>
              </a:rPr>
              <a:t>terminate their lease early </a:t>
            </a:r>
            <a:r>
              <a:rPr lang="en-US" sz="1300" dirty="0">
                <a:latin typeface="Colfax" panose="020B0304000000010002" pitchFamily="34" charset="0"/>
              </a:rPr>
              <a:t>if they need to move away from an abuser or stalker.</a:t>
            </a:r>
          </a:p>
          <a:p>
            <a:pPr marL="285750" indent="-285750" fontAlgn="base">
              <a:lnSpc>
                <a:spcPct val="125000"/>
              </a:lnSpc>
              <a:buFont typeface="Arial" panose="020B0604020202020204" pitchFamily="34" charset="0"/>
              <a:buChar char="•"/>
            </a:pPr>
            <a:r>
              <a:rPr lang="en-US" sz="1300" dirty="0">
                <a:latin typeface="Colfax" panose="020B0304000000010002" pitchFamily="34" charset="0"/>
              </a:rPr>
              <a:t>In </a:t>
            </a:r>
            <a:r>
              <a:rPr lang="en-US" sz="1300" b="1" dirty="0">
                <a:latin typeface="Colfax" panose="020B0304000000010002" pitchFamily="34" charset="0"/>
              </a:rPr>
              <a:t>public housing</a:t>
            </a:r>
            <a:r>
              <a:rPr lang="en-US" sz="1300" dirty="0">
                <a:latin typeface="Colfax" panose="020B0304000000010002" pitchFamily="34" charset="0"/>
              </a:rPr>
              <a:t>, a survivor can request an </a:t>
            </a:r>
            <a:r>
              <a:rPr lang="en-US" sz="1300" b="1" dirty="0">
                <a:latin typeface="Colfax" panose="020B0304000000010002" pitchFamily="34" charset="0"/>
              </a:rPr>
              <a:t>emergency transfer </a:t>
            </a:r>
            <a:r>
              <a:rPr lang="en-US" sz="1300" dirty="0">
                <a:latin typeface="Colfax" panose="020B0304000000010002" pitchFamily="34" charset="0"/>
              </a:rPr>
              <a:t>to move into another unit in the same housing program.</a:t>
            </a:r>
          </a:p>
        </p:txBody>
      </p:sp>
      <p:sp>
        <p:nvSpPr>
          <p:cNvPr id="10" name="TextBox 9">
            <a:extLst>
              <a:ext uri="{FF2B5EF4-FFF2-40B4-BE49-F238E27FC236}">
                <a16:creationId xmlns:a16="http://schemas.microsoft.com/office/drawing/2014/main" id="{A54851DC-6E75-D285-3570-B05D97F3EAFC}"/>
              </a:ext>
            </a:extLst>
          </p:cNvPr>
          <p:cNvSpPr txBox="1"/>
          <p:nvPr/>
        </p:nvSpPr>
        <p:spPr>
          <a:xfrm>
            <a:off x="5324112" y="4372628"/>
            <a:ext cx="5751429" cy="1888017"/>
          </a:xfrm>
          <a:prstGeom prst="rect">
            <a:avLst/>
          </a:prstGeom>
          <a:noFill/>
        </p:spPr>
        <p:txBody>
          <a:bodyPr wrap="square">
            <a:spAutoFit/>
          </a:bodyPr>
          <a:lstStyle/>
          <a:p>
            <a:pPr fontAlgn="base">
              <a:lnSpc>
                <a:spcPct val="125000"/>
              </a:lnSpc>
            </a:pPr>
            <a:r>
              <a:rPr lang="en-US" sz="1600" b="1" dirty="0">
                <a:solidFill>
                  <a:srgbClr val="195D98"/>
                </a:solidFill>
                <a:latin typeface="Colfax" panose="020B0304000000010002" pitchFamily="34" charset="0"/>
              </a:rPr>
              <a:t>NOT Be Evicted Because of the Actions of an Abuser</a:t>
            </a:r>
          </a:p>
          <a:p>
            <a:pPr fontAlgn="base">
              <a:lnSpc>
                <a:spcPct val="125000"/>
              </a:lnSpc>
            </a:pPr>
            <a:r>
              <a:rPr lang="en-US" sz="1300" dirty="0">
                <a:latin typeface="Colfax" panose="020B0304000000010002" pitchFamily="34" charset="0"/>
              </a:rPr>
              <a:t>If a landlord tries to evict a survivor for a reason </a:t>
            </a:r>
            <a:r>
              <a:rPr lang="en-US" sz="1300" b="1" dirty="0">
                <a:latin typeface="Colfax" panose="020B0304000000010002" pitchFamily="34" charset="0"/>
              </a:rPr>
              <a:t>related to domestic violence </a:t>
            </a:r>
            <a:r>
              <a:rPr lang="en-US" sz="1300" dirty="0">
                <a:latin typeface="Colfax" panose="020B0304000000010002" pitchFamily="34" charset="0"/>
              </a:rPr>
              <a:t>(e.g., noise, property damage), the survivor can potentially:</a:t>
            </a:r>
          </a:p>
          <a:p>
            <a:pPr marL="285750" indent="-285750" fontAlgn="base">
              <a:lnSpc>
                <a:spcPct val="125000"/>
              </a:lnSpc>
              <a:buFont typeface="Arial" panose="020B0604020202020204" pitchFamily="34" charset="0"/>
              <a:buChar char="•"/>
            </a:pPr>
            <a:r>
              <a:rPr lang="en-US" sz="1300" dirty="0">
                <a:latin typeface="Colfax" panose="020B0304000000010002" pitchFamily="34" charset="0"/>
              </a:rPr>
              <a:t>Get an </a:t>
            </a:r>
            <a:r>
              <a:rPr lang="en-US" sz="1300" b="1" dirty="0">
                <a:latin typeface="Colfax" panose="020B0304000000010002" pitchFamily="34" charset="0"/>
              </a:rPr>
              <a:t>eviction case dismissed </a:t>
            </a:r>
            <a:r>
              <a:rPr lang="en-US" sz="1300" dirty="0">
                <a:latin typeface="Colfax" panose="020B0304000000010002" pitchFamily="34" charset="0"/>
              </a:rPr>
              <a:t>and stay in the unit;</a:t>
            </a:r>
          </a:p>
          <a:p>
            <a:pPr marL="285750" indent="-285750" fontAlgn="base">
              <a:lnSpc>
                <a:spcPct val="125000"/>
              </a:lnSpc>
              <a:buFont typeface="Arial" panose="020B0604020202020204" pitchFamily="34" charset="0"/>
              <a:buChar char="•"/>
            </a:pPr>
            <a:r>
              <a:rPr lang="en-US" sz="1300" b="1" dirty="0">
                <a:latin typeface="Colfax" panose="020B0304000000010002" pitchFamily="34" charset="0"/>
              </a:rPr>
              <a:t>Change the lease </a:t>
            </a:r>
            <a:r>
              <a:rPr lang="en-US" sz="1300" dirty="0">
                <a:latin typeface="Colfax" panose="020B0304000000010002" pitchFamily="34" charset="0"/>
              </a:rPr>
              <a:t>so the abuser moves out and the survivor stays (harder to do if the abuser is the only name on the lease); or </a:t>
            </a:r>
          </a:p>
          <a:p>
            <a:pPr marL="285750" indent="-285750" fontAlgn="base">
              <a:lnSpc>
                <a:spcPct val="125000"/>
              </a:lnSpc>
              <a:buFont typeface="Arial" panose="020B0604020202020204" pitchFamily="34" charset="0"/>
              <a:buChar char="•"/>
            </a:pPr>
            <a:r>
              <a:rPr lang="en-US" sz="1300" b="1" dirty="0">
                <a:latin typeface="Colfax" panose="020B0304000000010002" pitchFamily="34" charset="0"/>
              </a:rPr>
              <a:t>Terminate the lease early</a:t>
            </a:r>
            <a:r>
              <a:rPr lang="en-US" sz="1300" dirty="0">
                <a:latin typeface="Colfax" panose="020B0304000000010002" pitchFamily="34" charset="0"/>
              </a:rPr>
              <a:t> without having to pay penalties and move.</a:t>
            </a:r>
          </a:p>
        </p:txBody>
      </p:sp>
    </p:spTree>
    <p:extLst>
      <p:ext uri="{BB962C8B-B14F-4D97-AF65-F5344CB8AC3E}">
        <p14:creationId xmlns:p14="http://schemas.microsoft.com/office/powerpoint/2010/main" val="289033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childTnLst>
                                    <p:set>
                                      <p:cBhvr>
                                        <p:cTn id="14" dur="indefinite"/>
                                        <p:tgtEl>
                                          <p:spTgt spid="3"/>
                                        </p:tgtEl>
                                        <p:attrNameLst>
                                          <p:attrName>style.opacity</p:attrName>
                                        </p:attrNameLst>
                                      </p:cBhvr>
                                      <p:to>
                                        <p:strVal val="0.5"/>
                                      </p:to>
                                    </p:set>
                                    <p:animEffect filter="image" prLst="opacity: 0.5">
                                      <p:cBhvr rctx="IE">
                                        <p:cTn id="15" dur="indefinite"/>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childTnLst>
                                    <p:set>
                                      <p:cBhvr>
                                        <p:cTn id="22" dur="indefinite"/>
                                        <p:tgtEl>
                                          <p:spTgt spid="11"/>
                                        </p:tgtEl>
                                        <p:attrNameLst>
                                          <p:attrName>style.opacity</p:attrName>
                                        </p:attrNameLst>
                                      </p:cBhvr>
                                      <p:to>
                                        <p:strVal val="0.5"/>
                                      </p:to>
                                    </p:set>
                                    <p:animEffect filter="image" prLst="opacity: 0.5">
                                      <p:cBhvr rctx="IE">
                                        <p:cTn id="23" dur="indefinite"/>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3" grpId="1"/>
      <p:bldP spid="11" grpId="0"/>
      <p:bldP spid="11"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14713-DB66-FD1B-4C9E-0162F3A76613}"/>
              </a:ext>
            </a:extLst>
          </p:cNvPr>
          <p:cNvSpPr>
            <a:spLocks noGrp="1"/>
          </p:cNvSpPr>
          <p:nvPr>
            <p:ph type="title" idx="4294967295"/>
          </p:nvPr>
        </p:nvSpPr>
        <p:spPr>
          <a:xfrm>
            <a:off x="927193" y="1373910"/>
            <a:ext cx="837629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2EB8C3"/>
                </a:solidFill>
                <a:effectLst/>
                <a:uLnTx/>
                <a:uFillTx/>
                <a:latin typeface="Montserrat" pitchFamily="2" charset="0"/>
                <a:ea typeface="Segoe UI" pitchFamily="34" charset="0"/>
                <a:cs typeface="Segoe UI" pitchFamily="34" charset="0"/>
              </a:rPr>
              <a:t>When people are experiencing DOMESTIC VIOLENCE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You’ll Probably Spot Their Housing Issues First</a:t>
            </a:r>
          </a:p>
        </p:txBody>
      </p:sp>
      <p:sp>
        <p:nvSpPr>
          <p:cNvPr id="18" name="TextBox 17">
            <a:extLst>
              <a:ext uri="{FF2B5EF4-FFF2-40B4-BE49-F238E27FC236}">
                <a16:creationId xmlns:a16="http://schemas.microsoft.com/office/drawing/2014/main" id="{B375D775-F7DF-C614-7D8B-4EAEEAAAE200}"/>
              </a:ext>
            </a:extLst>
          </p:cNvPr>
          <p:cNvSpPr txBox="1"/>
          <p:nvPr/>
        </p:nvSpPr>
        <p:spPr>
          <a:xfrm>
            <a:off x="927194" y="2220010"/>
            <a:ext cx="8376294" cy="830035"/>
          </a:xfrm>
          <a:prstGeom prst="rect">
            <a:avLst/>
          </a:prstGeom>
          <a:noFill/>
        </p:spPr>
        <p:txBody>
          <a:bodyPr wrap="square">
            <a:spAutoFit/>
          </a:bodyPr>
          <a:lstStyle/>
          <a:p>
            <a:pPr rtl="0" fontAlgn="base">
              <a:lnSpc>
                <a:spcPct val="125000"/>
              </a:lnSpc>
              <a:spcBef>
                <a:spcPts val="0"/>
              </a:spcBef>
              <a:spcAft>
                <a:spcPts val="0"/>
              </a:spcAft>
            </a:pPr>
            <a:r>
              <a:rPr lang="en-US" sz="1300" dirty="0">
                <a:latin typeface="Colfax" panose="020B0304000000010002" pitchFamily="34" charset="0"/>
              </a:rPr>
              <a:t>People experiencing domestic violence </a:t>
            </a:r>
            <a:r>
              <a:rPr lang="en-US" sz="1300" b="1" dirty="0">
                <a:latin typeface="Colfax" panose="020B0304000000010002" pitchFamily="34" charset="0"/>
              </a:rPr>
              <a:t>are NOT likely to disclose that information </a:t>
            </a:r>
            <a:r>
              <a:rPr lang="en-US" sz="1300" dirty="0">
                <a:latin typeface="Colfax" panose="020B0304000000010002" pitchFamily="34" charset="0"/>
              </a:rPr>
              <a:t>during a healthcare visit. They are much more likely to hint at problems with their housing. And they would likely </a:t>
            </a:r>
            <a:r>
              <a:rPr lang="en-US" sz="1300" b="1" dirty="0">
                <a:latin typeface="Colfax" panose="020B0304000000010002" pitchFamily="34" charset="0"/>
              </a:rPr>
              <a:t>present with the same “symptoms” of eviction risk </a:t>
            </a:r>
            <a:r>
              <a:rPr lang="en-US" sz="1300" dirty="0">
                <a:latin typeface="Colfax" panose="020B0304000000010002" pitchFamily="34" charset="0"/>
              </a:rPr>
              <a:t>that someone not experiencing domestic violence would.</a:t>
            </a:r>
          </a:p>
        </p:txBody>
      </p:sp>
      <p:sp>
        <p:nvSpPr>
          <p:cNvPr id="6" name="Shape 2553">
            <a:extLst>
              <a:ext uri="{FF2B5EF4-FFF2-40B4-BE49-F238E27FC236}">
                <a16:creationId xmlns:a16="http://schemas.microsoft.com/office/drawing/2014/main" id="{DB8875ED-E35F-967E-1618-E4F1BFE332A5}"/>
              </a:ext>
              <a:ext uri="{C183D7F6-B498-43B3-948B-1728B52AA6E4}">
                <adec:decorative xmlns:adec="http://schemas.microsoft.com/office/drawing/2017/decorative" val="1"/>
              </a:ext>
            </a:extLst>
          </p:cNvPr>
          <p:cNvSpPr/>
          <p:nvPr/>
        </p:nvSpPr>
        <p:spPr>
          <a:xfrm>
            <a:off x="1113936" y="3372221"/>
            <a:ext cx="546894" cy="497176"/>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 name="TextBox 1">
            <a:extLst>
              <a:ext uri="{FF2B5EF4-FFF2-40B4-BE49-F238E27FC236}">
                <a16:creationId xmlns:a16="http://schemas.microsoft.com/office/drawing/2014/main" id="{BF138C8F-B209-61E9-238C-20A89CFFD043}"/>
              </a:ext>
            </a:extLst>
          </p:cNvPr>
          <p:cNvSpPr txBox="1"/>
          <p:nvPr/>
        </p:nvSpPr>
        <p:spPr>
          <a:xfrm>
            <a:off x="1924493" y="3402063"/>
            <a:ext cx="2211572" cy="338554"/>
          </a:xfrm>
          <a:prstGeom prst="rect">
            <a:avLst/>
          </a:prstGeom>
          <a:noFill/>
        </p:spPr>
        <p:txBody>
          <a:bodyPr wrap="square">
            <a:spAutoFit/>
          </a:bodyPr>
          <a:lstStyle/>
          <a:p>
            <a:pPr rtl="0" fontAlgn="base">
              <a:spcBef>
                <a:spcPts val="0"/>
              </a:spcBef>
              <a:spcAft>
                <a:spcPts val="0"/>
              </a:spcAft>
            </a:pPr>
            <a:r>
              <a:rPr lang="en-US" sz="1600" b="1" dirty="0">
                <a:solidFill>
                  <a:srgbClr val="195D98"/>
                </a:solidFill>
                <a:latin typeface="Colfax" panose="020B0304000000010002" pitchFamily="34" charset="0"/>
              </a:rPr>
              <a:t>Things to Listen For:</a:t>
            </a:r>
          </a:p>
        </p:txBody>
      </p:sp>
      <p:sp>
        <p:nvSpPr>
          <p:cNvPr id="9" name="TextBox 8">
            <a:extLst>
              <a:ext uri="{FF2B5EF4-FFF2-40B4-BE49-F238E27FC236}">
                <a16:creationId xmlns:a16="http://schemas.microsoft.com/office/drawing/2014/main" id="{78998E69-2116-4B2A-8F96-92CD6D533CEC}"/>
              </a:ext>
            </a:extLst>
          </p:cNvPr>
          <p:cNvSpPr txBox="1"/>
          <p:nvPr/>
        </p:nvSpPr>
        <p:spPr>
          <a:xfrm>
            <a:off x="1924493" y="3806228"/>
            <a:ext cx="3125972" cy="2108269"/>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“I haven’t been sleeping at home.”</a:t>
            </a:r>
          </a:p>
          <a:p>
            <a:pPr marL="285750" indent="-285750" rtl="0" fontAlgn="base">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“I had to take my kids to my mom’s place.”</a:t>
            </a:r>
          </a:p>
          <a:p>
            <a:pPr marL="285750" indent="-285750" rtl="0" fontAlgn="base">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“I have to look for new housing.”</a:t>
            </a:r>
          </a:p>
          <a:p>
            <a:pPr marL="285750" indent="-285750" rtl="0" fontAlgn="base">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“I’m being evicted.”</a:t>
            </a:r>
          </a:p>
          <a:p>
            <a:pPr marL="285750" indent="-285750" rtl="0" fontAlgn="base">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fontAlgn="base">
              <a:buFont typeface="Arial" panose="020B0604020202020204" pitchFamily="34" charset="0"/>
              <a:buChar char="•"/>
            </a:pPr>
            <a:r>
              <a:rPr lang="en-US" sz="1300" dirty="0">
                <a:latin typeface="Colfax" panose="020B0304000000010002" pitchFamily="34" charset="0"/>
              </a:rPr>
              <a:t>“I don’t feel safe at home.”</a:t>
            </a:r>
          </a:p>
          <a:p>
            <a:pPr marL="285750" indent="-285750" rtl="0" fontAlgn="base">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“My landlord isn’t listening to me.”</a:t>
            </a:r>
          </a:p>
        </p:txBody>
      </p:sp>
      <p:sp>
        <p:nvSpPr>
          <p:cNvPr id="8" name="Shape 2557">
            <a:extLst>
              <a:ext uri="{FF2B5EF4-FFF2-40B4-BE49-F238E27FC236}">
                <a16:creationId xmlns:a16="http://schemas.microsoft.com/office/drawing/2014/main" id="{868CA772-D3B2-2CF3-794C-B5751111418E}"/>
              </a:ext>
              <a:ext uri="{C183D7F6-B498-43B3-948B-1728B52AA6E4}">
                <adec:decorative xmlns:adec="http://schemas.microsoft.com/office/drawing/2017/decorative" val="1"/>
              </a:ext>
            </a:extLst>
          </p:cNvPr>
          <p:cNvSpPr/>
          <p:nvPr/>
        </p:nvSpPr>
        <p:spPr>
          <a:xfrm>
            <a:off x="6055341" y="3344606"/>
            <a:ext cx="552405" cy="552405"/>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TextBox 9">
            <a:extLst>
              <a:ext uri="{FF2B5EF4-FFF2-40B4-BE49-F238E27FC236}">
                <a16:creationId xmlns:a16="http://schemas.microsoft.com/office/drawing/2014/main" id="{EEFD2FD6-D348-AF37-7CE2-296210E51F30}"/>
              </a:ext>
            </a:extLst>
          </p:cNvPr>
          <p:cNvSpPr txBox="1"/>
          <p:nvPr/>
        </p:nvSpPr>
        <p:spPr>
          <a:xfrm>
            <a:off x="6893861" y="3402063"/>
            <a:ext cx="3632378" cy="338554"/>
          </a:xfrm>
          <a:prstGeom prst="rect">
            <a:avLst/>
          </a:prstGeom>
          <a:noFill/>
        </p:spPr>
        <p:txBody>
          <a:bodyPr wrap="square">
            <a:spAutoFit/>
          </a:bodyPr>
          <a:lstStyle/>
          <a:p>
            <a:pPr rtl="0" fontAlgn="base">
              <a:spcBef>
                <a:spcPts val="0"/>
              </a:spcBef>
              <a:spcAft>
                <a:spcPts val="0"/>
              </a:spcAft>
            </a:pPr>
            <a:r>
              <a:rPr lang="en-US" sz="1600" b="1" dirty="0">
                <a:solidFill>
                  <a:srgbClr val="195D98"/>
                </a:solidFill>
                <a:latin typeface="Colfax" panose="020B0304000000010002" pitchFamily="34" charset="0"/>
              </a:rPr>
              <a:t>Follow-up Questions to Ask:</a:t>
            </a:r>
          </a:p>
        </p:txBody>
      </p:sp>
      <p:sp>
        <p:nvSpPr>
          <p:cNvPr id="7" name="TextBox 6">
            <a:extLst>
              <a:ext uri="{FF2B5EF4-FFF2-40B4-BE49-F238E27FC236}">
                <a16:creationId xmlns:a16="http://schemas.microsoft.com/office/drawing/2014/main" id="{0C9AC47D-DF85-E9DE-7751-500DB69A670E}"/>
              </a:ext>
            </a:extLst>
          </p:cNvPr>
          <p:cNvSpPr txBox="1"/>
          <p:nvPr/>
        </p:nvSpPr>
        <p:spPr>
          <a:xfrm>
            <a:off x="6923978" y="3806213"/>
            <a:ext cx="3655426" cy="1138773"/>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Why aren’t you sleeping at home?</a:t>
            </a:r>
          </a:p>
          <a:p>
            <a:pPr marL="285750" indent="-285750" rtl="0" fontAlgn="base">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Why are you looking for new housing?</a:t>
            </a:r>
          </a:p>
          <a:p>
            <a:pPr marL="285750" indent="-285750" rtl="0" fontAlgn="base">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Have you received any paperwork from your landlord or the court?</a:t>
            </a:r>
          </a:p>
        </p:txBody>
      </p:sp>
    </p:spTree>
    <p:extLst>
      <p:ext uri="{BB962C8B-B14F-4D97-AF65-F5344CB8AC3E}">
        <p14:creationId xmlns:p14="http://schemas.microsoft.com/office/powerpoint/2010/main" val="309796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9" grpId="0"/>
      <p:bldP spid="8" grpId="0" animBg="1"/>
      <p:bldP spid="1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F4CC652-BEA8-41DB-AF4C-9A0E28D38233}"/>
              </a:ext>
            </a:extLst>
          </p:cNvPr>
          <p:cNvSpPr>
            <a:spLocks noGrp="1"/>
          </p:cNvSpPr>
          <p:nvPr>
            <p:ph type="title" idx="4294967295"/>
          </p:nvPr>
        </p:nvSpPr>
        <p:spPr>
          <a:xfrm>
            <a:off x="649799" y="1254701"/>
            <a:ext cx="560955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cap="all" dirty="0">
                <a:solidFill>
                  <a:srgbClr val="2EB8C3"/>
                </a:solidFill>
                <a:latin typeface="Montserrat" pitchFamily="2" charset="0"/>
                <a:ea typeface="Segoe UI" pitchFamily="34" charset="0"/>
                <a:cs typeface="Segoe UI" pitchFamily="34" charset="0"/>
              </a:rPr>
              <a:t>DOMESTIC VIOLENCE &amp; HOUSING</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Need to Know</a:t>
            </a:r>
          </a:p>
        </p:txBody>
      </p:sp>
      <p:sp>
        <p:nvSpPr>
          <p:cNvPr id="6" name="Oval 5">
            <a:extLst>
              <a:ext uri="{C183D7F6-B498-43B3-948B-1728B52AA6E4}">
                <adec:decorative xmlns:adec="http://schemas.microsoft.com/office/drawing/2017/decorative" val="1"/>
              </a:ext>
            </a:extLst>
          </p:cNvPr>
          <p:cNvSpPr/>
          <p:nvPr/>
        </p:nvSpPr>
        <p:spPr>
          <a:xfrm>
            <a:off x="986045" y="2434355"/>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1117259" y="2510677"/>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1</a:t>
            </a:r>
            <a:endParaRPr lang="en-US" dirty="0">
              <a:solidFill>
                <a:schemeClr val="bg1"/>
              </a:solidFill>
              <a:latin typeface="Colfax" panose="020B0304000000010002"/>
              <a:ea typeface="Segoe UI" pitchFamily="34" charset="0"/>
              <a:cs typeface="Segoe UI" pitchFamily="34" charset="0"/>
            </a:endParaRPr>
          </a:p>
        </p:txBody>
      </p:sp>
      <p:sp>
        <p:nvSpPr>
          <p:cNvPr id="23" name="TextBox 22">
            <a:extLst>
              <a:ext uri="{FF2B5EF4-FFF2-40B4-BE49-F238E27FC236}">
                <a16:creationId xmlns:a16="http://schemas.microsoft.com/office/drawing/2014/main" id="{40315782-840F-4757-9F80-9F7BDA600046}"/>
              </a:ext>
            </a:extLst>
          </p:cNvPr>
          <p:cNvSpPr txBox="1"/>
          <p:nvPr/>
        </p:nvSpPr>
        <p:spPr>
          <a:xfrm>
            <a:off x="1964422" y="2413752"/>
            <a:ext cx="4213093" cy="1080104"/>
          </a:xfrm>
          <a:prstGeom prst="rect">
            <a:avLst/>
          </a:prstGeom>
          <a:noFill/>
        </p:spPr>
        <p:txBody>
          <a:bodyPr wrap="square">
            <a:spAutoFit/>
          </a:bodyPr>
          <a:lstStyle/>
          <a:p>
            <a:pPr fontAlgn="base">
              <a:lnSpc>
                <a:spcPct val="125000"/>
              </a:lnSpc>
            </a:pPr>
            <a:r>
              <a:rPr lang="en-US" sz="1300" dirty="0">
                <a:latin typeface="Colfax" panose="020B0304000000010002" pitchFamily="34" charset="0"/>
              </a:rPr>
              <a:t>For both safety and psychological reasons, survivors are </a:t>
            </a:r>
            <a:r>
              <a:rPr lang="en-US" sz="1300" b="1" dirty="0">
                <a:latin typeface="Colfax" panose="020B0304000000010002" pitchFamily="34" charset="0"/>
              </a:rPr>
              <a:t>unlikely to disclose their abuse. Focus on screening for eviction risk </a:t>
            </a:r>
            <a:r>
              <a:rPr lang="en-US" sz="1300" dirty="0">
                <a:latin typeface="Colfax" panose="020B0304000000010002" pitchFamily="34" charset="0"/>
              </a:rPr>
              <a:t>the same way you would with any patient.</a:t>
            </a:r>
            <a:endParaRPr lang="en-US" sz="1300" dirty="0">
              <a:solidFill>
                <a:srgbClr val="404040"/>
              </a:solidFill>
              <a:latin typeface="Colfax" panose="020B0304000000010002"/>
              <a:cs typeface="Segoe UI" panose="020B0502040204020203" pitchFamily="34" charset="0"/>
            </a:endParaRPr>
          </a:p>
        </p:txBody>
      </p:sp>
      <p:sp>
        <p:nvSpPr>
          <p:cNvPr id="38" name="Oval 37">
            <a:extLst>
              <a:ext uri="{FF2B5EF4-FFF2-40B4-BE49-F238E27FC236}">
                <a16:creationId xmlns:a16="http://schemas.microsoft.com/office/drawing/2014/main" id="{DEB03A60-872D-E97C-57E7-2CA678122480}"/>
              </a:ext>
              <a:ext uri="{C183D7F6-B498-43B3-948B-1728B52AA6E4}">
                <adec:decorative xmlns:adec="http://schemas.microsoft.com/office/drawing/2017/decorative" val="1"/>
              </a:ext>
            </a:extLst>
          </p:cNvPr>
          <p:cNvSpPr/>
          <p:nvPr/>
        </p:nvSpPr>
        <p:spPr>
          <a:xfrm>
            <a:off x="987971" y="3861578"/>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Rectangle 38">
            <a:extLst>
              <a:ext uri="{FF2B5EF4-FFF2-40B4-BE49-F238E27FC236}">
                <a16:creationId xmlns:a16="http://schemas.microsoft.com/office/drawing/2014/main" id="{FE329B05-3BE1-6840-254D-DCB15996271E}"/>
              </a:ext>
            </a:extLst>
          </p:cNvPr>
          <p:cNvSpPr/>
          <p:nvPr/>
        </p:nvSpPr>
        <p:spPr>
          <a:xfrm>
            <a:off x="1119185" y="3948060"/>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2</a:t>
            </a:r>
            <a:endParaRPr lang="en-US" dirty="0">
              <a:solidFill>
                <a:schemeClr val="bg1"/>
              </a:solidFill>
              <a:latin typeface="Colfax" panose="020B0304000000010002"/>
              <a:ea typeface="Segoe UI" pitchFamily="34" charset="0"/>
              <a:cs typeface="Segoe UI" pitchFamily="34" charset="0"/>
            </a:endParaRPr>
          </a:p>
        </p:txBody>
      </p:sp>
      <p:sp>
        <p:nvSpPr>
          <p:cNvPr id="8" name="TextBox 7">
            <a:extLst>
              <a:ext uri="{FF2B5EF4-FFF2-40B4-BE49-F238E27FC236}">
                <a16:creationId xmlns:a16="http://schemas.microsoft.com/office/drawing/2014/main" id="{9FA48E0F-7CCA-17C0-CB48-5CAB9D1E79DB}"/>
              </a:ext>
            </a:extLst>
          </p:cNvPr>
          <p:cNvSpPr txBox="1"/>
          <p:nvPr/>
        </p:nvSpPr>
        <p:spPr>
          <a:xfrm>
            <a:off x="1964422" y="3822226"/>
            <a:ext cx="4213093" cy="1080104"/>
          </a:xfrm>
          <a:prstGeom prst="rect">
            <a:avLst/>
          </a:prstGeom>
          <a:noFill/>
        </p:spPr>
        <p:txBody>
          <a:bodyPr wrap="square">
            <a:spAutoFit/>
          </a:bodyPr>
          <a:lstStyle/>
          <a:p>
            <a:pPr fontAlgn="base">
              <a:lnSpc>
                <a:spcPct val="125000"/>
              </a:lnSpc>
            </a:pPr>
            <a:r>
              <a:rPr lang="en-US" sz="1300" dirty="0">
                <a:latin typeface="Colfax" panose="020B0304000000010002" pitchFamily="34" charset="0"/>
              </a:rPr>
              <a:t>If a landlord has initiated eviction proceedings, the legal process is the same regardless of the situation. However, </a:t>
            </a:r>
            <a:r>
              <a:rPr lang="en-US" sz="1300" b="1" dirty="0">
                <a:latin typeface="Colfax" panose="020B0304000000010002" pitchFamily="34" charset="0"/>
              </a:rPr>
              <a:t>the eviction defense is often stronger </a:t>
            </a:r>
            <a:r>
              <a:rPr lang="en-US" sz="1300" dirty="0">
                <a:latin typeface="Colfax" panose="020B0304000000010002" pitchFamily="34" charset="0"/>
              </a:rPr>
              <a:t>where domestic violence can be documented.</a:t>
            </a:r>
            <a:endParaRPr lang="en-US" sz="1300" dirty="0">
              <a:solidFill>
                <a:srgbClr val="404040"/>
              </a:solidFill>
              <a:latin typeface="Colfax" panose="020B0304000000010002"/>
              <a:cs typeface="Segoe UI" panose="020B0502040204020203" pitchFamily="34" charset="0"/>
            </a:endParaRPr>
          </a:p>
        </p:txBody>
      </p:sp>
      <p:sp>
        <p:nvSpPr>
          <p:cNvPr id="41" name="Oval 40">
            <a:extLst>
              <a:ext uri="{FF2B5EF4-FFF2-40B4-BE49-F238E27FC236}">
                <a16:creationId xmlns:a16="http://schemas.microsoft.com/office/drawing/2014/main" id="{BF5BAA91-7C80-3F86-E66B-EE4F477CD1FA}"/>
              </a:ext>
              <a:ext uri="{C183D7F6-B498-43B3-948B-1728B52AA6E4}">
                <adec:decorative xmlns:adec="http://schemas.microsoft.com/office/drawing/2017/decorative" val="1"/>
              </a:ext>
            </a:extLst>
          </p:cNvPr>
          <p:cNvSpPr/>
          <p:nvPr/>
        </p:nvSpPr>
        <p:spPr>
          <a:xfrm>
            <a:off x="976399" y="5292212"/>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Rectangle 41">
            <a:extLst>
              <a:ext uri="{FF2B5EF4-FFF2-40B4-BE49-F238E27FC236}">
                <a16:creationId xmlns:a16="http://schemas.microsoft.com/office/drawing/2014/main" id="{29234435-F224-08B6-BB9E-DC4556BE584E}"/>
              </a:ext>
            </a:extLst>
          </p:cNvPr>
          <p:cNvSpPr/>
          <p:nvPr/>
        </p:nvSpPr>
        <p:spPr>
          <a:xfrm>
            <a:off x="1117773" y="5388854"/>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3</a:t>
            </a:r>
            <a:endParaRPr lang="en-US" sz="2400" dirty="0">
              <a:solidFill>
                <a:schemeClr val="bg1"/>
              </a:solidFill>
              <a:latin typeface="Colfax" panose="020B0304000000010002"/>
              <a:ea typeface="Segoe UI" pitchFamily="34" charset="0"/>
              <a:cs typeface="Segoe UI" pitchFamily="34" charset="0"/>
            </a:endParaRPr>
          </a:p>
        </p:txBody>
      </p:sp>
      <p:sp>
        <p:nvSpPr>
          <p:cNvPr id="10" name="TextBox 9">
            <a:extLst>
              <a:ext uri="{FF2B5EF4-FFF2-40B4-BE49-F238E27FC236}">
                <a16:creationId xmlns:a16="http://schemas.microsoft.com/office/drawing/2014/main" id="{AF455132-C50A-9939-3826-EF995986583C}"/>
              </a:ext>
            </a:extLst>
          </p:cNvPr>
          <p:cNvSpPr txBox="1"/>
          <p:nvPr/>
        </p:nvSpPr>
        <p:spPr>
          <a:xfrm>
            <a:off x="1964422" y="5283460"/>
            <a:ext cx="4213093" cy="830035"/>
          </a:xfrm>
          <a:prstGeom prst="rect">
            <a:avLst/>
          </a:prstGeom>
          <a:noFill/>
        </p:spPr>
        <p:txBody>
          <a:bodyPr wrap="square">
            <a:spAutoFit/>
          </a:bodyPr>
          <a:lstStyle/>
          <a:p>
            <a:pPr fontAlgn="base">
              <a:lnSpc>
                <a:spcPct val="125000"/>
              </a:lnSpc>
            </a:pPr>
            <a:r>
              <a:rPr lang="en-US" sz="1300" dirty="0">
                <a:latin typeface="Colfax" panose="020B0304000000010002" pitchFamily="34" charset="0"/>
              </a:rPr>
              <a:t>Survivors have rights no matter where they live, but enforcement of those rights looks different in </a:t>
            </a:r>
            <a:r>
              <a:rPr lang="en-US" sz="1300" b="1" dirty="0">
                <a:latin typeface="Colfax" panose="020B0304000000010002" pitchFamily="34" charset="0"/>
              </a:rPr>
              <a:t>private and public housing</a:t>
            </a:r>
            <a:r>
              <a:rPr lang="en-US" sz="1300" dirty="0">
                <a:latin typeface="Colfax" panose="020B0304000000010002" pitchFamily="34" charset="0"/>
              </a:rPr>
              <a:t>.</a:t>
            </a:r>
            <a:endParaRPr lang="en-US" sz="1300" dirty="0">
              <a:solidFill>
                <a:srgbClr val="404040"/>
              </a:solidFill>
              <a:latin typeface="Colfax" panose="020B0304000000010002"/>
              <a:cs typeface="Segoe UI" panose="020B0502040204020203" pitchFamily="34" charset="0"/>
            </a:endParaRPr>
          </a:p>
        </p:txBody>
      </p:sp>
      <p:sp>
        <p:nvSpPr>
          <p:cNvPr id="5" name="Arrow: Right 4">
            <a:extLst>
              <a:ext uri="{FF2B5EF4-FFF2-40B4-BE49-F238E27FC236}">
                <a16:creationId xmlns:a16="http://schemas.microsoft.com/office/drawing/2014/main" id="{2FAA8D08-73B1-43BD-B6D2-F7E6CCAFA710}"/>
              </a:ext>
              <a:ext uri="{C183D7F6-B498-43B3-948B-1728B52AA6E4}">
                <adec:decorative xmlns:adec="http://schemas.microsoft.com/office/drawing/2017/decorative" val="1"/>
              </a:ext>
            </a:extLst>
          </p:cNvPr>
          <p:cNvSpPr/>
          <p:nvPr/>
        </p:nvSpPr>
        <p:spPr>
          <a:xfrm rot="20966425">
            <a:off x="4737204" y="1055672"/>
            <a:ext cx="2506748" cy="202889"/>
          </a:xfrm>
          <a:prstGeom prst="rightArrow">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35D03276-6D84-D097-DDD2-30828B1D021D}"/>
              </a:ext>
            </a:extLst>
          </p:cNvPr>
          <p:cNvSpPr/>
          <p:nvPr/>
        </p:nvSpPr>
        <p:spPr>
          <a:xfrm>
            <a:off x="7424157" y="606170"/>
            <a:ext cx="2983563"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TREATMENT</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Can Do</a:t>
            </a:r>
          </a:p>
        </p:txBody>
      </p:sp>
      <p:sp>
        <p:nvSpPr>
          <p:cNvPr id="25" name="Shape 2651">
            <a:extLst>
              <a:ext uri="{FF2B5EF4-FFF2-40B4-BE49-F238E27FC236}">
                <a16:creationId xmlns:a16="http://schemas.microsoft.com/office/drawing/2014/main" id="{7C8A6008-0247-2966-B647-2C2B6B41F314}"/>
              </a:ext>
              <a:ext uri="{C183D7F6-B498-43B3-948B-1728B52AA6E4}">
                <adec:decorative xmlns:adec="http://schemas.microsoft.com/office/drawing/2017/decorative" val="1"/>
              </a:ext>
            </a:extLst>
          </p:cNvPr>
          <p:cNvSpPr/>
          <p:nvPr/>
        </p:nvSpPr>
        <p:spPr>
          <a:xfrm>
            <a:off x="7627506" y="1963106"/>
            <a:ext cx="687673" cy="687673"/>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7CF8CE7C-6C01-4B7E-A40F-233CD79390BF}"/>
              </a:ext>
            </a:extLst>
          </p:cNvPr>
          <p:cNvSpPr txBox="1"/>
          <p:nvPr/>
        </p:nvSpPr>
        <p:spPr>
          <a:xfrm>
            <a:off x="8738204" y="1883071"/>
            <a:ext cx="2770538" cy="1892826"/>
          </a:xfrm>
          <a:prstGeom prst="rect">
            <a:avLst/>
          </a:prstGeom>
          <a:noFill/>
        </p:spPr>
        <p:txBody>
          <a:bodyPr wrap="square">
            <a:spAutoFit/>
          </a:bodyPr>
          <a:lstStyle/>
          <a:p>
            <a:r>
              <a:rPr lang="en-US" sz="1300" b="1" dirty="0">
                <a:solidFill>
                  <a:srgbClr val="2EB8C3"/>
                </a:solidFill>
                <a:latin typeface="Colfax" panose="020B0304000000010002"/>
                <a:ea typeface="Segoe UI" pitchFamily="34" charset="0"/>
                <a:cs typeface="Segoe UI" pitchFamily="34" charset="0"/>
              </a:rPr>
              <a:t>Refer a patient to the MLP legal team through </a:t>
            </a:r>
            <a:r>
              <a:rPr lang="en-US" sz="1300" b="1" dirty="0">
                <a:solidFill>
                  <a:srgbClr val="2EB8C3"/>
                </a:solidFill>
                <a:highlight>
                  <a:srgbClr val="FFFF00"/>
                </a:highlight>
                <a:latin typeface="Colfax" panose="020B0304000000010002"/>
                <a:ea typeface="Segoe UI" pitchFamily="34" charset="0"/>
                <a:cs typeface="Segoe UI" pitchFamily="34" charset="0"/>
              </a:rPr>
              <a:t>[referral platform]</a:t>
            </a:r>
            <a:r>
              <a:rPr lang="en-US" sz="1300" b="1" dirty="0">
                <a:solidFill>
                  <a:srgbClr val="2EB8C3"/>
                </a:solidFill>
                <a:latin typeface="Colfax" panose="020B0304000000010002"/>
                <a:ea typeface="Segoe UI" pitchFamily="34" charset="0"/>
                <a:cs typeface="Segoe UI" pitchFamily="34" charset="0"/>
              </a:rPr>
              <a:t> if:</a:t>
            </a:r>
          </a:p>
          <a:p>
            <a:endParaRPr lang="en-US" sz="1300" b="1" dirty="0">
              <a:solidFill>
                <a:srgbClr val="2EB8C3"/>
              </a:solidFill>
              <a:latin typeface="Colfax" panose="020B0304000000010002"/>
              <a:ea typeface="Segoe UI" pitchFamily="34" charset="0"/>
              <a:cs typeface="Segoe UI" pitchFamily="34" charset="0"/>
            </a:endParaRPr>
          </a:p>
          <a:p>
            <a:pPr marL="285750" indent="-285750">
              <a:buFont typeface="Arial" panose="020B0604020202020204" pitchFamily="34" charset="0"/>
              <a:buChar char="•"/>
            </a:pPr>
            <a:r>
              <a:rPr lang="en-US" sz="1300" dirty="0">
                <a:latin typeface="Colfax" panose="020B0304000000010002"/>
                <a:ea typeface="Segoe UI" pitchFamily="34" charset="0"/>
                <a:cs typeface="Segoe UI" pitchFamily="34" charset="0"/>
              </a:rPr>
              <a:t>They received paperwork from court or landlord;</a:t>
            </a:r>
          </a:p>
          <a:p>
            <a:pPr marL="285750" indent="-285750">
              <a:buFont typeface="Arial" panose="020B0604020202020204" pitchFamily="34" charset="0"/>
              <a:buChar char="•"/>
            </a:pPr>
            <a:endParaRPr lang="en-US" sz="1300" dirty="0">
              <a:latin typeface="Colfax" panose="020B0304000000010002"/>
              <a:ea typeface="Segoe UI" pitchFamily="34" charset="0"/>
              <a:cs typeface="Segoe UI" pitchFamily="34" charset="0"/>
            </a:endParaRPr>
          </a:p>
          <a:p>
            <a:pPr marL="285750" indent="-285750">
              <a:buFont typeface="Arial" panose="020B0604020202020204" pitchFamily="34" charset="0"/>
              <a:buChar char="•"/>
            </a:pPr>
            <a:r>
              <a:rPr lang="en-US" sz="1300" dirty="0">
                <a:latin typeface="Colfax" panose="020B0304000000010002"/>
                <a:ea typeface="Segoe UI" pitchFamily="34" charset="0"/>
                <a:cs typeface="Segoe UI" pitchFamily="34" charset="0"/>
              </a:rPr>
              <a:t>They are worried they might be evicted.</a:t>
            </a:r>
          </a:p>
        </p:txBody>
      </p:sp>
      <p:sp>
        <p:nvSpPr>
          <p:cNvPr id="20" name="Shape 2554">
            <a:extLst>
              <a:ext uri="{FF2B5EF4-FFF2-40B4-BE49-F238E27FC236}">
                <a16:creationId xmlns:a16="http://schemas.microsoft.com/office/drawing/2014/main" id="{0E290135-9C92-BED4-B7F5-1725348D2EED}"/>
              </a:ext>
              <a:ext uri="{C183D7F6-B498-43B3-948B-1728B52AA6E4}">
                <adec:decorative xmlns:adec="http://schemas.microsoft.com/office/drawing/2017/decorative" val="1"/>
              </a:ext>
            </a:extLst>
          </p:cNvPr>
          <p:cNvSpPr/>
          <p:nvPr/>
        </p:nvSpPr>
        <p:spPr>
          <a:xfrm>
            <a:off x="7627506" y="4409725"/>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TextBox 14">
            <a:extLst>
              <a:ext uri="{FF2B5EF4-FFF2-40B4-BE49-F238E27FC236}">
                <a16:creationId xmlns:a16="http://schemas.microsoft.com/office/drawing/2014/main" id="{1A434C9F-E872-4DC9-B45F-80F82A20DFA7}"/>
              </a:ext>
            </a:extLst>
          </p:cNvPr>
          <p:cNvSpPr txBox="1"/>
          <p:nvPr/>
        </p:nvSpPr>
        <p:spPr>
          <a:xfrm>
            <a:off x="8738204" y="4409725"/>
            <a:ext cx="2770538" cy="1292662"/>
          </a:xfrm>
          <a:prstGeom prst="rect">
            <a:avLst/>
          </a:prstGeom>
          <a:noFill/>
        </p:spPr>
        <p:txBody>
          <a:bodyPr wrap="square">
            <a:spAutoFit/>
          </a:bodyPr>
          <a:lstStyle/>
          <a:p>
            <a:r>
              <a:rPr lang="en-US" sz="1300" b="1" dirty="0">
                <a:solidFill>
                  <a:srgbClr val="2EB8C3"/>
                </a:solidFill>
                <a:latin typeface="Colfax" panose="020B0304000000010002"/>
                <a:ea typeface="Segoe UI" pitchFamily="34" charset="0"/>
                <a:cs typeface="Segoe UI" pitchFamily="34" charset="0"/>
              </a:rPr>
              <a:t>Do a Curbside Consult with the MLP legal team if</a:t>
            </a:r>
            <a:r>
              <a:rPr lang="en-US" sz="1300" dirty="0">
                <a:solidFill>
                  <a:srgbClr val="2EB8C3"/>
                </a:solidFill>
                <a:latin typeface="Colfax" panose="020B0304000000010002"/>
                <a:ea typeface="Segoe UI" pitchFamily="34" charset="0"/>
                <a:cs typeface="Segoe UI" pitchFamily="34" charset="0"/>
              </a:rPr>
              <a:t> </a:t>
            </a:r>
            <a:r>
              <a:rPr lang="en-US" sz="1300" dirty="0">
                <a:latin typeface="Colfax" panose="020B0304000000010002"/>
                <a:ea typeface="Segoe UI" pitchFamily="34" charset="0"/>
                <a:cs typeface="Segoe UI" pitchFamily="34" charset="0"/>
              </a:rPr>
              <a:t>you’re unsure about a scenario or have questions about protections for people experiencing domestic violence.</a:t>
            </a:r>
          </a:p>
        </p:txBody>
      </p:sp>
    </p:spTree>
    <p:extLst>
      <p:ext uri="{BB962C8B-B14F-4D97-AF65-F5344CB8AC3E}">
        <p14:creationId xmlns:p14="http://schemas.microsoft.com/office/powerpoint/2010/main" val="23703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9" presetClass="emph" presetSubtype="0" grpId="0" nodeType="withEffect">
                                  <p:stCondLst>
                                    <p:cond delay="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grpId="0" nodeType="withEffect">
                                  <p:stCondLst>
                                    <p:cond delay="0"/>
                                  </p:stCondLst>
                                  <p:childTnLst>
                                    <p:set>
                                      <p:cBhvr>
                                        <p:cTn id="24" dur="indefinite"/>
                                        <p:tgtEl>
                                          <p:spTgt spid="23"/>
                                        </p:tgtEl>
                                        <p:attrNameLst>
                                          <p:attrName>style.opacity</p:attrName>
                                        </p:attrNameLst>
                                      </p:cBhvr>
                                      <p:to>
                                        <p:strVal val="0.5"/>
                                      </p:to>
                                    </p:set>
                                    <p:animEffect filter="image" prLst="opacity: 0.5">
                                      <p:cBhvr rctx="IE">
                                        <p:cTn id="25" dur="indefinite"/>
                                        <p:tgtEl>
                                          <p:spTgt spid="23"/>
                                        </p:tgtEl>
                                      </p:cBhvr>
                                    </p:animEffect>
                                  </p:childTnLst>
                                </p:cTn>
                              </p:par>
                              <p:par>
                                <p:cTn id="26" presetID="9" presetClass="emph" presetSubtype="0" grpId="0" nodeType="withEffect">
                                  <p:stCondLst>
                                    <p:cond delay="0"/>
                                  </p:stCondLst>
                                  <p:childTnLst>
                                    <p:set>
                                      <p:cBhvr>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grpId="0" nodeType="withEffect">
                                  <p:stCondLst>
                                    <p:cond delay="0"/>
                                  </p:stCondLst>
                                  <p:childTnLst>
                                    <p:set>
                                      <p:cBhvr>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8" grpId="0"/>
      <p:bldP spid="10" grpId="0"/>
      <p:bldP spid="5" grpId="0" animBg="1"/>
      <p:bldP spid="43" grpId="0"/>
      <p:bldP spid="25" grpId="0" animBg="1"/>
      <p:bldP spid="17" grpId="0"/>
      <p:bldP spid="2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028358"/>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752124"/>
            <a:ext cx="10252705" cy="122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safe housing for domestic </a:t>
            </a:r>
            <a:r>
              <a:rPr lang="en-US" sz="1300" spc="0">
                <a:solidFill>
                  <a:srgbClr val="404040"/>
                </a:solidFill>
                <a:latin typeface="Colfax" panose="020B0304000000010002" pitchFamily="34" charset="0"/>
                <a:cs typeface="Segoe UI" panose="020B0502040204020203" pitchFamily="34" charset="0"/>
              </a:rPr>
              <a:t>violence survivors training </a:t>
            </a:r>
            <a:r>
              <a:rPr lang="en-US" sz="1300" spc="0" dirty="0">
                <a:solidFill>
                  <a:srgbClr val="404040"/>
                </a:solidFill>
                <a:latin typeface="Colfax" panose="020B0304000000010002" pitchFamily="34" charset="0"/>
                <a:cs typeface="Segoe UI" panose="020B0502040204020203" pitchFamily="34" charset="0"/>
              </a:rPr>
              <a:t>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 It is part of a larger series of housing trainings designed to increase healthcare team members’ awareness and knowledge about specific housing-related legal topics and increase quality referrals to medical-legal partnership legal aid partners. </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130905"/>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977378"/>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299793"/>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4988291"/>
            <a:ext cx="3905734" cy="128620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83570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5156627"/>
            <a:ext cx="3185982" cy="1832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Amy Willis from </a:t>
            </a:r>
            <a:r>
              <a:rPr lang="en-US" sz="1300" b="1" spc="0" dirty="0">
                <a:solidFill>
                  <a:srgbClr val="404040"/>
                </a:solidFill>
                <a:latin typeface="Colfax" panose="020B0304000000010002" pitchFamily="34" charset="0"/>
                <a:cs typeface="Segoe UI" panose="020B0502040204020203" pitchFamily="34" charset="0"/>
                <a:hlinkClick r:id="rId6"/>
              </a:rPr>
              <a:t>Legal Aid Services of Oregon</a:t>
            </a:r>
            <a:r>
              <a:rPr lang="en-US" sz="1300" b="1" spc="0" dirty="0">
                <a:solidFill>
                  <a:srgbClr val="404040"/>
                </a:solidFill>
                <a:latin typeface="Colfax" panose="020B0304000000010002" pitchFamily="34" charset="0"/>
                <a:cs typeface="Segoe UI" panose="020B0502040204020203" pitchFamily="34" charset="0"/>
              </a:rPr>
              <a:t> </a:t>
            </a:r>
            <a:r>
              <a:rPr lang="en-US" sz="1300" spc="0" dirty="0">
                <a:solidFill>
                  <a:srgbClr val="404040"/>
                </a:solidFill>
                <a:latin typeface="Colfax" panose="020B0304000000010002" pitchFamily="34" charset="0"/>
                <a:cs typeface="Segoe UI" panose="020B0502040204020203" pitchFamily="34" charset="0"/>
              </a:rPr>
              <a:t>provided critical insights and content for the domestic violence housing protections training.</a:t>
            </a:r>
          </a:p>
        </p:txBody>
      </p:sp>
      <p:sp>
        <p:nvSpPr>
          <p:cNvPr id="18" name="Rectangle: Rounded Corners 17">
            <a:extLst>
              <a:ext uri="{FF2B5EF4-FFF2-40B4-BE49-F238E27FC236}">
                <a16:creationId xmlns:a16="http://schemas.microsoft.com/office/drawing/2014/main" id="{178AA0E8-62AC-F9E7-71B6-88B670EE3752}"/>
              </a:ext>
              <a:ext uri="{C183D7F6-B498-43B3-948B-1728B52AA6E4}">
                <adec:decorative xmlns:adec="http://schemas.microsoft.com/office/drawing/2017/decorative" val="1"/>
              </a:ext>
            </a:extLst>
          </p:cNvPr>
          <p:cNvSpPr/>
          <p:nvPr/>
        </p:nvSpPr>
        <p:spPr>
          <a:xfrm>
            <a:off x="6047200" y="3130906"/>
            <a:ext cx="5262744" cy="314068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979292"/>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299794"/>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From January – September 2023, Kaiser Permanente medical-legal partnership teams in five regions delivered and collected data on the efficacy of these trainings. We are indebted to those KP care teams and to their legal aid partners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Colorado Legal Services</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6"/>
              </a:rPr>
              <a:t>Legal Aid Services of Oregon</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Services of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Maryland Legal Aid</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a:t>
            </a:r>
          </a:p>
        </p:txBody>
      </p:sp>
    </p:spTree>
    <p:extLst>
      <p:ext uri="{BB962C8B-B14F-4D97-AF65-F5344CB8AC3E}">
        <p14:creationId xmlns:p14="http://schemas.microsoft.com/office/powerpoint/2010/main" val="1109768252"/>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8316</TotalTime>
  <Words>1373</Words>
  <Application>Microsoft Office PowerPoint</Application>
  <PresentationFormat>Widescreen</PresentationFormat>
  <Paragraphs>101</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Montserrat Semi</vt:lpstr>
      <vt:lpstr>Gill Sans</vt:lpstr>
      <vt:lpstr>Montserrat Light</vt:lpstr>
      <vt:lpstr>Colfax</vt:lpstr>
      <vt:lpstr>Montserrat</vt:lpstr>
      <vt:lpstr>Calibri</vt:lpstr>
      <vt:lpstr>Montserrat SemiBold</vt:lpstr>
      <vt:lpstr>Office Theme</vt:lpstr>
      <vt:lpstr>Safe Housing for Survivors of Domestic Violence</vt:lpstr>
      <vt:lpstr>When It Comes to Housing Survivors Have Rights</vt:lpstr>
      <vt:lpstr>When people are experiencing DOMESTIC VIOLENCE You’ll Probably Spot Their Housing Issues First</vt:lpstr>
      <vt:lpstr>DOMESTIC VIOLENCE &amp; HOUSING What You Need to Know</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198</cp:revision>
  <dcterms:created xsi:type="dcterms:W3CDTF">2020-06-05T14:22:05Z</dcterms:created>
  <dcterms:modified xsi:type="dcterms:W3CDTF">2024-04-02T01:07:17Z</dcterms:modified>
</cp:coreProperties>
</file>